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5" r:id="rId3"/>
    <p:sldId id="288" r:id="rId4"/>
    <p:sldId id="335" r:id="rId5"/>
    <p:sldId id="336" r:id="rId6"/>
    <p:sldId id="322" r:id="rId7"/>
    <p:sldId id="330" r:id="rId8"/>
    <p:sldId id="331" r:id="rId9"/>
    <p:sldId id="337" r:id="rId10"/>
    <p:sldId id="333" r:id="rId11"/>
    <p:sldId id="33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6D1769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5126" autoAdjust="0"/>
  </p:normalViewPr>
  <p:slideViewPr>
    <p:cSldViewPr snapToGrid="0">
      <p:cViewPr varScale="1">
        <p:scale>
          <a:sx n="52" d="100"/>
          <a:sy n="52" d="100"/>
        </p:scale>
        <p:origin x="69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16-12-2020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ossary.periodni.com/glossary.php?en=glass+electrod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etrohmsiam.com/teachingresearch/TRL_25/TRL25_955207_80155013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tkarshiniedu.wordpress.com/2016/12/22/lecture-1-108-ion-selective-electrode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Lata </a:t>
            </a:r>
            <a:r>
              <a:rPr lang="en-US" sz="2400" b="1" dirty="0" err="1"/>
              <a:t>Pasupulety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0693ED4-89D1-4F07-BEFB-BC59ECB6F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06" y="1302146"/>
            <a:ext cx="8161838" cy="58213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Applications of glass electrode:</a:t>
            </a:r>
          </a:p>
          <a:p>
            <a:pPr algn="just">
              <a:buNone/>
            </a:pPr>
            <a:r>
              <a:rPr lang="en-US" sz="2400" dirty="0"/>
              <a:t>   Used extensively in chemical, industrial, agricultural and biological labs</a:t>
            </a:r>
          </a:p>
          <a:p>
            <a:pPr algn="just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Advantages  of glass electrode :</a:t>
            </a:r>
          </a:p>
          <a:p>
            <a:pPr lvl="0" algn="just"/>
            <a:r>
              <a:rPr lang="en-US" sz="2400" dirty="0"/>
              <a:t> Can be used in oxidizing and reducing environments and metal ions</a:t>
            </a:r>
          </a:p>
          <a:p>
            <a:pPr algn="just"/>
            <a:r>
              <a:rPr lang="en-US" sz="2400" dirty="0"/>
              <a:t> Does not get poisoned</a:t>
            </a:r>
          </a:p>
          <a:p>
            <a:pPr algn="just"/>
            <a:r>
              <a:rPr lang="en-US" sz="2400" dirty="0"/>
              <a:t>Can be used for very small volumes</a:t>
            </a:r>
          </a:p>
          <a:p>
            <a:pPr lvl="0" algn="just"/>
            <a:r>
              <a:rPr lang="en-US" sz="2400" dirty="0"/>
              <a:t>Accurate results can be obtained between pH 1 to 9 by ordinary electrodes. However by using special glass electrodes pH 1 to 14 can be measured with accuracy</a:t>
            </a:r>
          </a:p>
          <a:p>
            <a:pPr lvl="0" algn="just"/>
            <a:r>
              <a:rPr lang="en-US" sz="2400" dirty="0"/>
              <a:t>Simple to operate and can be used with portable instruments</a:t>
            </a:r>
          </a:p>
          <a:p>
            <a:pPr marL="0" lvl="0" indent="0" algn="just">
              <a:buNone/>
            </a:pP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08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BB462A-8559-42C3-91B7-F64A1D0D5D79}"/>
              </a:ext>
            </a:extLst>
          </p:cNvPr>
          <p:cNvSpPr/>
          <p:nvPr/>
        </p:nvSpPr>
        <p:spPr>
          <a:xfrm>
            <a:off x="0" y="1302146"/>
            <a:ext cx="8291744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Disadvantages of glass electrode: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Because of high resistance of glass, a simple potentiometer cannot be used. It requires sensitive potentiometer for emf measurements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Glass membrane is very delicate, hence has to be handled carefully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At very high pH levels usually over a pH of 9 , </a:t>
            </a:r>
            <a:r>
              <a:rPr lang="en-US" sz="2000" b="1" dirty="0">
                <a:solidFill>
                  <a:srgbClr val="C42ABD"/>
                </a:solidFill>
              </a:rPr>
              <a:t>Alkaline error</a:t>
            </a:r>
            <a:r>
              <a:rPr lang="en-US" sz="2000" dirty="0"/>
              <a:t> is observed </a:t>
            </a:r>
          </a:p>
          <a:p>
            <a:pPr algn="just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                 H</a:t>
            </a:r>
            <a:r>
              <a:rPr lang="en-US" sz="2000" b="1" baseline="30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baseline="-25000" dirty="0">
                <a:solidFill>
                  <a:schemeClr val="accent1">
                    <a:lumMod val="50000"/>
                  </a:schemeClr>
                </a:solidFill>
              </a:rPr>
              <a:t>solution 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+    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2000" b="1" baseline="30000" dirty="0" err="1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Gl</a:t>
            </a:r>
            <a:r>
              <a:rPr lang="en-US" sz="2000" b="1" baseline="30000" dirty="0">
                <a:solidFill>
                  <a:schemeClr val="accent1">
                    <a:lumMod val="50000"/>
                  </a:schemeClr>
                </a:solidFill>
              </a:rPr>
              <a:t>-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⇌  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2000" b="1" baseline="30000" dirty="0" err="1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sz="2000" b="1" baseline="-25000" dirty="0" err="1">
                <a:solidFill>
                  <a:schemeClr val="accent1">
                    <a:lumMod val="50000"/>
                  </a:schemeClr>
                </a:solidFill>
              </a:rPr>
              <a:t>solution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+  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sz="2000" b="1" baseline="30000" dirty="0" err="1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Gl</a:t>
            </a:r>
            <a:r>
              <a:rPr lang="en-US" sz="2000" b="1" baseline="30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endParaRPr lang="en-US" sz="20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A5FFAAB-834D-4F78-9CF9-0E3F106F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1597" y="4220882"/>
            <a:ext cx="3157627" cy="118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DB6A7B-AEFB-4FE2-9236-32EEE006ABE0}"/>
              </a:ext>
            </a:extLst>
          </p:cNvPr>
          <p:cNvSpPr txBox="1"/>
          <p:nvPr/>
        </p:nvSpPr>
        <p:spPr>
          <a:xfrm>
            <a:off x="217383" y="4128849"/>
            <a:ext cx="47142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1800" dirty="0"/>
              <a:t>When the Sodium ion level is relatively high, some of the H</a:t>
            </a:r>
            <a:r>
              <a:rPr lang="en-US" sz="1800" baseline="30000" dirty="0"/>
              <a:t>+</a:t>
            </a:r>
            <a:r>
              <a:rPr lang="en-US" sz="1800" dirty="0"/>
              <a:t> ions in the gel layer around the sensitive electrode membrane are replaced by Na</a:t>
            </a:r>
            <a:r>
              <a:rPr lang="en-US" sz="1800" baseline="30000" dirty="0"/>
              <a:t>+ </a:t>
            </a:r>
            <a:r>
              <a:rPr lang="en-US" sz="1800" dirty="0"/>
              <a:t>ions</a:t>
            </a:r>
          </a:p>
          <a:p>
            <a:pPr lvl="1" algn="just"/>
            <a:r>
              <a:rPr lang="en-US" sz="1800" dirty="0"/>
              <a:t>The electrode may eventually respond to Na</a:t>
            </a:r>
            <a:r>
              <a:rPr lang="en-US" sz="1800" baseline="30000" dirty="0"/>
              <a:t>+ </a:t>
            </a:r>
            <a:r>
              <a:rPr lang="en-US" sz="1800" dirty="0"/>
              <a:t>instead of H</a:t>
            </a:r>
            <a:r>
              <a:rPr lang="en-US" sz="1800" baseline="30000" dirty="0"/>
              <a:t>+</a:t>
            </a:r>
            <a:r>
              <a:rPr lang="en-US" sz="1800" dirty="0"/>
              <a:t> ions, giving a false lower pH value than the actual value</a:t>
            </a:r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968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/>
              <a:t>Lata</a:t>
            </a:r>
            <a:r>
              <a:rPr lang="en-US" sz="2400" b="1" dirty="0"/>
              <a:t> </a:t>
            </a:r>
            <a:r>
              <a:rPr lang="en-US" sz="2400" b="1" dirty="0" err="1"/>
              <a:t>Pasupulety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latapasupulety@pes.edu</a:t>
            </a:r>
            <a:endParaRPr lang="en-IN" sz="2400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040864-BC64-4159-9807-E1A78B623F44}"/>
              </a:ext>
            </a:extLst>
          </p:cNvPr>
          <p:cNvSpPr/>
          <p:nvPr/>
        </p:nvSpPr>
        <p:spPr>
          <a:xfrm>
            <a:off x="4300315" y="457301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+91 80 6666 3333 </a:t>
            </a:r>
            <a:r>
              <a:rPr lang="en-US" sz="2000" dirty="0" err="1"/>
              <a:t>Extn</a:t>
            </a:r>
            <a:r>
              <a:rPr lang="en-US" sz="2000" dirty="0"/>
              <a:t> 759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100666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453544" cy="41310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>
                <a:solidFill>
                  <a:srgbClr val="00000A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Glass electrode</a:t>
            </a:r>
          </a:p>
          <a:p>
            <a:pPr lvl="1" algn="just"/>
            <a:r>
              <a:rPr lang="en-US" b="1" i="1" dirty="0">
                <a:solidFill>
                  <a:srgbClr val="00000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</a:p>
          <a:p>
            <a:pPr lvl="1" algn="just"/>
            <a:r>
              <a:rPr lang="en-US" b="1" i="1" dirty="0">
                <a:solidFill>
                  <a:srgbClr val="00000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</a:p>
          <a:p>
            <a:pPr lvl="1" algn="just"/>
            <a:r>
              <a:rPr lang="en-US" b="1" i="1" dirty="0">
                <a:solidFill>
                  <a:srgbClr val="00000A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Determination of pH </a:t>
            </a:r>
          </a:p>
        </p:txBody>
      </p:sp>
    </p:spTree>
    <p:extLst>
      <p:ext uri="{BB962C8B-B14F-4D97-AF65-F5344CB8AC3E}">
        <p14:creationId xmlns:p14="http://schemas.microsoft.com/office/powerpoint/2010/main" val="80035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F12F16-CC1F-41F7-887E-2BF95E61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153"/>
            <a:ext cx="6491111" cy="52425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Glass electrode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sz="2400" dirty="0"/>
              <a:t>Ion-selective electrode</a:t>
            </a:r>
          </a:p>
          <a:p>
            <a:endParaRPr lang="en-US" sz="2400" dirty="0"/>
          </a:p>
          <a:p>
            <a:r>
              <a:rPr lang="en-US" sz="2400" dirty="0"/>
              <a:t>Responds to Hydrogen ion  </a:t>
            </a:r>
          </a:p>
          <a:p>
            <a:endParaRPr lang="en-US" sz="2400" dirty="0"/>
          </a:p>
          <a:p>
            <a:r>
              <a:rPr lang="en-US" sz="2400" dirty="0"/>
              <a:t>pH sensitive; can be used to determine pH of a solution</a:t>
            </a:r>
          </a:p>
          <a:p>
            <a:endParaRPr lang="en-US" sz="2400" dirty="0"/>
          </a:p>
          <a:p>
            <a:r>
              <a:rPr lang="en-US" sz="2400" dirty="0"/>
              <a:t> Consists of a glass membrane which is capable of exchanging H</a:t>
            </a:r>
            <a:r>
              <a:rPr lang="en-US" sz="2400" baseline="30000" dirty="0"/>
              <a:t>+</a:t>
            </a:r>
            <a:r>
              <a:rPr lang="en-US" sz="2400" dirty="0"/>
              <a:t> 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aseline="30000" dirty="0"/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0990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0F12F16-CC1F-41F7-887E-2BF95E61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02153"/>
            <a:ext cx="6378222" cy="524252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Construction:</a:t>
            </a:r>
          </a:p>
          <a:p>
            <a:r>
              <a:rPr lang="en-US" sz="2000" dirty="0"/>
              <a:t>Glass tube , the end of which is a bulb of </a:t>
            </a:r>
            <a:r>
              <a:rPr lang="en-US" sz="2000" b="1" dirty="0">
                <a:solidFill>
                  <a:srgbClr val="C42ABD"/>
                </a:solidFill>
              </a:rPr>
              <a:t>very thin glass membrane </a:t>
            </a:r>
          </a:p>
          <a:p>
            <a:r>
              <a:rPr lang="en-US" sz="2000" dirty="0"/>
              <a:t>Glass bulb is made up of special type of glass, CORNING 015 </a:t>
            </a:r>
          </a:p>
          <a:p>
            <a:r>
              <a:rPr lang="en-US" sz="2000" dirty="0"/>
              <a:t>The glass bulb is filled with </a:t>
            </a:r>
            <a:r>
              <a:rPr lang="en-US" sz="2000" b="1" dirty="0">
                <a:solidFill>
                  <a:srgbClr val="C42ABD"/>
                </a:solidFill>
              </a:rPr>
              <a:t>solution of known pH </a:t>
            </a:r>
            <a:r>
              <a:rPr lang="en-US" sz="2000" dirty="0"/>
              <a:t>which is the reference solution</a:t>
            </a:r>
          </a:p>
          <a:p>
            <a:r>
              <a:rPr lang="en-US" sz="2000" dirty="0"/>
              <a:t> A </a:t>
            </a:r>
            <a:r>
              <a:rPr lang="en-US" sz="2000" b="1" dirty="0">
                <a:solidFill>
                  <a:srgbClr val="C42ABD"/>
                </a:solidFill>
              </a:rPr>
              <a:t>silver - silver chloride electrode </a:t>
            </a:r>
            <a:r>
              <a:rPr lang="en-US" sz="2000" dirty="0"/>
              <a:t>is dipped inside the reference solution serves as internal reference electrode and also provides external electrical contact</a:t>
            </a:r>
          </a:p>
          <a:p>
            <a:r>
              <a:rPr lang="en-US" sz="2000" dirty="0"/>
              <a:t>The electrode is immersed in a </a:t>
            </a:r>
            <a:r>
              <a:rPr lang="en-US" sz="2000" b="1" dirty="0">
                <a:solidFill>
                  <a:srgbClr val="C42ABD"/>
                </a:solidFill>
              </a:rPr>
              <a:t>solution containing H</a:t>
            </a:r>
            <a:r>
              <a:rPr lang="en-US" sz="2000" b="1" baseline="30000" dirty="0">
                <a:solidFill>
                  <a:srgbClr val="C42ABD"/>
                </a:solidFill>
              </a:rPr>
              <a:t>+ </a:t>
            </a:r>
            <a:r>
              <a:rPr lang="en-US" sz="2000" dirty="0"/>
              <a:t>which is the analyte </a:t>
            </a:r>
          </a:p>
          <a:p>
            <a:r>
              <a:rPr lang="en-US" sz="2000" b="1" dirty="0">
                <a:solidFill>
                  <a:srgbClr val="C42ABD"/>
                </a:solidFill>
              </a:rPr>
              <a:t>Ag/AgCl/HCl/glass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baseline="30000" dirty="0"/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endParaRPr lang="en-US" sz="2400" baseline="300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02A1182F-EB03-40A4-8B2D-C2559BE52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75021" y="2010724"/>
            <a:ext cx="2057400" cy="3825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8521E6-981D-4408-97BC-FD06EFEDEFBE}"/>
              </a:ext>
            </a:extLst>
          </p:cNvPr>
          <p:cNvSpPr txBox="1"/>
          <p:nvPr/>
        </p:nvSpPr>
        <p:spPr>
          <a:xfrm>
            <a:off x="5103509" y="5928084"/>
            <a:ext cx="3628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 err="1">
                <a:hlinkClick r:id="rId4"/>
              </a:rPr>
              <a:t>Source:https</a:t>
            </a:r>
            <a:r>
              <a:rPr lang="en-IN" sz="1400" dirty="0">
                <a:hlinkClick r:id="rId4"/>
              </a:rPr>
              <a:t>://glossary.periodni.com/glossary.php?en=glass+electrode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1698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B9DD77-6EE6-434C-8458-192E49A22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62" y="1345109"/>
            <a:ext cx="8158882" cy="528796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Working: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C42ABD"/>
                </a:solidFill>
              </a:rPr>
              <a:t>analyte solution                         reference solution               Ag-AgCl electrode</a:t>
            </a:r>
          </a:p>
          <a:p>
            <a:pPr marL="0" indent="0" algn="just">
              <a:buNone/>
            </a:pPr>
            <a:r>
              <a:rPr lang="en-US" sz="1800" b="1" dirty="0">
                <a:solidFill>
                  <a:srgbClr val="C42ABD"/>
                </a:solidFill>
              </a:rPr>
              <a:t>     [H</a:t>
            </a:r>
            <a:r>
              <a:rPr lang="en-US" sz="1800" b="1" baseline="30000" dirty="0">
                <a:solidFill>
                  <a:srgbClr val="C42ABD"/>
                </a:solidFill>
              </a:rPr>
              <a:t>+</a:t>
            </a:r>
            <a:r>
              <a:rPr lang="en-US" sz="1800" b="1" dirty="0">
                <a:solidFill>
                  <a:srgbClr val="C42ABD"/>
                </a:solidFill>
              </a:rPr>
              <a:t>] = C</a:t>
            </a:r>
            <a:r>
              <a:rPr lang="en-US" sz="1800" b="1" baseline="-25000" dirty="0">
                <a:solidFill>
                  <a:srgbClr val="C42ABD"/>
                </a:solidFill>
              </a:rPr>
              <a:t>1</a:t>
            </a:r>
            <a:r>
              <a:rPr lang="en-US" sz="1800" b="1" dirty="0">
                <a:solidFill>
                  <a:srgbClr val="C42ABD"/>
                </a:solidFill>
              </a:rPr>
              <a:t>                                  [H</a:t>
            </a:r>
            <a:r>
              <a:rPr lang="en-US" sz="1800" b="1" baseline="30000" dirty="0">
                <a:solidFill>
                  <a:srgbClr val="C42ABD"/>
                </a:solidFill>
              </a:rPr>
              <a:t>+</a:t>
            </a:r>
            <a:r>
              <a:rPr lang="en-US" sz="1800" b="1" dirty="0">
                <a:solidFill>
                  <a:srgbClr val="C42ABD"/>
                </a:solidFill>
              </a:rPr>
              <a:t>] = 0.1M HCl = C</a:t>
            </a:r>
            <a:r>
              <a:rPr lang="en-US" sz="1800" b="1" baseline="-25000" dirty="0">
                <a:solidFill>
                  <a:srgbClr val="C42ABD"/>
                </a:solidFill>
              </a:rPr>
              <a:t>2</a:t>
            </a:r>
          </a:p>
          <a:p>
            <a:pPr marL="0" indent="0" algn="just">
              <a:buNone/>
            </a:pPr>
            <a:r>
              <a:rPr lang="en-US" sz="2000" dirty="0"/>
              <a:t>      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H</a:t>
            </a:r>
            <a:r>
              <a:rPr lang="en-US" sz="2000" b="1" baseline="30000" dirty="0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baseline="-25000" dirty="0">
                <a:solidFill>
                  <a:schemeClr val="accent1">
                    <a:lumMod val="50000"/>
                  </a:schemeClr>
                </a:solidFill>
              </a:rPr>
              <a:t>solution 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+    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2000" b="1" baseline="30000" dirty="0" err="1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Gl</a:t>
            </a:r>
            <a:r>
              <a:rPr lang="en-US" sz="2000" b="1" baseline="30000" dirty="0">
                <a:solidFill>
                  <a:schemeClr val="accent1">
                    <a:lumMod val="50000"/>
                  </a:schemeClr>
                </a:solidFill>
              </a:rPr>
              <a:t>-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⇌  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Na</a:t>
            </a:r>
            <a:r>
              <a:rPr lang="en-US" sz="2000" b="1" baseline="30000" dirty="0" err="1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sz="2000" b="1" baseline="-25000" dirty="0" err="1">
                <a:solidFill>
                  <a:schemeClr val="accent1">
                    <a:lumMod val="50000"/>
                  </a:schemeClr>
                </a:solidFill>
              </a:rPr>
              <a:t>solution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  +  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sz="2000" b="1" baseline="30000" dirty="0" err="1">
                <a:solidFill>
                  <a:schemeClr val="accent1">
                    <a:lumMod val="50000"/>
                  </a:schemeClr>
                </a:solidFill>
              </a:rPr>
              <a:t>+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Gl</a:t>
            </a:r>
            <a:r>
              <a:rPr lang="en-US" sz="2000" b="1" baseline="300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pPr algn="just"/>
            <a:r>
              <a:rPr lang="en-US" sz="2000" dirty="0"/>
              <a:t>  The inner and outer surfaces of the glass membrane can exchange H</a:t>
            </a:r>
            <a:r>
              <a:rPr lang="en-US" sz="2000" baseline="30000" dirty="0"/>
              <a:t>+ </a:t>
            </a:r>
            <a:r>
              <a:rPr lang="en-US" sz="2000" dirty="0"/>
              <a:t>ions with the solution they are in contact with</a:t>
            </a:r>
          </a:p>
          <a:p>
            <a:pPr marL="0" indent="0" algn="just">
              <a:buNone/>
            </a:pPr>
            <a:r>
              <a:rPr lang="en-US" sz="2000" dirty="0"/>
              <a:t> </a:t>
            </a:r>
            <a:endParaRPr lang="en-US" sz="2000" baseline="-25000" dirty="0"/>
          </a:p>
          <a:p>
            <a:pPr algn="just"/>
            <a:endParaRPr lang="en-US" sz="2000" baseline="-25000" dirty="0"/>
          </a:p>
          <a:p>
            <a:pPr algn="just">
              <a:buNone/>
            </a:pPr>
            <a:endParaRPr lang="en-US" sz="2000" baseline="-25000" dirty="0"/>
          </a:p>
          <a:p>
            <a:pPr marL="0" indent="0" algn="just">
              <a:buNone/>
            </a:pPr>
            <a:r>
              <a:rPr lang="en-US" sz="2000" dirty="0"/>
              <a:t>     </a:t>
            </a:r>
            <a:r>
              <a:rPr lang="en-US" sz="2400" dirty="0"/>
              <a:t>   </a:t>
            </a:r>
          </a:p>
          <a:p>
            <a:pPr algn="just"/>
            <a:r>
              <a:rPr lang="en-US" sz="2000" dirty="0"/>
              <a:t>The hydrated glass membrane brings about ion exchange reaction between singly charged cations in the interstices of glass lattice and protons from the solution</a:t>
            </a:r>
          </a:p>
          <a:p>
            <a:pPr algn="just"/>
            <a:r>
              <a:rPr lang="en-US" sz="2000" dirty="0"/>
              <a:t>A potential is developed, which is a function of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H</a:t>
            </a:r>
            <a:r>
              <a:rPr lang="en-US" sz="2000" b="1" baseline="30000" dirty="0">
                <a:solidFill>
                  <a:schemeClr val="accent1">
                    <a:lumMod val="50000"/>
                  </a:schemeClr>
                </a:solidFill>
              </a:rPr>
              <a:t>+ </a:t>
            </a:r>
            <a:r>
              <a:rPr lang="en-US" sz="2000" dirty="0"/>
              <a:t>of the solution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    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A46E60B-F0E5-49F3-AE18-32E032529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095" y="3526913"/>
            <a:ext cx="3884063" cy="145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D17F52-0977-47B7-AD7C-D936C73D9E65}"/>
              </a:ext>
            </a:extLst>
          </p:cNvPr>
          <p:cNvSpPr/>
          <p:nvPr/>
        </p:nvSpPr>
        <p:spPr>
          <a:xfrm>
            <a:off x="1950127" y="1521611"/>
            <a:ext cx="914400" cy="914400"/>
          </a:xfrm>
          <a:prstGeom prst="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5008EF-9A8B-45C6-AF8D-81EC51B1C63F}"/>
              </a:ext>
            </a:extLst>
          </p:cNvPr>
          <p:cNvSpPr txBox="1"/>
          <p:nvPr/>
        </p:nvSpPr>
        <p:spPr>
          <a:xfrm>
            <a:off x="4839416" y="3989090"/>
            <a:ext cx="318698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 err="1">
                <a:hlinkClick r:id="rId4"/>
              </a:rPr>
              <a:t>Source:http</a:t>
            </a:r>
            <a:r>
              <a:rPr lang="en-IN" sz="1400" dirty="0">
                <a:hlinkClick r:id="rId4"/>
              </a:rPr>
              <a:t>://www.metrohmsiam.com/teachingresearch/TRL_25/TRL25_955207_80155013.pdf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2444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8DF1A4F-E963-4B8F-8143-3386A93FD561}"/>
                  </a:ext>
                </a:extLst>
              </p:cNvPr>
              <p:cNvSpPr/>
              <p:nvPr/>
            </p:nvSpPr>
            <p:spPr>
              <a:xfrm>
                <a:off x="122860" y="1366736"/>
                <a:ext cx="8216379" cy="4807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buNone/>
                </a:pP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Electrode potential of a glass electrode :</a:t>
                </a:r>
              </a:p>
              <a:p>
                <a:pPr algn="just"/>
                <a:endParaRPr lang="en-US" sz="2400" dirty="0"/>
              </a:p>
              <a:p>
                <a:pPr algn="just"/>
                <a:r>
                  <a:rPr lang="en-US" sz="2400" dirty="0"/>
                  <a:t>      </a:t>
                </a:r>
                <a:r>
                  <a:rPr lang="en-US" b="1" dirty="0">
                    <a:solidFill>
                      <a:srgbClr val="C42ABD"/>
                    </a:solidFill>
                  </a:rPr>
                  <a:t>analyte solution                             reference solution               Ag-AgCl electrode</a:t>
                </a:r>
              </a:p>
              <a:p>
                <a:pPr algn="just"/>
                <a:r>
                  <a:rPr lang="en-US" b="1" dirty="0">
                    <a:solidFill>
                      <a:srgbClr val="C42ABD"/>
                    </a:solidFill>
                  </a:rPr>
                  <a:t>             [H</a:t>
                </a:r>
                <a:r>
                  <a:rPr lang="en-US" b="1" baseline="30000" dirty="0">
                    <a:solidFill>
                      <a:srgbClr val="C42ABD"/>
                    </a:solidFill>
                  </a:rPr>
                  <a:t>+</a:t>
                </a:r>
                <a:r>
                  <a:rPr lang="en-US" b="1" dirty="0">
                    <a:solidFill>
                      <a:srgbClr val="C42ABD"/>
                    </a:solidFill>
                  </a:rPr>
                  <a:t>] = C</a:t>
                </a:r>
                <a:r>
                  <a:rPr lang="en-US" b="1" baseline="-25000" dirty="0">
                    <a:solidFill>
                      <a:srgbClr val="C42ABD"/>
                    </a:solidFill>
                  </a:rPr>
                  <a:t>1</a:t>
                </a:r>
                <a:r>
                  <a:rPr lang="en-US" b="1" dirty="0">
                    <a:solidFill>
                      <a:srgbClr val="C42ABD"/>
                    </a:solidFill>
                  </a:rPr>
                  <a:t>                                      [H</a:t>
                </a:r>
                <a:r>
                  <a:rPr lang="en-US" b="1" baseline="30000" dirty="0">
                    <a:solidFill>
                      <a:srgbClr val="C42ABD"/>
                    </a:solidFill>
                  </a:rPr>
                  <a:t>+</a:t>
                </a:r>
                <a:r>
                  <a:rPr lang="en-US" b="1" dirty="0">
                    <a:solidFill>
                      <a:srgbClr val="C42ABD"/>
                    </a:solidFill>
                  </a:rPr>
                  <a:t>] = 0.1M HCl = C</a:t>
                </a:r>
                <a:r>
                  <a:rPr lang="en-US" b="1" baseline="-25000" dirty="0">
                    <a:solidFill>
                      <a:srgbClr val="C42ABD"/>
                    </a:solidFill>
                  </a:rPr>
                  <a:t>2</a:t>
                </a:r>
              </a:p>
              <a:p>
                <a:pPr algn="just"/>
                <a:endParaRPr lang="en-US" baseline="-25000" dirty="0"/>
              </a:p>
              <a:p>
                <a:pPr algn="just"/>
                <a:r>
                  <a:rPr lang="en-US" sz="1800" dirty="0"/>
                  <a:t>   </a:t>
                </a:r>
              </a:p>
              <a:p>
                <a:pPr algn="just"/>
                <a:r>
                  <a:rPr lang="en-US" sz="1800" dirty="0"/>
                  <a:t> </a:t>
                </a:r>
                <a:r>
                  <a:rPr lang="en-US" sz="2000" dirty="0"/>
                  <a:t>boundary potential 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1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           </m:t>
                        </m:r>
                        <m:r>
                          <a:rPr lang="en-IN" sz="18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𝐄</m:t>
                        </m:r>
                      </m:e>
                      <m:sub>
                        <m:r>
                          <a:rPr lang="en-IN" sz="1800" b="1" i="1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𝒃</m:t>
                        </m:r>
                      </m:sub>
                    </m:sSub>
                    <m:r>
                      <a:rPr lang="en-IN" sz="1800" b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IN" sz="18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1800" b="1">
                            <a:solidFill>
                              <a:srgbClr val="7030A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2.303</m:t>
                        </m:r>
                        <m:r>
                          <m:rPr>
                            <m:nor/>
                          </m:rPr>
                          <a:rPr lang="en-IN" sz="1800" b="1">
                            <a:solidFill>
                              <a:srgbClr val="7030A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RT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1800" b="1">
                            <a:solidFill>
                              <a:srgbClr val="7030A0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nF</m:t>
                        </m:r>
                      </m:den>
                    </m:f>
                    <m:r>
                      <m:rPr>
                        <m:nor/>
                      </m:rPr>
                      <a:rPr lang="en-IN" sz="1800" b="1">
                        <a:solidFill>
                          <a:srgbClr val="7030A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log</m:t>
                    </m:r>
                    <m:r>
                      <a:rPr lang="en-IN" sz="1800" b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>
                      <m:fPr>
                        <m:ctrlPr>
                          <a:rPr lang="en-IN" sz="1800" b="1" i="1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800" b="1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1800" b="1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en-IN" sz="1800" b="1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1800" b="1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1800" b="1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𝐂</m:t>
                            </m:r>
                          </m:e>
                          <m:sub>
                            <m:r>
                              <a:rPr lang="en-IN" sz="1800" b="1" i="1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IN" sz="1800" b="1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/>
                  <a:t>since concentration of reference solution, C</a:t>
                </a:r>
                <a:r>
                  <a:rPr lang="en-US" sz="2000" baseline="-25000" dirty="0"/>
                  <a:t>2 </a:t>
                </a:r>
                <a:r>
                  <a:rPr lang="en-US" sz="2000" dirty="0"/>
                  <a:t>is</a:t>
                </a:r>
                <a:r>
                  <a:rPr lang="en-US" sz="2000" baseline="-25000" dirty="0"/>
                  <a:t> </a:t>
                </a:r>
                <a:r>
                  <a:rPr lang="en-US" sz="2000" dirty="0"/>
                  <a:t>constant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                                                                  </a:t>
                </a:r>
                <a:r>
                  <a:rPr lang="en-US" sz="2000" dirty="0"/>
                  <a:t>where</a:t>
                </a:r>
              </a:p>
              <a:p>
                <a:pPr algn="just"/>
                <a:endParaRPr lang="en-US" sz="2000" dirty="0"/>
              </a:p>
              <a:p>
                <a:pPr algn="just"/>
                <a:endParaRPr lang="en-US" sz="2000" dirty="0"/>
              </a:p>
              <a:p>
                <a:pPr algn="just"/>
                <a:r>
                  <a:rPr lang="en-US" sz="2000" dirty="0"/>
                  <a:t>At 298K,                                                         since for H</a:t>
                </a:r>
                <a:r>
                  <a:rPr lang="en-US" sz="2000" baseline="30000" dirty="0"/>
                  <a:t>+</a:t>
                </a:r>
                <a:r>
                  <a:rPr lang="en-US" sz="2000" dirty="0"/>
                  <a:t>, n = 1</a:t>
                </a:r>
              </a:p>
              <a:p>
                <a:pPr algn="just"/>
                <a:r>
                  <a:rPr lang="en-US" sz="2000" dirty="0"/>
                  <a:t>  </a:t>
                </a:r>
                <a:r>
                  <a:rPr lang="en-US" dirty="0"/>
                  <a:t>    </a:t>
                </a:r>
              </a:p>
              <a:p>
                <a:pPr algn="just"/>
                <a:r>
                  <a:rPr lang="en-US" dirty="0"/>
                  <a:t>  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8DF1A4F-E963-4B8F-8143-3386A93FD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60" y="1366736"/>
                <a:ext cx="8216379" cy="4807535"/>
              </a:xfrm>
              <a:prstGeom prst="rect">
                <a:avLst/>
              </a:prstGeom>
              <a:blipFill>
                <a:blip r:embed="rId3"/>
                <a:stretch>
                  <a:fillRect l="-1113" t="-10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55E25EC0-F346-4432-A4E1-977DFA83B418}"/>
              </a:ext>
            </a:extLst>
          </p:cNvPr>
          <p:cNvSpPr/>
          <p:nvPr/>
        </p:nvSpPr>
        <p:spPr>
          <a:xfrm>
            <a:off x="2363920" y="1960034"/>
            <a:ext cx="914400" cy="914400"/>
          </a:xfrm>
          <a:prstGeom prst="rect">
            <a:avLst/>
          </a:prstGeom>
          <a:solidFill>
            <a:schemeClr val="bg1"/>
          </a:solidFill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968595-D155-43C5-8A39-DD9270F43431}"/>
                  </a:ext>
                </a:extLst>
              </p:cNvPr>
              <p:cNvSpPr txBox="1"/>
              <p:nvPr/>
            </p:nvSpPr>
            <p:spPr>
              <a:xfrm>
                <a:off x="122860" y="4096712"/>
                <a:ext cx="2977661" cy="742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b="1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𝐄</m:t>
                          </m:r>
                        </m:e>
                        <m:sub>
                          <m:r>
                            <a:rPr lang="en-IN" sz="1800" b="1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𝒃</m:t>
                          </m:r>
                        </m:sub>
                      </m:sSub>
                      <m:r>
                        <a:rPr lang="en-IN" sz="1800" b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′</m:t>
                      </m:r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N" sz="1800" b="1">
                              <a:solidFill>
                                <a:srgbClr val="7030A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2.303</m:t>
                          </m:r>
                          <m:r>
                            <m:rPr>
                              <m:nor/>
                            </m:rPr>
                            <a:rPr lang="en-IN" sz="1800" b="1">
                              <a:solidFill>
                                <a:srgbClr val="7030A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RT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sz="1800" b="1">
                              <a:solidFill>
                                <a:srgbClr val="7030A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nF</m:t>
                          </m:r>
                        </m:den>
                      </m:f>
                      <m:r>
                        <m:rPr>
                          <m:nor/>
                        </m:rPr>
                        <a:rPr lang="en-IN" sz="1800" b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log</m:t>
                      </m:r>
                      <m:sSub>
                        <m:sSubPr>
                          <m:ctrlP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sz="1800" b="1">
                              <a:solidFill>
                                <a:srgbClr val="7030A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C</m:t>
                          </m:r>
                        </m:e>
                        <m:sub>
                          <m: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968595-D155-43C5-8A39-DD9270F43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60" y="4096712"/>
                <a:ext cx="2977661" cy="7427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E6EB65-345D-41F2-9512-CF789D53DEA0}"/>
                  </a:ext>
                </a:extLst>
              </p:cNvPr>
              <p:cNvSpPr txBox="1"/>
              <p:nvPr/>
            </p:nvSpPr>
            <p:spPr>
              <a:xfrm>
                <a:off x="4231049" y="4096712"/>
                <a:ext cx="3539834" cy="6039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m:rPr>
                          <m:nor/>
                        </m:rPr>
                        <a:rPr lang="en-IN" b="1" smtClean="0">
                          <a:solidFill>
                            <a:srgbClr val="7030A0"/>
                          </a:solidFill>
                        </a:rPr>
                        <m:t>= −</m:t>
                      </m:r>
                      <m:r>
                        <m:rPr>
                          <m:nor/>
                        </m:rPr>
                        <a:rPr lang="en-IN" b="1" i="0" smtClean="0">
                          <a:solidFill>
                            <a:srgbClr val="7030A0"/>
                          </a:solidFill>
                        </a:rPr>
                        <m:t> </m:t>
                      </m:r>
                      <m:f>
                        <m:f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N" b="1">
                              <a:solidFill>
                                <a:srgbClr val="7030A0"/>
                              </a:solidFill>
                            </a:rPr>
                            <m:t>2.303</m:t>
                          </m:r>
                          <m:r>
                            <m:rPr>
                              <m:nor/>
                            </m:rPr>
                            <a:rPr lang="en-IN" b="1">
                              <a:solidFill>
                                <a:srgbClr val="7030A0"/>
                              </a:solidFill>
                            </a:rPr>
                            <m:t>RT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b="1">
                              <a:solidFill>
                                <a:srgbClr val="7030A0"/>
                              </a:solidFill>
                            </a:rPr>
                            <m:t>nF</m:t>
                          </m:r>
                        </m:den>
                      </m:f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</a:rPr>
                        <m:t>log</m:t>
                      </m:r>
                      <m:sSub>
                        <m:sSubPr>
                          <m:ctrlPr>
                            <a:rPr lang="en-IN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IN" b="1">
                              <a:solidFill>
                                <a:srgbClr val="7030A0"/>
                              </a:solidFill>
                            </a:rPr>
                            <m:t>C</m:t>
                          </m:r>
                        </m:e>
                        <m:sub>
                          <m:r>
                            <a:rPr lang="en-IN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E6EB65-345D-41F2-9512-CF789D53D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049" y="4096712"/>
                <a:ext cx="3539834" cy="6039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C13877-BE61-4403-BDE2-E59BEE33C84F}"/>
                  </a:ext>
                </a:extLst>
              </p:cNvPr>
              <p:cNvSpPr txBox="1"/>
              <p:nvPr/>
            </p:nvSpPr>
            <p:spPr>
              <a:xfrm>
                <a:off x="1044422" y="4978382"/>
                <a:ext cx="2977661" cy="776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b="1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𝐄</m:t>
                          </m:r>
                        </m:e>
                        <m:sub>
                          <m:r>
                            <a:rPr lang="en-IN" sz="1800" b="1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𝒃</m:t>
                          </m:r>
                        </m:sub>
                      </m:sSub>
                      <m:r>
                        <a:rPr lang="en-IN" sz="1800" b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′+</m:t>
                      </m:r>
                      <m:r>
                        <a:rPr lang="en-IN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N" sz="1800" b="1" i="0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0.0591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sz="1800" b="1">
                              <a:solidFill>
                                <a:srgbClr val="7030A0"/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n</m:t>
                          </m:r>
                        </m:den>
                      </m:f>
                      <m:r>
                        <m:rPr>
                          <m:nor/>
                        </m:rPr>
                        <a:rPr lang="en-IN" sz="1800" b="1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IN" sz="1800" b="1" i="0" smtClean="0">
                          <a:solidFill>
                            <a:srgbClr val="6D1769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rgbClr val="6D1769"/>
                          </a:solidFill>
                        </a:rPr>
                        <m:t>H</m:t>
                      </m:r>
                      <m:r>
                        <m:rPr>
                          <m:nor/>
                        </m:rPr>
                        <a:rPr lang="en-US" b="1" baseline="30000" dirty="0" smtClean="0">
                          <a:solidFill>
                            <a:srgbClr val="6D1769"/>
                          </a:solidFill>
                        </a:rPr>
                        <m:t>+</m:t>
                      </m:r>
                      <m:r>
                        <m:rPr>
                          <m:nor/>
                        </m:rPr>
                        <a:rPr lang="en-IN" b="1" i="0" dirty="0" smtClean="0">
                          <a:solidFill>
                            <a:srgbClr val="6D1769"/>
                          </a:solidFill>
                        </a:rPr>
                        <m:t>]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C13877-BE61-4403-BDE2-E59BEE33C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22" y="4978382"/>
                <a:ext cx="2977661" cy="7760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BEAC4C-050D-49A0-AFE7-34FD53C4CE05}"/>
                  </a:ext>
                </a:extLst>
              </p:cNvPr>
              <p:cNvSpPr txBox="1"/>
              <p:nvPr/>
            </p:nvSpPr>
            <p:spPr>
              <a:xfrm>
                <a:off x="875089" y="5796403"/>
                <a:ext cx="2977661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b="1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18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𝐄</m:t>
                          </m:r>
                        </m:e>
                        <m:sub>
                          <m:r>
                            <a:rPr lang="en-IN" sz="1800" b="1" i="1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𝒃</m:t>
                          </m:r>
                        </m:sub>
                      </m:sSub>
                      <m:r>
                        <a:rPr lang="en-IN" sz="1800" b="1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b="1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′</m:t>
                      </m:r>
                      <m:r>
                        <a:rPr lang="en-IN" sz="1800" b="1" i="0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IN" sz="1800" b="1" i="0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𝟎</m:t>
                      </m:r>
                      <m:r>
                        <a:rPr lang="en-IN" sz="1800" b="1" i="0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.</m:t>
                      </m:r>
                      <m:r>
                        <a:rPr lang="en-IN" sz="1800" b="1" i="0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𝟎𝟓𝟗𝟏</m:t>
                      </m:r>
                      <m:r>
                        <m:rPr>
                          <m:nor/>
                        </m:rPr>
                        <a:rPr lang="en-IN" sz="1800" b="1" smtClean="0">
                          <a:solidFill>
                            <a:srgbClr val="7030A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pH</m:t>
                      </m:r>
                      <m:r>
                        <m:rPr>
                          <m:nor/>
                        </m:rPr>
                        <a:rPr lang="en-IN" b="1" i="0" dirty="0" smtClean="0">
                          <a:solidFill>
                            <a:srgbClr val="C42ABD"/>
                          </a:solidFill>
                        </a:rPr>
                        <m:t> </m:t>
                      </m:r>
                    </m:oMath>
                  </m:oMathPara>
                </a14:m>
                <a:endParaRPr lang="en-IN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1BEAC4C-050D-49A0-AFE7-34FD53C4C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089" y="5796403"/>
                <a:ext cx="2977661" cy="4912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685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ABCEDE0-F416-4A77-B2E3-D16144C519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164" y="1302146"/>
                <a:ext cx="8229600" cy="5592763"/>
              </a:xfrm>
            </p:spPr>
            <p:txBody>
              <a:bodyPr>
                <a:normAutofit/>
              </a:bodyPr>
              <a:lstStyle/>
              <a:p>
                <a:pPr algn="just">
                  <a:buNone/>
                </a:pPr>
                <a:r>
                  <a:rPr lang="en-US" sz="2000" dirty="0"/>
                  <a:t>The glass electrode potential has 3 components</a:t>
                </a:r>
              </a:p>
              <a:p>
                <a:pPr algn="just">
                  <a:buNone/>
                </a:pPr>
                <a:r>
                  <a:rPr lang="en-US" sz="2000" dirty="0"/>
                  <a:t>1.   </a:t>
                </a:r>
                <a:r>
                  <a:rPr lang="en-US" sz="2000" b="1" dirty="0">
                    <a:solidFill>
                      <a:srgbClr val="C42ABD"/>
                    </a:solidFill>
                  </a:rPr>
                  <a:t>The boundary potential     </a:t>
                </a:r>
              </a:p>
              <a:p>
                <a:pPr lvl="0" algn="just">
                  <a:buNone/>
                </a:pPr>
                <a:r>
                  <a:rPr lang="en-US" sz="2000" b="1" dirty="0">
                    <a:solidFill>
                      <a:srgbClr val="C42ABD"/>
                    </a:solidFill>
                  </a:rPr>
                  <a:t>2.   The potential of internal reference electrode</a:t>
                </a:r>
              </a:p>
              <a:p>
                <a:pPr lvl="0" algn="just">
                  <a:buNone/>
                </a:pPr>
                <a:r>
                  <a:rPr lang="en-US" sz="2000" b="1" dirty="0">
                    <a:solidFill>
                      <a:srgbClr val="C42ABD"/>
                    </a:solidFill>
                  </a:rPr>
                  <a:t>3.   Asymmetric potential</a:t>
                </a:r>
              </a:p>
              <a:p>
                <a:pPr algn="just">
                  <a:buNone/>
                </a:pPr>
                <a:r>
                  <a:rPr lang="en-US" sz="2000" dirty="0"/>
                  <a:t>                        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r>
                  <a:rPr lang="en-US" sz="2000" b="1" baseline="-25000" dirty="0">
                    <a:solidFill>
                      <a:schemeClr val="accent1">
                        <a:lumMod val="50000"/>
                      </a:schemeClr>
                    </a:solidFill>
                  </a:rPr>
                  <a:t>G 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= E</a:t>
                </a:r>
                <a:r>
                  <a:rPr lang="en-US" sz="2000" b="1" baseline="-25000" dirty="0">
                    <a:solidFill>
                      <a:schemeClr val="accent1">
                        <a:lumMod val="50000"/>
                      </a:schemeClr>
                    </a:solidFill>
                  </a:rPr>
                  <a:t>b 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 +</a:t>
                </a:r>
                <a:r>
                  <a:rPr lang="en-US" sz="20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r>
                  <a:rPr lang="en-US" sz="2000" b="1" baseline="-25000" dirty="0" err="1">
                    <a:solidFill>
                      <a:schemeClr val="accent1">
                        <a:lumMod val="50000"/>
                      </a:schemeClr>
                    </a:solidFill>
                  </a:rPr>
                  <a:t>ref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  + </a:t>
                </a:r>
                <a:r>
                  <a:rPr lang="en-US" sz="20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r>
                  <a:rPr lang="en-US" sz="2000" b="1" baseline="-25000" dirty="0" err="1">
                    <a:solidFill>
                      <a:schemeClr val="accent1">
                        <a:lumMod val="50000"/>
                      </a:schemeClr>
                    </a:solidFill>
                  </a:rPr>
                  <a:t>asymmetric</a:t>
                </a:r>
                <a:endParaRPr lang="en-US" sz="2000" b="1" baseline="-25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just"/>
                <a:r>
                  <a:rPr lang="en-US" sz="2000" dirty="0"/>
                  <a:t>Asymmetric potential arises due to difference in responses of inner and outer surfaces of the glass bulb, due to differing conditions of stress on two glass surfaces </a:t>
                </a:r>
              </a:p>
              <a:p>
                <a:pPr algn="just">
                  <a:buNone/>
                </a:pPr>
                <a:r>
                  <a:rPr lang="en-US" sz="2000" dirty="0"/>
                  <a:t>                 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r>
                  <a:rPr lang="en-US" sz="2000" b="1" baseline="-25000" dirty="0">
                    <a:solidFill>
                      <a:schemeClr val="accent1">
                        <a:lumMod val="50000"/>
                      </a:schemeClr>
                    </a:solidFill>
                  </a:rPr>
                  <a:t>G 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= E</a:t>
                </a:r>
                <a:r>
                  <a:rPr lang="en-US" sz="2000" b="1" baseline="-25000" dirty="0">
                    <a:solidFill>
                      <a:schemeClr val="accent1">
                        <a:lumMod val="50000"/>
                      </a:schemeClr>
                    </a:solidFill>
                  </a:rPr>
                  <a:t>b  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+  </a:t>
                </a:r>
                <a:r>
                  <a:rPr lang="en-US" sz="20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r>
                  <a:rPr lang="en-US" sz="2000" b="1" baseline="-25000" dirty="0" err="1">
                    <a:solidFill>
                      <a:schemeClr val="accent1">
                        <a:lumMod val="50000"/>
                      </a:schemeClr>
                    </a:solidFill>
                  </a:rPr>
                  <a:t>ref</a:t>
                </a:r>
                <a:r>
                  <a:rPr lang="en-US" sz="2000" b="1" baseline="-25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+  </a:t>
                </a:r>
                <a:r>
                  <a:rPr lang="en-US" sz="20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r>
                  <a:rPr lang="en-US" sz="2000" b="1" baseline="-25000" dirty="0" err="1">
                    <a:solidFill>
                      <a:schemeClr val="accent1">
                        <a:lumMod val="50000"/>
                      </a:schemeClr>
                    </a:solidFill>
                  </a:rPr>
                  <a:t>assymmetric</a:t>
                </a:r>
                <a:r>
                  <a:rPr lang="en-US" sz="2000" b="1" baseline="-25000" dirty="0">
                    <a:solidFill>
                      <a:schemeClr val="accent1">
                        <a:lumMod val="50000"/>
                      </a:schemeClr>
                    </a:solidFill>
                  </a:rPr>
                  <a:t>     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; </a:t>
                </a:r>
              </a:p>
              <a:p>
                <a:pPr algn="just">
                  <a:buNone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1800" b="1" smtClean="0">
                        <a:solidFill>
                          <a:schemeClr val="accent1">
                            <a:lumMod val="50000"/>
                          </a:schemeClr>
                        </a:solidFill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</m:t>
                    </m:r>
                    <m:r>
                      <m:rPr>
                        <m:nor/>
                      </m:rPr>
                      <a:rPr lang="en-IN" sz="1800" b="1" smtClean="0">
                        <a:solidFill>
                          <a:schemeClr val="accent1">
                            <a:lumMod val="50000"/>
                          </a:schemeClr>
                        </a:solidFill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′+</m:t>
                    </m:r>
                    <m:r>
                      <a:rPr lang="en-IN" sz="1800" b="1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IN" sz="1800" b="1" i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sz="1800" b="1" i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0.0591</m:t>
                        </m:r>
                      </m:num>
                      <m:den>
                        <m:r>
                          <m:rPr>
                            <m:nor/>
                          </m:rPr>
                          <a:rPr lang="en-IN" sz="1800" b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effectLst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n</m:t>
                        </m:r>
                      </m:den>
                    </m:f>
                    <m:r>
                      <m:rPr>
                        <m:nor/>
                      </m:rPr>
                      <a:rPr lang="en-IN" sz="1800" b="1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log</m:t>
                    </m:r>
                    <m:r>
                      <m:rPr>
                        <m:nor/>
                      </m:rPr>
                      <a:rPr lang="en-IN" sz="18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m:rPr>
                        <m:nor/>
                      </m:rPr>
                      <a:rPr lang="en-US" sz="18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m:t>H</m:t>
                    </m:r>
                    <m:r>
                      <m:rPr>
                        <m:nor/>
                      </m:rPr>
                      <a:rPr lang="en-US" sz="1800" b="1" baseline="30000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m:t>+</m:t>
                    </m:r>
                    <m:r>
                      <m:rPr>
                        <m:nor/>
                      </m:rPr>
                      <a:rPr lang="en-IN" sz="1800" b="1" i="0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m:t>]</m:t>
                    </m:r>
                  </m:oMath>
                </a14:m>
                <a:r>
                  <a:rPr lang="en-US" sz="1800" b="1" dirty="0">
                    <a:solidFill>
                      <a:schemeClr val="accent1">
                        <a:lumMod val="50000"/>
                      </a:schemeClr>
                    </a:solidFill>
                  </a:rPr>
                  <a:t> + </a:t>
                </a:r>
                <a:r>
                  <a:rPr lang="en-US" sz="18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r>
                  <a:rPr lang="en-US" sz="1800" b="1" baseline="-25000" dirty="0" err="1">
                    <a:solidFill>
                      <a:schemeClr val="accent1">
                        <a:lumMod val="50000"/>
                      </a:schemeClr>
                    </a:solidFill>
                  </a:rPr>
                  <a:t>ref</a:t>
                </a:r>
                <a:r>
                  <a:rPr lang="en-US" sz="1800" b="1" baseline="-25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1800" b="1" dirty="0">
                    <a:solidFill>
                      <a:schemeClr val="accent1">
                        <a:lumMod val="50000"/>
                      </a:schemeClr>
                    </a:solidFill>
                  </a:rPr>
                  <a:t>+  </a:t>
                </a:r>
                <a:r>
                  <a:rPr lang="en-US" sz="18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r>
                  <a:rPr lang="en-US" sz="1800" b="1" baseline="-25000" dirty="0" err="1">
                    <a:solidFill>
                      <a:schemeClr val="accent1">
                        <a:lumMod val="50000"/>
                      </a:schemeClr>
                    </a:solidFill>
                  </a:rPr>
                  <a:t>assymmetric</a:t>
                </a:r>
                <a:r>
                  <a:rPr lang="en-US" sz="1800" b="1" baseline="-25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endParaRPr lang="en-US" sz="18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just">
                  <a:buNone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   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= E</a:t>
                </a:r>
                <a:r>
                  <a:rPr lang="en-US" sz="2000" b="1" baseline="300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r>
                  <a:rPr lang="en-US" sz="2000" b="1" baseline="-25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  +  0.0591log</a:t>
                </a:r>
                <a:r>
                  <a:rPr lang="en-IN" sz="2000" b="1" dirty="0">
                    <a:solidFill>
                      <a:schemeClr val="accent1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000" b="1" i="0" smtClean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[</m:t>
                    </m:r>
                    <m:r>
                      <m:rPr>
                        <m:nor/>
                      </m:rPr>
                      <a:rPr lang="en-US" sz="2000" b="1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m:t>H</m:t>
                    </m:r>
                    <m:r>
                      <m:rPr>
                        <m:nor/>
                      </m:rPr>
                      <a:rPr lang="en-US" sz="2000" b="1" baseline="30000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m:t>+</m:t>
                    </m:r>
                    <m:r>
                      <m:rPr>
                        <m:nor/>
                      </m:rPr>
                      <a:rPr lang="en-IN" sz="2000" b="1" i="0" dirty="0" smtClean="0">
                        <a:solidFill>
                          <a:schemeClr val="accent1">
                            <a:lumMod val="50000"/>
                          </a:schemeClr>
                        </a:solidFill>
                      </a:rPr>
                      <m:t>]</m:t>
                    </m:r>
                  </m:oMath>
                </a14:m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       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where 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r>
                  <a:rPr lang="en-US" sz="2000" b="1" baseline="300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r>
                  <a:rPr lang="en-US" sz="2000" b="1" baseline="-25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 = L’ + </a:t>
                </a:r>
                <a:r>
                  <a:rPr lang="en-US" sz="20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r>
                  <a:rPr lang="en-US" sz="2000" b="1" baseline="-25000" dirty="0" err="1">
                    <a:solidFill>
                      <a:schemeClr val="accent1">
                        <a:lumMod val="50000"/>
                      </a:schemeClr>
                    </a:solidFill>
                  </a:rPr>
                  <a:t>ref</a:t>
                </a:r>
                <a:r>
                  <a:rPr lang="en-US" sz="2000" b="1" baseline="-25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 +  </a:t>
                </a:r>
                <a:r>
                  <a:rPr lang="en-US" sz="20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r>
                  <a:rPr lang="en-US" sz="2000" b="1" baseline="-25000" dirty="0" err="1">
                    <a:solidFill>
                      <a:schemeClr val="accent1">
                        <a:lumMod val="50000"/>
                      </a:schemeClr>
                    </a:solidFill>
                  </a:rPr>
                  <a:t>asymmetric</a:t>
                </a:r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just">
                  <a:buNone/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r>
                  <a:rPr lang="en-US" sz="2000" b="1" baseline="-25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   =  E</a:t>
                </a:r>
                <a:r>
                  <a:rPr lang="en-US" sz="2000" b="1" baseline="300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r>
                  <a:rPr lang="en-US" sz="2000" b="1" baseline="-25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  - 0.0591pH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BABCEDE0-F416-4A77-B2E3-D16144C519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164" y="1302146"/>
                <a:ext cx="8229600" cy="5592763"/>
              </a:xfrm>
              <a:blipFill>
                <a:blip r:embed="rId3"/>
                <a:stretch>
                  <a:fillRect l="-815" t="-1200" r="-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7AB305-FEC7-468D-BE0F-EEC24AA37D13}"/>
                  </a:ext>
                </a:extLst>
              </p:cNvPr>
              <p:cNvSpPr txBox="1"/>
              <p:nvPr/>
            </p:nvSpPr>
            <p:spPr>
              <a:xfrm>
                <a:off x="4282964" y="4098527"/>
                <a:ext cx="2977661" cy="776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IN" sz="18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𝑬</m:t>
                          </m:r>
                        </m:e>
                        <m:sub>
                          <m:r>
                            <a:rPr lang="en-IN" sz="18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𝒃</m:t>
                          </m:r>
                        </m:sub>
                      </m:sSub>
                      <m:r>
                        <a:rPr lang="en-IN" sz="180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L</m:t>
                      </m:r>
                      <m:r>
                        <m:rPr>
                          <m:nor/>
                        </m:rPr>
                        <a:rPr lang="en-IN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′+</m:t>
                      </m:r>
                      <m:r>
                        <a:rPr lang="en-IN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f>
                        <m:fPr>
                          <m:ctrlPr>
                            <a:rPr lang="en-IN" sz="1800" b="1" i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IN" sz="1800" b="1" i="0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0.0591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sz="1800" b="1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n</m:t>
                          </m:r>
                        </m:den>
                      </m:f>
                      <m:r>
                        <m:rPr>
                          <m:nor/>
                        </m:rPr>
                        <a:rPr lang="en-IN" sz="1800" b="1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log</m:t>
                      </m:r>
                      <m:r>
                        <m:rPr>
                          <m:nor/>
                        </m:rPr>
                        <a:rPr lang="en-IN" sz="18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[</m:t>
                      </m:r>
                      <m:r>
                        <m:rPr>
                          <m:nor/>
                        </m:rPr>
                        <a:rPr lang="en-US" b="1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m:t>H</m:t>
                      </m:r>
                      <m:r>
                        <m:rPr>
                          <m:nor/>
                        </m:rPr>
                        <a:rPr lang="en-US" b="1" baseline="300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m:t>+</m:t>
                      </m:r>
                      <m:r>
                        <m:rPr>
                          <m:nor/>
                        </m:rPr>
                        <a:rPr lang="en-IN" b="1" i="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m:t>]</m:t>
                      </m:r>
                    </m:oMath>
                  </m:oMathPara>
                </a14:m>
                <a:endParaRPr lang="en-IN" sz="18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7AB305-FEC7-468D-BE0F-EEC24AA37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964" y="4098527"/>
                <a:ext cx="2977661" cy="7760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512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69D0007-4D47-4CA9-A859-DE6939B6D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862" y="1209922"/>
            <a:ext cx="8530046" cy="58975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Determination of pH using glass electrode:</a:t>
            </a:r>
          </a:p>
          <a:p>
            <a:pPr algn="just"/>
            <a:r>
              <a:rPr lang="en-US" sz="2000" dirty="0"/>
              <a:t>Glass electrode is combined with an external reference electrode</a:t>
            </a:r>
          </a:p>
          <a:p>
            <a:pPr algn="just"/>
            <a:endParaRPr lang="en-US" sz="2000" dirty="0"/>
          </a:p>
          <a:p>
            <a:pPr algn="just">
              <a:buNone/>
            </a:pPr>
            <a:r>
              <a:rPr lang="en-US" sz="2400" dirty="0"/>
              <a:t>   </a:t>
            </a:r>
            <a:r>
              <a:rPr lang="en-US" sz="2400" b="1" dirty="0">
                <a:solidFill>
                  <a:srgbClr val="C42ABD"/>
                </a:solidFill>
              </a:rPr>
              <a:t>Hg/Hg</a:t>
            </a:r>
            <a:r>
              <a:rPr lang="en-US" sz="2400" b="1" baseline="-25000" dirty="0">
                <a:solidFill>
                  <a:srgbClr val="C42ABD"/>
                </a:solidFill>
              </a:rPr>
              <a:t>2</a:t>
            </a:r>
            <a:r>
              <a:rPr lang="en-US" sz="2400" b="1" dirty="0">
                <a:solidFill>
                  <a:srgbClr val="C42ABD"/>
                </a:solidFill>
              </a:rPr>
              <a:t>Cl</a:t>
            </a:r>
            <a:r>
              <a:rPr lang="en-US" sz="2400" b="1" baseline="-25000" dirty="0">
                <a:solidFill>
                  <a:srgbClr val="C42ABD"/>
                </a:solidFill>
              </a:rPr>
              <a:t>2</a:t>
            </a:r>
            <a:r>
              <a:rPr lang="en-US" sz="2400" b="1" dirty="0">
                <a:solidFill>
                  <a:srgbClr val="C42ABD"/>
                </a:solidFill>
              </a:rPr>
              <a:t>/Cl</a:t>
            </a:r>
            <a:r>
              <a:rPr lang="en-US" sz="2400" b="1" baseline="30000" dirty="0">
                <a:solidFill>
                  <a:srgbClr val="C42ABD"/>
                </a:solidFill>
              </a:rPr>
              <a:t>-</a:t>
            </a:r>
            <a:r>
              <a:rPr lang="en-US" sz="2400" b="1" dirty="0">
                <a:solidFill>
                  <a:srgbClr val="C42ABD"/>
                </a:solidFill>
              </a:rPr>
              <a:t>//analyte solution/glass/0.1N HCl/AgCl/Ag</a:t>
            </a:r>
          </a:p>
        </p:txBody>
      </p:sp>
      <p:pic>
        <p:nvPicPr>
          <p:cNvPr id="6146" name="Picture 2" descr="Lecture 1.108 – Ion Selective Electrodes – UTKARSHINI">
            <a:extLst>
              <a:ext uri="{FF2B5EF4-FFF2-40B4-BE49-F238E27FC236}">
                <a16:creationId xmlns:a16="http://schemas.microsoft.com/office/drawing/2014/main" id="{0CFF3937-497A-4051-A276-48BC7D930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440" y="3126652"/>
            <a:ext cx="3804160" cy="275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4FD0AA-F188-4CCC-BD72-BC9E90955030}"/>
              </a:ext>
            </a:extLst>
          </p:cNvPr>
          <p:cNvSpPr txBox="1"/>
          <p:nvPr/>
        </p:nvSpPr>
        <p:spPr>
          <a:xfrm>
            <a:off x="1142999" y="5973414"/>
            <a:ext cx="3804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 err="1">
                <a:hlinkClick r:id="rId4"/>
              </a:rPr>
              <a:t>Source:https</a:t>
            </a:r>
            <a:r>
              <a:rPr lang="en-IN" sz="1400" dirty="0">
                <a:hlinkClick r:id="rId4"/>
              </a:rPr>
              <a:t>://utkarshiniedu.wordpress.com/2016/12/22/lecture-1-108-ion-selective-electrodes/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929290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4- Electrochemical equilibria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69D0007-4D47-4CA9-A859-DE6939B6D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862" y="1209922"/>
                <a:ext cx="8530046" cy="5897563"/>
              </a:xfrm>
            </p:spPr>
            <p:txBody>
              <a:bodyPr>
                <a:noAutofit/>
              </a:bodyPr>
              <a:lstStyle/>
              <a:p>
                <a:pPr algn="just">
                  <a:buNone/>
                </a:pP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Determination of pH using glass electrode:</a:t>
                </a:r>
              </a:p>
              <a:p>
                <a:pPr algn="just"/>
                <a:r>
                  <a:rPr lang="en-US" sz="2000" dirty="0"/>
                  <a:t>The emf of the cell is determined potentiometrically</a:t>
                </a:r>
              </a:p>
              <a:p>
                <a:pPr marL="0" indent="0" algn="just">
                  <a:buNone/>
                </a:pPr>
                <a:r>
                  <a:rPr lang="en-US" sz="2400" dirty="0"/>
                  <a:t>           </a:t>
                </a:r>
                <a:r>
                  <a:rPr lang="en-US" sz="24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r>
                  <a:rPr lang="en-US" sz="2400" b="1" baseline="-25000" dirty="0" err="1">
                    <a:solidFill>
                      <a:schemeClr val="accent1">
                        <a:lumMod val="50000"/>
                      </a:schemeClr>
                    </a:solidFill>
                  </a:rPr>
                  <a:t>cell</a:t>
                </a: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 =  E</a:t>
                </a:r>
                <a:r>
                  <a:rPr lang="en-US" sz="2400" b="1" baseline="-25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  -  </a:t>
                </a:r>
                <a:r>
                  <a:rPr lang="en-US" sz="24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r>
                  <a:rPr lang="en-US" sz="2400" b="1" baseline="-25000" dirty="0" err="1">
                    <a:solidFill>
                      <a:schemeClr val="accent1">
                        <a:lumMod val="50000"/>
                      </a:schemeClr>
                    </a:solidFill>
                  </a:rPr>
                  <a:t>calomel</a:t>
                </a:r>
                <a:r>
                  <a:rPr lang="en-US" sz="2400" b="1" baseline="-25000" dirty="0">
                    <a:solidFill>
                      <a:schemeClr val="accent1">
                        <a:lumMod val="50000"/>
                      </a:schemeClr>
                    </a:solidFill>
                  </a:rPr>
                  <a:t>   ;                   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r>
                  <a:rPr lang="en-US" sz="2000" b="1" baseline="-25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   =  E</a:t>
                </a:r>
                <a:r>
                  <a:rPr lang="en-US" sz="2000" b="1" baseline="300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r>
                  <a:rPr lang="en-US" sz="2000" b="1" baseline="-25000" dirty="0">
                    <a:solidFill>
                      <a:schemeClr val="accent1">
                        <a:lumMod val="50000"/>
                      </a:schemeClr>
                    </a:solidFill>
                  </a:rPr>
                  <a:t>G</a:t>
                </a:r>
                <a:r>
                  <a:rPr lang="en-US" sz="2000" b="1" dirty="0">
                    <a:solidFill>
                      <a:schemeClr val="accent1">
                        <a:lumMod val="50000"/>
                      </a:schemeClr>
                    </a:solidFill>
                  </a:rPr>
                  <a:t>  - 0.0591pH</a:t>
                </a:r>
              </a:p>
              <a:p>
                <a:pPr marL="0" indent="0" algn="just">
                  <a:buNone/>
                </a:pPr>
                <a:endParaRPr lang="en-US" sz="20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      =  E</a:t>
                </a:r>
                <a:r>
                  <a:rPr lang="en-US" sz="2400" b="1" baseline="30000" dirty="0">
                    <a:solidFill>
                      <a:schemeClr val="accent1">
                        <a:lumMod val="50000"/>
                      </a:schemeClr>
                    </a:solidFill>
                  </a:rPr>
                  <a:t>0</a:t>
                </a:r>
                <a:r>
                  <a:rPr lang="en-US" sz="2400" b="1" baseline="-25000" dirty="0">
                    <a:solidFill>
                      <a:schemeClr val="accent1">
                        <a:lumMod val="50000"/>
                      </a:schemeClr>
                    </a:solidFill>
                  </a:rPr>
                  <a:t>G     </a:t>
                </a: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-   0.0591pH   -    </a:t>
                </a:r>
                <a:r>
                  <a:rPr lang="en-US" sz="2400" b="1" dirty="0" err="1">
                    <a:solidFill>
                      <a:schemeClr val="accent1">
                        <a:lumMod val="50000"/>
                      </a:schemeClr>
                    </a:solidFill>
                  </a:rPr>
                  <a:t>E</a:t>
                </a:r>
                <a:r>
                  <a:rPr lang="en-US" sz="2400" b="1" baseline="-25000" dirty="0" err="1">
                    <a:solidFill>
                      <a:schemeClr val="accent1">
                        <a:lumMod val="50000"/>
                      </a:schemeClr>
                    </a:solidFill>
                  </a:rPr>
                  <a:t>calomel</a:t>
                </a:r>
                <a:endParaRPr lang="en-US" sz="2400" b="1" baseline="-250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 algn="just">
                  <a:buNone/>
                </a:pPr>
                <a:endParaRPr lang="en-US" sz="2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 algn="just">
                  <a:buNone/>
                </a:pPr>
                <a:r>
                  <a:rPr lang="en-US" sz="2400" b="1" dirty="0">
                    <a:solidFill>
                      <a:schemeClr val="accent1">
                        <a:lumMod val="50000"/>
                      </a:schemeClr>
                    </a:solidFill>
                  </a:rPr>
                  <a:t>             pH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  <m:r>
                          <a:rPr lang="en-US" sz="2400" b="1" i="0" baseline="30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400" b="1" i="0" baseline="-2500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𝐆</m:t>
                        </m:r>
                        <m:r>
                          <a:rPr lang="en-IN" sz="2400" b="1" i="0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sz="2400" b="1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  <m:r>
                          <a:rPr lang="en-US" sz="2400" b="1" i="0" baseline="-25000" dirty="0" err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𝐜𝐚𝐥𝐨𝐦𝐞𝐥</m:t>
                        </m:r>
                        <m:r>
                          <a:rPr lang="en-US" sz="2400" b="1" i="0" dirty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−  </m:t>
                        </m:r>
                        <m:r>
                          <a:rPr lang="en-US" sz="2400" b="1" i="0" dirty="0" err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𝐄</m:t>
                        </m:r>
                        <m:r>
                          <a:rPr lang="en-US" sz="2400" b="1" i="0" baseline="-25000" dirty="0" err="1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𝐜𝐞𝐥𝐥</m:t>
                        </m:r>
                        <m:r>
                          <a:rPr lang="en-IN" sz="2400" b="1" i="0" baseline="-25000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num>
                      <m:den>
                        <m:r>
                          <a:rPr lang="en-IN" sz="2400" b="1" i="0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sz="2400" b="1" i="0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400" b="1" i="0" dirty="0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𝟎𝟓𝟗𝟏</m:t>
                        </m:r>
                      </m:den>
                    </m:f>
                  </m:oMath>
                </a14:m>
                <a:endParaRPr lang="en-US" sz="2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0" indent="0" algn="just">
                  <a:buNone/>
                </a:pPr>
                <a:endParaRPr lang="en-US" sz="2400" b="1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en-US" sz="2400" dirty="0"/>
                  <a:t> </a:t>
                </a:r>
                <a:r>
                  <a:rPr lang="en-US" sz="2000" dirty="0"/>
                  <a:t>To evaluate E</a:t>
                </a:r>
                <a:r>
                  <a:rPr lang="en-US" sz="2000" baseline="30000" dirty="0"/>
                  <a:t>0</a:t>
                </a:r>
                <a:r>
                  <a:rPr lang="en-US" sz="2000" baseline="-25000" dirty="0"/>
                  <a:t>G</a:t>
                </a:r>
                <a:r>
                  <a:rPr lang="en-US" sz="2000" dirty="0"/>
                  <a:t> the glass electrode is dipped in a </a:t>
                </a:r>
                <a:r>
                  <a:rPr lang="en-US" sz="2000" b="1" dirty="0">
                    <a:solidFill>
                      <a:srgbClr val="C42ABD"/>
                    </a:solidFill>
                  </a:rPr>
                  <a:t>solution of known pH(buffer solution)</a:t>
                </a:r>
                <a:r>
                  <a:rPr lang="en-US" sz="2000" dirty="0"/>
                  <a:t> and combined with calomel electrode, the emf of the cell is measured from which </a:t>
                </a:r>
                <a:r>
                  <a:rPr lang="en-US" sz="2000" b="1" dirty="0">
                    <a:solidFill>
                      <a:srgbClr val="C42ABD"/>
                    </a:solidFill>
                  </a:rPr>
                  <a:t>E</a:t>
                </a:r>
                <a:r>
                  <a:rPr lang="en-US" sz="2000" b="1" baseline="30000" dirty="0">
                    <a:solidFill>
                      <a:srgbClr val="C42ABD"/>
                    </a:solidFill>
                  </a:rPr>
                  <a:t>0</a:t>
                </a:r>
                <a:r>
                  <a:rPr lang="en-US" sz="2000" b="1" baseline="-25000" dirty="0">
                    <a:solidFill>
                      <a:srgbClr val="C42ABD"/>
                    </a:solidFill>
                  </a:rPr>
                  <a:t>G </a:t>
                </a:r>
                <a:r>
                  <a:rPr lang="en-US" sz="2000" b="1" dirty="0">
                    <a:solidFill>
                      <a:srgbClr val="C42ABD"/>
                    </a:solidFill>
                  </a:rPr>
                  <a:t>can be evaluated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969D0007-4D47-4CA9-A859-DE6939B6D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862" y="1209922"/>
                <a:ext cx="8530046" cy="5897563"/>
              </a:xfrm>
              <a:blipFill>
                <a:blip r:embed="rId3"/>
                <a:stretch>
                  <a:fillRect l="-1144" t="-1446" r="-10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1532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8751</TotalTime>
  <Words>913</Words>
  <Application>Microsoft Office PowerPoint</Application>
  <PresentationFormat>Widescreen</PresentationFormat>
  <Paragraphs>190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Lata Pasupulety</cp:lastModifiedBy>
  <cp:revision>717</cp:revision>
  <cp:lastPrinted>2020-06-24T17:52:28Z</cp:lastPrinted>
  <dcterms:created xsi:type="dcterms:W3CDTF">2019-05-30T23:14:36Z</dcterms:created>
  <dcterms:modified xsi:type="dcterms:W3CDTF">2020-12-16T10:12:28Z</dcterms:modified>
</cp:coreProperties>
</file>