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19" r:id="rId3"/>
    <p:sldId id="317" r:id="rId4"/>
    <p:sldId id="320" r:id="rId5"/>
    <p:sldId id="331" r:id="rId6"/>
    <p:sldId id="328" r:id="rId7"/>
    <p:sldId id="327" r:id="rId8"/>
    <p:sldId id="329" r:id="rId9"/>
    <p:sldId id="323" r:id="rId10"/>
    <p:sldId id="330" r:id="rId11"/>
    <p:sldId id="32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6D1769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5126" autoAdjust="0"/>
  </p:normalViewPr>
  <p:slideViewPr>
    <p:cSldViewPr snapToGrid="0">
      <p:cViewPr varScale="1">
        <p:scale>
          <a:sx n="52" d="100"/>
          <a:sy n="52" d="100"/>
        </p:scale>
        <p:origin x="65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Lata </a:t>
            </a:r>
            <a:r>
              <a:rPr lang="en-US" sz="2400" b="1" dirty="0" err="1"/>
              <a:t>Pasupulety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 – Electrochemical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Equilibria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2146"/>
            <a:ext cx="8530046" cy="6286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	</a:t>
            </a: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17709" y="1456593"/>
            <a:ext cx="818005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000" dirty="0"/>
              <a:t>8. A glass electrode is coupled with saturated calomel electrode to measure unknown </a:t>
            </a:r>
            <a:r>
              <a:rPr lang="en-IN" sz="2000" dirty="0" err="1"/>
              <a:t>pH.</a:t>
            </a:r>
            <a:r>
              <a:rPr lang="en-IN" sz="2000" dirty="0"/>
              <a:t> The cell potentials measured are 0.215V and 0.385V in contact with a solution of pH = 7 and with solution of unknown pH respectively. Calculate the pH of unknown solution.</a:t>
            </a:r>
          </a:p>
          <a:p>
            <a:pPr algn="just"/>
            <a:r>
              <a:rPr lang="en-IN" sz="2000" dirty="0"/>
              <a:t> Given E</a:t>
            </a:r>
            <a:r>
              <a:rPr lang="en-IN" sz="2000" baseline="-25000" dirty="0"/>
              <a:t>SCE</a:t>
            </a:r>
            <a:r>
              <a:rPr lang="en-IN" sz="2000" dirty="0"/>
              <a:t>=0.244V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266939" y="3320865"/>
            <a:ext cx="36359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E</a:t>
            </a:r>
            <a:r>
              <a:rPr kumimoji="0" lang="en-US" sz="2000" b="0" i="0" u="none" strike="noStrike" cap="none" normalizeH="0" baseline="30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en-US" sz="20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= 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E</a:t>
            </a:r>
            <a:r>
              <a:rPr kumimoji="0" lang="en-US" sz="2000" b="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cell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+ 0.0591pH + E</a:t>
            </a:r>
            <a:r>
              <a:rPr kumimoji="0" lang="en-US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SCE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       =  0.215 + 0.0591 X 7 + 0.244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       =  0.8727 V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88789" y="5139651"/>
            <a:ext cx="2897635" cy="715681"/>
          </a:xfrm>
          <a:prstGeom prst="rect">
            <a:avLst/>
          </a:prstGeom>
          <a:noFill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52666" y="5186330"/>
            <a:ext cx="3382873" cy="622321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448737" y="6039998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pH = 4.12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8006" y="3317631"/>
            <a:ext cx="59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Sol.</a:t>
            </a:r>
          </a:p>
        </p:txBody>
      </p:sp>
    </p:spTree>
    <p:extLst>
      <p:ext uri="{BB962C8B-B14F-4D97-AF65-F5344CB8AC3E}">
        <p14:creationId xmlns:p14="http://schemas.microsoft.com/office/powerpoint/2010/main" val="169066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Lata</a:t>
            </a:r>
            <a:r>
              <a:rPr lang="en-US" sz="2400" b="1" dirty="0"/>
              <a:t> </a:t>
            </a:r>
            <a:r>
              <a:rPr lang="en-US" sz="2400" b="1" dirty="0" err="1"/>
              <a:t>Pasupulety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latapasupulety@pes.edu</a:t>
            </a:r>
            <a:endParaRPr lang="en-IN" sz="2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040864-BC64-4159-9807-E1A78B623F44}"/>
              </a:ext>
            </a:extLst>
          </p:cNvPr>
          <p:cNvSpPr/>
          <p:nvPr/>
        </p:nvSpPr>
        <p:spPr>
          <a:xfrm>
            <a:off x="4300315" y="457301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+91 80 6666 3333 </a:t>
            </a:r>
            <a:r>
              <a:rPr lang="en-US" sz="2000" dirty="0" err="1"/>
              <a:t>Extn</a:t>
            </a:r>
            <a:r>
              <a:rPr lang="en-US" sz="2000" dirty="0"/>
              <a:t> 759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57036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 – Electrochemical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Equilibria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3469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Numericals</a:t>
            </a:r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on electrochemistry</a:t>
            </a:r>
          </a:p>
          <a:p>
            <a:pPr lvl="1"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Nernst equation </a:t>
            </a:r>
          </a:p>
          <a:p>
            <a:pPr lvl="1"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Ion selective electrode</a:t>
            </a:r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 – Electrochemical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Equilibria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88521" y="1233616"/>
            <a:ext cx="739784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For the given cell: </a:t>
            </a:r>
          </a:p>
          <a:p>
            <a:pPr marR="0" lvl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000" dirty="0">
                <a:ea typeface="Times New Roman" pitchFamily="18" charset="0"/>
                <a:cs typeface="Arial" pitchFamily="34" charset="0"/>
              </a:rPr>
              <a:t>                  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Fe/Fe </a:t>
            </a:r>
            <a:r>
              <a:rPr kumimoji="0" lang="en-US" altLang="zh-CN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2+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(0.05M)//Ag</a:t>
            </a:r>
            <a:r>
              <a:rPr kumimoji="0" lang="en-US" altLang="zh-CN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+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(0.1M)/Ag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(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i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)  Write the overall cell reaction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000" dirty="0">
                <a:ea typeface="Times New Roman" pitchFamily="18" charset="0"/>
                <a:cs typeface="Arial" pitchFamily="34" charset="0"/>
              </a:rPr>
              <a:t>(ii)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Calculate E</a:t>
            </a:r>
            <a:r>
              <a:rPr kumimoji="0" lang="en-US" altLang="zh-CN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en-US" altLang="zh-CN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cell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and E </a:t>
            </a:r>
            <a:r>
              <a:rPr kumimoji="0" lang="en-US" altLang="zh-CN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cell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at 25</a:t>
            </a:r>
            <a:r>
              <a:rPr kumimoji="0" lang="en-US" altLang="zh-CN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(Given : E</a:t>
            </a:r>
            <a:r>
              <a:rPr kumimoji="0" lang="en-US" altLang="zh-CN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0</a:t>
            </a:r>
            <a:r>
              <a:rPr lang="en-US" altLang="zh-CN" sz="2000" baseline="-30000" dirty="0">
                <a:ea typeface="Times New Roman" pitchFamily="18" charset="0"/>
                <a:cs typeface="Arial" pitchFamily="34" charset="0"/>
              </a:rPr>
              <a:t>Fe+2/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lang="en-US" altLang="zh-CN" sz="2000" baseline="-30000" dirty="0">
                <a:ea typeface="Times New Roman" pitchFamily="18" charset="0"/>
                <a:cs typeface="Arial" pitchFamily="34" charset="0"/>
              </a:rPr>
              <a:t>Fe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= - 0.44V ; E</a:t>
            </a:r>
            <a:r>
              <a:rPr kumimoji="0" lang="en-US" altLang="zh-CN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en-US" altLang="zh-CN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Ag+/Ag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= 0.80V)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96780" y="4067940"/>
            <a:ext cx="41931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altLang="zh-CN" sz="2000" b="1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en-US" altLang="zh-CN" sz="20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cell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= 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altLang="zh-CN" sz="2000" i="0" u="none" strike="noStrike" cap="none" normalizeH="0" baseline="30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o</a:t>
            </a:r>
            <a:r>
              <a:rPr kumimoji="0" lang="en-US" altLang="zh-CN" sz="200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</a:t>
            </a:r>
            <a:r>
              <a:rPr kumimoji="0" lang="en-US" altLang="zh-CN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-E</a:t>
            </a:r>
            <a:r>
              <a:rPr kumimoji="0" lang="en-US" altLang="zh-CN" sz="2000" i="0" u="none" strike="noStrike" cap="none" normalizeH="0" baseline="30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o</a:t>
            </a:r>
            <a:r>
              <a:rPr kumimoji="0" lang="en-US" altLang="zh-CN" sz="2000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= 0.80</a:t>
            </a:r>
            <a:r>
              <a:rPr kumimoji="0" lang="en-US" altLang="zh-CN" sz="20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+ 0.44 =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1.24V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roid Sans Fallback" charset="0"/>
                <a:cs typeface="FreeSans" charset="0"/>
              </a:rPr>
              <a:t> 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17" name="Picture 6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780" y="4606719"/>
            <a:ext cx="4193171" cy="671890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734014" y="5986335"/>
            <a:ext cx="2930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>
                <a:ea typeface="Droid Sans Fallback" charset="0"/>
                <a:cs typeface="FreeSans" charset="0"/>
              </a:rPr>
              <a:t>E</a:t>
            </a:r>
            <a:r>
              <a:rPr lang="en-US" altLang="zh-CN" b="1" baseline="-30000" dirty="0" err="1">
                <a:ea typeface="Droid Sans Fallback" charset="0"/>
                <a:cs typeface="FreeSans" charset="0"/>
              </a:rPr>
              <a:t>cell</a:t>
            </a:r>
            <a:r>
              <a:rPr lang="en-US" altLang="zh-CN" b="1" dirty="0">
                <a:ea typeface="Droid Sans Fallback" charset="0"/>
                <a:cs typeface="FreeSans" charset="0"/>
              </a:rPr>
              <a:t> =1.2193V 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784" y="2896249"/>
            <a:ext cx="54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34014" y="5349796"/>
                <a:ext cx="3153427" cy="549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/>
                      </a:rPr>
                      <m:t>E</m:t>
                    </m:r>
                    <m:r>
                      <m:rPr>
                        <m:sty m:val="p"/>
                      </m:rPr>
                      <a:rPr lang="en-IN" baseline="-25000">
                        <a:latin typeface="Cambria Math"/>
                      </a:rPr>
                      <m:t>cell</m:t>
                    </m:r>
                    <m:r>
                      <a:rPr lang="en-IN">
                        <a:latin typeface="Cambria Math"/>
                      </a:rPr>
                      <m:t>=1.24</m:t>
                    </m:r>
                    <m:r>
                      <a:rPr lang="en-IN" i="1">
                        <a:latin typeface="Cambria Math"/>
                      </a:rPr>
                      <m:t>−</m:t>
                    </m:r>
                    <m:r>
                      <a:rPr lang="en-IN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/>
                          </a:rPr>
                          <m:t>0.0591</m:t>
                        </m:r>
                      </m:num>
                      <m:den>
                        <m:r>
                          <a:rPr lang="en-IN">
                            <a:latin typeface="Cambria Math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IN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>
                                <a:latin typeface="Cambria Math"/>
                              </a:rPr>
                              <m:t>[0.05]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>
                                    <a:latin typeface="Cambria Math"/>
                                  </a:rPr>
                                  <m:t>[0.1]</m:t>
                                </m:r>
                              </m:e>
                              <m:sup>
                                <m:r>
                                  <a:rPr lang="en-IN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14" y="5349796"/>
                <a:ext cx="3153427" cy="549766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01F0588-6B98-4A86-B636-BC1AE14A0652}"/>
              </a:ext>
            </a:extLst>
          </p:cNvPr>
          <p:cNvSpPr txBox="1"/>
          <p:nvPr/>
        </p:nvSpPr>
        <p:spPr>
          <a:xfrm>
            <a:off x="734014" y="2896249"/>
            <a:ext cx="4475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Anode : Fe </a:t>
            </a:r>
            <a:r>
              <a:rPr lang="en-IN" sz="2000" dirty="0">
                <a:sym typeface="Wingdings" panose="05000000000000000000" pitchFamily="2" charset="2"/>
              </a:rPr>
              <a:t> Fe</a:t>
            </a:r>
            <a:r>
              <a:rPr lang="en-IN" sz="2000" baseline="30000" dirty="0">
                <a:sym typeface="Wingdings" panose="05000000000000000000" pitchFamily="2" charset="2"/>
              </a:rPr>
              <a:t>2+ </a:t>
            </a:r>
            <a:r>
              <a:rPr lang="en-IN" sz="2000" dirty="0">
                <a:sym typeface="Wingdings" panose="05000000000000000000" pitchFamily="2" charset="2"/>
              </a:rPr>
              <a:t>+ 2e</a:t>
            </a:r>
            <a:r>
              <a:rPr lang="en-IN" sz="2000" baseline="30000" dirty="0">
                <a:sym typeface="Wingdings" panose="05000000000000000000" pitchFamily="2" charset="2"/>
              </a:rPr>
              <a:t>-</a:t>
            </a:r>
          </a:p>
          <a:p>
            <a:r>
              <a:rPr lang="en-IN" sz="2000" dirty="0">
                <a:sym typeface="Wingdings" panose="05000000000000000000" pitchFamily="2" charset="2"/>
              </a:rPr>
              <a:t>Cathode : 2Ag</a:t>
            </a:r>
            <a:r>
              <a:rPr lang="en-IN" sz="2000" baseline="30000" dirty="0">
                <a:sym typeface="Wingdings" panose="05000000000000000000" pitchFamily="2" charset="2"/>
              </a:rPr>
              <a:t>+</a:t>
            </a:r>
            <a:r>
              <a:rPr lang="en-IN" sz="2000" dirty="0">
                <a:sym typeface="Wingdings" panose="05000000000000000000" pitchFamily="2" charset="2"/>
              </a:rPr>
              <a:t> + 2e</a:t>
            </a:r>
            <a:r>
              <a:rPr lang="en-IN" sz="2000" baseline="30000" dirty="0">
                <a:sym typeface="Wingdings" panose="05000000000000000000" pitchFamily="2" charset="2"/>
              </a:rPr>
              <a:t>-</a:t>
            </a:r>
            <a:r>
              <a:rPr lang="en-IN" sz="2000" dirty="0">
                <a:sym typeface="Wingdings" panose="05000000000000000000" pitchFamily="2" charset="2"/>
              </a:rPr>
              <a:t>  2Ag</a:t>
            </a:r>
          </a:p>
          <a:p>
            <a:r>
              <a:rPr lang="en-IN" sz="2000" dirty="0">
                <a:sym typeface="Wingdings" panose="05000000000000000000" pitchFamily="2" charset="2"/>
              </a:rPr>
              <a:t>Overall reaction : Fe + 2Ag</a:t>
            </a:r>
            <a:r>
              <a:rPr lang="en-IN" sz="2000" baseline="30000" dirty="0">
                <a:sym typeface="Wingdings" panose="05000000000000000000" pitchFamily="2" charset="2"/>
              </a:rPr>
              <a:t>+</a:t>
            </a:r>
            <a:r>
              <a:rPr lang="en-IN" sz="2000" dirty="0">
                <a:sym typeface="Wingdings" panose="05000000000000000000" pitchFamily="2" charset="2"/>
              </a:rPr>
              <a:t>  Fe</a:t>
            </a:r>
            <a:r>
              <a:rPr lang="en-IN" sz="2000" baseline="30000" dirty="0">
                <a:sym typeface="Wingdings" panose="05000000000000000000" pitchFamily="2" charset="2"/>
              </a:rPr>
              <a:t>2+ </a:t>
            </a:r>
            <a:r>
              <a:rPr lang="en-IN" sz="2000" dirty="0">
                <a:sym typeface="Wingdings" panose="05000000000000000000" pitchFamily="2" charset="2"/>
              </a:rPr>
              <a:t>+ 2Ag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3" grpId="0"/>
      <p:bldP spid="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 – Electrochemical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Equilibria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8077200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2144" y="1494107"/>
            <a:ext cx="8229600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2.   For the following concentration cell: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      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/H</a:t>
            </a:r>
            <a:r>
              <a:rPr kumimoji="0" lang="en-US" altLang="zh-CN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2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(8atm)/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HCl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(0.3M)/H</a:t>
            </a:r>
            <a:r>
              <a:rPr kumimoji="0" lang="en-US" altLang="zh-CN" sz="20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(2atm)/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Pt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     Calculate  potential of the cell at 25</a:t>
            </a:r>
            <a:r>
              <a:rPr kumimoji="0" lang="en-US" altLang="zh-CN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476528" y="4057983"/>
            <a:ext cx="345099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</a:b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                                                                               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E</a:t>
            </a:r>
            <a:r>
              <a:rPr kumimoji="0" lang="en-US" altLang="zh-CN" b="1" i="0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cell</a:t>
            </a:r>
            <a:r>
              <a:rPr kumimoji="0" lang="en-US" altLang="zh-CN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=  0.01779V   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54" y="270803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Sol.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494746"/>
              </p:ext>
            </p:extLst>
          </p:nvPr>
        </p:nvGraphicFramePr>
        <p:xfrm>
          <a:off x="1422889" y="4027876"/>
          <a:ext cx="2273688" cy="803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120" imgH="444240" progId="Equation.3">
                  <p:embed/>
                </p:oleObj>
              </mc:Choice>
              <mc:Fallback>
                <p:oleObj name="Equation" r:id="rId3" imgW="125712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2889" y="4027876"/>
                        <a:ext cx="2273688" cy="803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470105"/>
              </p:ext>
            </p:extLst>
          </p:nvPr>
        </p:nvGraphicFramePr>
        <p:xfrm>
          <a:off x="1476527" y="3077363"/>
          <a:ext cx="3122039" cy="826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26920" imgH="457200" progId="Equation.3">
                  <p:embed/>
                </p:oleObj>
              </mc:Choice>
              <mc:Fallback>
                <p:oleObj name="Equation" r:id="rId5" imgW="17269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6527" y="3077363"/>
                        <a:ext cx="3122039" cy="826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23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 – Electrochemical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Equilibria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8077200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8490" y="1415369"/>
            <a:ext cx="811623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3. A decinormal calomel electrode as cathode is coupled with a saturated calomel electrode as anode to form a cell. Write the cell </a:t>
            </a:r>
            <a:r>
              <a:rPr kumimoji="0" lang="en-US" altLang="zh-CN" sz="2000" b="0" i="0" u="none" cap="none" normalizeH="0" baseline="0" dirty="0">
                <a:ln>
                  <a:noFill/>
                </a:ln>
                <a:solidFill>
                  <a:schemeClr val="tx1"/>
                </a:solidFill>
                <a:ea typeface="Times New Roman" pitchFamily="18" charset="0"/>
                <a:cs typeface="Arial" pitchFamily="34" charset="0"/>
              </a:rPr>
              <a:t>representation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and calculate the concentration of Cl</a:t>
            </a:r>
            <a:r>
              <a:rPr kumimoji="0" lang="en-US" altLang="zh-CN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-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 ion in the saturated calomel electrode, if the cell potential measured is 0.0988 V at 25</a:t>
            </a:r>
            <a:r>
              <a:rPr kumimoji="0" lang="en-US" altLang="zh-CN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0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rPr>
              <a:t>C.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809061" y="2890519"/>
            <a:ext cx="74826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roid Sans Fallback" charset="0"/>
                <a:cs typeface="FreeSans" charset="0"/>
              </a:rPr>
              <a:t>   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roid Sans Fallback" charset="0"/>
                <a:cs typeface="FreeSans" charset="0"/>
              </a:rPr>
              <a:t>Pt/Hg/Hg</a:t>
            </a:r>
            <a:r>
              <a:rPr kumimoji="0" lang="en-US" altLang="zh-CN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Droid Sans Fallback" charset="0"/>
                <a:cs typeface="FreeSans" charset="0"/>
              </a:rPr>
              <a:t>2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roid Sans Fallback" charset="0"/>
                <a:cs typeface="FreeSans" charset="0"/>
              </a:rPr>
              <a:t>Cl</a:t>
            </a:r>
            <a:r>
              <a:rPr kumimoji="0" lang="en-US" altLang="zh-CN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Droid Sans Fallback" charset="0"/>
                <a:cs typeface="FreeSans" charset="0"/>
              </a:rPr>
              <a:t>2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roid Sans Fallback" charset="0"/>
                <a:cs typeface="FreeSans" charset="0"/>
              </a:rPr>
              <a:t>/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Droid Sans Fallback" charset="0"/>
                <a:cs typeface="FreeSans" charset="0"/>
              </a:rPr>
              <a:t>Cl</a:t>
            </a:r>
            <a:r>
              <a:rPr kumimoji="0" lang="en-US" altLang="zh-CN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Droid Sans Fallback" charset="0"/>
                <a:cs typeface="FreeSans" charset="0"/>
              </a:rPr>
              <a:t>-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roid Sans Fallback" charset="0"/>
                <a:cs typeface="FreeSans" charset="0"/>
              </a:rPr>
              <a:t>(x)//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Droid Sans Fallback" charset="0"/>
                <a:cs typeface="FreeSans" charset="0"/>
              </a:rPr>
              <a:t>Cl</a:t>
            </a:r>
            <a:r>
              <a:rPr kumimoji="0" lang="en-US" altLang="zh-CN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Droid Sans Fallback" charset="0"/>
                <a:cs typeface="FreeSans" charset="0"/>
              </a:rPr>
              <a:t>-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roid Sans Fallback" charset="0"/>
                <a:cs typeface="FreeSans" charset="0"/>
              </a:rPr>
              <a:t>(0.1M)/Hg</a:t>
            </a:r>
            <a:r>
              <a:rPr kumimoji="0" lang="en-US" altLang="zh-CN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Droid Sans Fallback" charset="0"/>
                <a:cs typeface="FreeSans" charset="0"/>
              </a:rPr>
              <a:t>2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roid Sans Fallback" charset="0"/>
                <a:cs typeface="FreeSans" charset="0"/>
              </a:rPr>
              <a:t>Cl</a:t>
            </a:r>
            <a:r>
              <a:rPr kumimoji="0" lang="en-US" altLang="zh-CN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ea typeface="Droid Sans Fallback" charset="0"/>
                <a:cs typeface="FreeSans" charset="0"/>
              </a:rPr>
              <a:t>2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roid Sans Fallback" charset="0"/>
                <a:cs typeface="FreeSans" charset="0"/>
              </a:rPr>
              <a:t>/Hg/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Droid Sans Fallback" charset="0"/>
                <a:cs typeface="FreeSans" charset="0"/>
              </a:rPr>
              <a:t>Pt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roid Sans Fallback" charset="0"/>
                <a:cs typeface="FreeSans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825571"/>
              </p:ext>
            </p:extLst>
          </p:nvPr>
        </p:nvGraphicFramePr>
        <p:xfrm>
          <a:off x="1310647" y="4223510"/>
          <a:ext cx="20637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54080" imgH="393480" progId="Equation.3">
                  <p:embed/>
                </p:oleObj>
              </mc:Choice>
              <mc:Fallback>
                <p:oleObj name="Equation" r:id="rId3" imgW="1054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647" y="4223510"/>
                        <a:ext cx="20637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217418" y="4783379"/>
            <a:ext cx="22976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roid Sans Fallback" charset="0"/>
                <a:cs typeface="FreeSans" charset="0"/>
              </a:rPr>
              <a:t>1.6717 - 1= log(x)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roid Sans Fallback" charset="0"/>
                <a:cs typeface="FreeSans" charset="0"/>
              </a:rPr>
              <a:t>x = Antilog(0.6717)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roid Sans Fallback" charset="0"/>
                <a:cs typeface="FreeSans" charset="0"/>
              </a:rPr>
              <a:t>x = 4.69M                                             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354" y="270803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7418" y="3213685"/>
            <a:ext cx="5697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ea typeface="Droid Sans Fallback" charset="0"/>
                <a:cs typeface="FreeSans" charset="0"/>
              </a:rPr>
              <a:t> </a:t>
            </a:r>
            <a:r>
              <a:rPr lang="en-US" altLang="zh-CN" dirty="0" err="1">
                <a:ea typeface="Droid Sans Fallback" charset="0"/>
                <a:cs typeface="FreeSans" charset="0"/>
              </a:rPr>
              <a:t>E</a:t>
            </a:r>
            <a:r>
              <a:rPr lang="en-US" altLang="zh-CN" baseline="-30000" dirty="0" err="1">
                <a:ea typeface="Droid Sans Fallback" charset="0"/>
                <a:cs typeface="FreeSans" charset="0"/>
              </a:rPr>
              <a:t>cell</a:t>
            </a:r>
            <a:r>
              <a:rPr lang="en-US" altLang="zh-CN" dirty="0">
                <a:ea typeface="Droid Sans Fallback" charset="0"/>
                <a:cs typeface="FreeSans" charset="0"/>
              </a:rPr>
              <a:t> = E</a:t>
            </a:r>
            <a:r>
              <a:rPr lang="en-US" altLang="zh-CN" baseline="-30000" dirty="0">
                <a:ea typeface="Droid Sans Fallback" charset="0"/>
                <a:cs typeface="FreeSans" charset="0"/>
              </a:rPr>
              <a:t>R</a:t>
            </a:r>
            <a:r>
              <a:rPr lang="en-US" altLang="zh-CN" dirty="0">
                <a:ea typeface="Droid Sans Fallback" charset="0"/>
                <a:cs typeface="FreeSans" charset="0"/>
              </a:rPr>
              <a:t>-E</a:t>
            </a:r>
            <a:r>
              <a:rPr lang="en-US" altLang="zh-CN" baseline="-30000" dirty="0">
                <a:ea typeface="Droid Sans Fallback" charset="0"/>
                <a:cs typeface="FreeSans" charset="0"/>
              </a:rPr>
              <a:t>L</a:t>
            </a:r>
            <a:r>
              <a:rPr lang="en-US" altLang="zh-CN" dirty="0">
                <a:ea typeface="Droid Sans Fallback" charset="0"/>
                <a:cs typeface="FreeSans" charset="0"/>
              </a:rPr>
              <a:t>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ea typeface="Droid Sans Fallback" charset="0"/>
              <a:cs typeface="FreeSans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ea typeface="Droid Sans Fallback" charset="0"/>
                <a:cs typeface="FreeSans" charset="0"/>
              </a:rPr>
              <a:t>        =   [E</a:t>
            </a:r>
            <a:r>
              <a:rPr lang="en-US" altLang="zh-CN" baseline="30000" dirty="0">
                <a:ea typeface="Droid Sans Fallback" charset="0"/>
                <a:cs typeface="FreeSans" charset="0"/>
              </a:rPr>
              <a:t>0</a:t>
            </a:r>
            <a:r>
              <a:rPr lang="en-US" altLang="zh-CN" dirty="0">
                <a:ea typeface="Droid Sans Fallback" charset="0"/>
                <a:cs typeface="FreeSans" charset="0"/>
              </a:rPr>
              <a:t> - 0.0591log (0.1)] –[ E</a:t>
            </a:r>
            <a:r>
              <a:rPr lang="en-US" altLang="zh-CN" baseline="30000" dirty="0">
                <a:ea typeface="Droid Sans Fallback" charset="0"/>
                <a:cs typeface="FreeSans" charset="0"/>
              </a:rPr>
              <a:t>0</a:t>
            </a:r>
            <a:r>
              <a:rPr lang="en-US" altLang="zh-CN" dirty="0">
                <a:ea typeface="Droid Sans Fallback" charset="0"/>
                <a:cs typeface="FreeSans" charset="0"/>
              </a:rPr>
              <a:t> - 0.0591log(x)]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85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 – Electrochemical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Equilibria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59" y="1377821"/>
            <a:ext cx="7877908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38863"/>
              </p:ext>
            </p:extLst>
          </p:nvPr>
        </p:nvGraphicFramePr>
        <p:xfrm>
          <a:off x="254270" y="1430529"/>
          <a:ext cx="8479422" cy="1828800"/>
        </p:xfrm>
        <a:graphic>
          <a:graphicData uri="http://schemas.openxmlformats.org/drawingml/2006/table">
            <a:tbl>
              <a:tblPr/>
              <a:tblGrid>
                <a:gridCol w="8479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331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2000" kern="15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4.  For the following cell:</a:t>
                      </a:r>
                      <a:endParaRPr lang="en-US" sz="2000" kern="150" dirty="0">
                        <a:latin typeface="+mn-lt"/>
                        <a:ea typeface="Droid Sans Fallback"/>
                        <a:cs typeface="FreeSans"/>
                      </a:endParaRPr>
                    </a:p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2000" kern="15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             Ag/</a:t>
                      </a:r>
                      <a:r>
                        <a:rPr lang="en-IN" sz="2000" kern="150" dirty="0" err="1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AgCl</a:t>
                      </a:r>
                      <a:r>
                        <a:rPr lang="en-IN" sz="2000" kern="15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/</a:t>
                      </a:r>
                      <a:r>
                        <a:rPr lang="en-IN" sz="2000" kern="150" dirty="0" err="1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Cl</a:t>
                      </a:r>
                      <a:r>
                        <a:rPr lang="en-IN" sz="2000" kern="150" baseline="3000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-</a:t>
                      </a:r>
                      <a:r>
                        <a:rPr lang="en-IN" sz="2000" kern="15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(0.1M)// Fe</a:t>
                      </a:r>
                      <a:r>
                        <a:rPr lang="en-IN" sz="2000" kern="150" baseline="3000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2+</a:t>
                      </a:r>
                      <a:r>
                        <a:rPr lang="en-IN" sz="2000" kern="15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 (0.29M), Fe</a:t>
                      </a:r>
                      <a:r>
                        <a:rPr lang="en-IN" sz="2000" kern="150" baseline="3000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3+ </a:t>
                      </a:r>
                      <a:r>
                        <a:rPr lang="en-IN" sz="2000" kern="15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(0.18M)/Pt</a:t>
                      </a:r>
                      <a:r>
                        <a:rPr lang="en-IN" sz="2000" kern="150" baseline="3000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 </a:t>
                      </a:r>
                      <a:endParaRPr lang="en-US" sz="2000" kern="150" dirty="0">
                        <a:latin typeface="+mn-lt"/>
                        <a:ea typeface="Droid Sans Fallback"/>
                        <a:cs typeface="FreeSans"/>
                      </a:endParaRPr>
                    </a:p>
                    <a:p>
                      <a:pPr marL="342900" marR="0" lvl="0" indent="-342900" algn="just" fontAlgn="auto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romanLcParenBoth"/>
                      </a:pPr>
                      <a:r>
                        <a:rPr lang="en-IN" sz="2000" kern="15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Write the half cell reactions and overall cell reaction.</a:t>
                      </a:r>
                      <a:endParaRPr lang="en-US" sz="2000" kern="150" dirty="0">
                        <a:solidFill>
                          <a:schemeClr val="tx1"/>
                        </a:solidFill>
                        <a:latin typeface="+mn-lt"/>
                        <a:ea typeface="Droid Sans Fallback"/>
                        <a:cs typeface="FreeSans"/>
                      </a:endParaRPr>
                    </a:p>
                    <a:p>
                      <a:pPr marL="342900" marR="0" lvl="0" indent="-342900" algn="just" fontAlgn="auto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+mj-lt"/>
                        <a:buAutoNum type="romanLcParenBoth"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Calculate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E</a:t>
                      </a:r>
                      <a:r>
                        <a:rPr lang="en-US" sz="2000" baseline="300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o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Cell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 and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E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Cell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at 298 K </a:t>
                      </a:r>
                    </a:p>
                    <a:p>
                      <a:pPr marL="0" marR="0" algn="l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2000" kern="15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(Given:E</a:t>
                      </a:r>
                      <a:r>
                        <a:rPr lang="en-IN" sz="2000" kern="150" baseline="3000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0</a:t>
                      </a:r>
                      <a:r>
                        <a:rPr lang="en-IN" sz="2000" kern="150" baseline="-2500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Fe</a:t>
                      </a:r>
                      <a:r>
                        <a:rPr lang="en-IN" sz="2000" kern="150" baseline="3000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3+</a:t>
                      </a:r>
                      <a:r>
                        <a:rPr lang="en-IN" sz="2000" kern="15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/</a:t>
                      </a:r>
                      <a:r>
                        <a:rPr lang="en-IN" sz="2000" kern="150" baseline="-2500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Fe</a:t>
                      </a:r>
                      <a:r>
                        <a:rPr lang="en-IN" sz="2000" kern="150" baseline="3000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2+</a:t>
                      </a:r>
                      <a:r>
                        <a:rPr lang="en-IN" sz="2000" kern="15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=0.77 V ,</a:t>
                      </a:r>
                      <a:r>
                        <a:rPr lang="en-IN" sz="2000" kern="150" baseline="-2500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 </a:t>
                      </a:r>
                      <a:r>
                        <a:rPr lang="en-IN" sz="2000" kern="15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E</a:t>
                      </a:r>
                      <a:r>
                        <a:rPr lang="en-IN" sz="2000" kern="150" baseline="3000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0</a:t>
                      </a:r>
                      <a:r>
                        <a:rPr lang="en-IN" sz="2000" kern="150" baseline="-2500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Calomel</a:t>
                      </a:r>
                      <a:r>
                        <a:rPr lang="en-IN" sz="2000" kern="15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=0.222 V, R = 8.314 J/K/</a:t>
                      </a:r>
                      <a:r>
                        <a:rPr lang="en-IN" sz="2000" kern="150" dirty="0" err="1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mol</a:t>
                      </a:r>
                      <a:r>
                        <a:rPr lang="en-IN" sz="2000" kern="15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,  F =96500 C/</a:t>
                      </a:r>
                      <a:r>
                        <a:rPr lang="en-IN" sz="2000" kern="150" dirty="0" err="1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mol</a:t>
                      </a:r>
                      <a:r>
                        <a:rPr lang="en-IN" sz="2000" kern="15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)</a:t>
                      </a: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09859" y="3466365"/>
            <a:ext cx="87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4151" y="3515508"/>
            <a:ext cx="6670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IN" kern="150" dirty="0">
                <a:solidFill>
                  <a:srgbClr val="000000"/>
                </a:solidFill>
                <a:ea typeface="Droid Sans Fallback"/>
                <a:cs typeface="FreeSans"/>
              </a:rPr>
              <a:t> (i) Anode:  Ag + </a:t>
            </a:r>
            <a:r>
              <a:rPr lang="en-IN" kern="150" dirty="0" err="1">
                <a:solidFill>
                  <a:srgbClr val="000000"/>
                </a:solidFill>
                <a:ea typeface="Droid Sans Fallback"/>
                <a:cs typeface="FreeSans"/>
              </a:rPr>
              <a:t>Cl</a:t>
            </a:r>
            <a:r>
              <a:rPr lang="en-IN" kern="150" baseline="30000" dirty="0">
                <a:solidFill>
                  <a:srgbClr val="000000"/>
                </a:solidFill>
                <a:ea typeface="Droid Sans Fallback"/>
                <a:cs typeface="FreeSans"/>
              </a:rPr>
              <a:t>-  </a:t>
            </a:r>
            <a:r>
              <a:rPr lang="en-IN" kern="150" dirty="0">
                <a:solidFill>
                  <a:srgbClr val="000000"/>
                </a:solidFill>
                <a:ea typeface="Droid Sans Fallback"/>
                <a:cs typeface="FreeSans"/>
              </a:rPr>
              <a:t>→ </a:t>
            </a:r>
            <a:r>
              <a:rPr lang="en-IN" kern="150" dirty="0" err="1">
                <a:solidFill>
                  <a:srgbClr val="000000"/>
                </a:solidFill>
                <a:ea typeface="Droid Sans Fallback"/>
                <a:cs typeface="FreeSans"/>
              </a:rPr>
              <a:t>AgCl</a:t>
            </a:r>
            <a:r>
              <a:rPr lang="en-IN" kern="150" dirty="0">
                <a:solidFill>
                  <a:srgbClr val="000000"/>
                </a:solidFill>
                <a:ea typeface="Droid Sans Fallback"/>
                <a:cs typeface="FreeSans"/>
              </a:rPr>
              <a:t> + e</a:t>
            </a:r>
            <a:r>
              <a:rPr lang="en-IN" kern="150" baseline="30000" dirty="0">
                <a:solidFill>
                  <a:srgbClr val="000000"/>
                </a:solidFill>
                <a:ea typeface="Droid Sans Fallback"/>
                <a:cs typeface="FreeSans"/>
              </a:rPr>
              <a:t>-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IN" kern="150" dirty="0">
                <a:solidFill>
                  <a:srgbClr val="000000"/>
                </a:solidFill>
                <a:ea typeface="Droid Sans Fallback"/>
                <a:cs typeface="FreeSans"/>
              </a:rPr>
              <a:t>     Cathode</a:t>
            </a:r>
            <a:r>
              <a:rPr lang="en-IN" kern="150" baseline="30000" dirty="0">
                <a:solidFill>
                  <a:srgbClr val="000000"/>
                </a:solidFill>
                <a:ea typeface="Droid Sans Fallback"/>
                <a:cs typeface="FreeSans"/>
              </a:rPr>
              <a:t>  </a:t>
            </a:r>
            <a:r>
              <a:rPr lang="en-IN" kern="150" dirty="0">
                <a:solidFill>
                  <a:srgbClr val="000000"/>
                </a:solidFill>
                <a:ea typeface="Droid Sans Fallback"/>
                <a:cs typeface="FreeSans"/>
              </a:rPr>
              <a:t>: </a:t>
            </a:r>
            <a:r>
              <a:rPr lang="en-IN" kern="150" baseline="30000" dirty="0">
                <a:solidFill>
                  <a:srgbClr val="000000"/>
                </a:solidFill>
                <a:ea typeface="Droid Sans Fallback"/>
                <a:cs typeface="FreeSans"/>
              </a:rPr>
              <a:t>  </a:t>
            </a:r>
            <a:r>
              <a:rPr lang="en-IN" kern="150" dirty="0">
                <a:solidFill>
                  <a:srgbClr val="000000"/>
                </a:solidFill>
                <a:ea typeface="Droid Sans Fallback"/>
                <a:cs typeface="FreeSans"/>
              </a:rPr>
              <a:t>Fe</a:t>
            </a:r>
            <a:r>
              <a:rPr lang="en-IN" kern="150" baseline="30000" dirty="0">
                <a:solidFill>
                  <a:srgbClr val="000000"/>
                </a:solidFill>
                <a:ea typeface="Droid Sans Fallback"/>
                <a:cs typeface="FreeSans"/>
              </a:rPr>
              <a:t>3+</a:t>
            </a:r>
            <a:r>
              <a:rPr lang="en-IN" kern="150" dirty="0">
                <a:solidFill>
                  <a:srgbClr val="000000"/>
                </a:solidFill>
                <a:ea typeface="Droid Sans Fallback"/>
                <a:cs typeface="FreeSans"/>
              </a:rPr>
              <a:t> + e</a:t>
            </a:r>
            <a:r>
              <a:rPr lang="en-IN" kern="150" baseline="30000" dirty="0">
                <a:solidFill>
                  <a:srgbClr val="000000"/>
                </a:solidFill>
                <a:ea typeface="Droid Sans Fallback"/>
                <a:cs typeface="FreeSans"/>
              </a:rPr>
              <a:t>-  </a:t>
            </a:r>
            <a:r>
              <a:rPr lang="en-IN" kern="150" dirty="0">
                <a:solidFill>
                  <a:srgbClr val="000000"/>
                </a:solidFill>
                <a:ea typeface="Droid Sans Fallback"/>
                <a:cs typeface="FreeSans"/>
              </a:rPr>
              <a:t>→ Fe</a:t>
            </a:r>
            <a:r>
              <a:rPr lang="en-IN" kern="150" baseline="30000" dirty="0">
                <a:solidFill>
                  <a:srgbClr val="000000"/>
                </a:solidFill>
                <a:ea typeface="Droid Sans Fallback"/>
                <a:cs typeface="FreeSans"/>
              </a:rPr>
              <a:t>2+   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IN" kern="150" baseline="30000" dirty="0">
                <a:solidFill>
                  <a:srgbClr val="000000"/>
                </a:solidFill>
                <a:ea typeface="Droid Sans Fallback"/>
                <a:cs typeface="FreeSans"/>
              </a:rPr>
              <a:t> </a:t>
            </a:r>
            <a:r>
              <a:rPr lang="en-IN" kern="150" dirty="0">
                <a:solidFill>
                  <a:srgbClr val="000000"/>
                </a:solidFill>
                <a:ea typeface="Droid Sans Fallback"/>
                <a:cs typeface="FreeSans"/>
              </a:rPr>
              <a:t>    Overall : Ag + </a:t>
            </a:r>
            <a:r>
              <a:rPr lang="en-IN" kern="150" dirty="0" err="1">
                <a:solidFill>
                  <a:srgbClr val="000000"/>
                </a:solidFill>
                <a:ea typeface="Droid Sans Fallback"/>
                <a:cs typeface="FreeSans"/>
              </a:rPr>
              <a:t>Cl</a:t>
            </a:r>
            <a:r>
              <a:rPr lang="en-IN" kern="150" baseline="30000" dirty="0">
                <a:solidFill>
                  <a:srgbClr val="000000"/>
                </a:solidFill>
                <a:ea typeface="Droid Sans Fallback"/>
                <a:cs typeface="FreeSans"/>
              </a:rPr>
              <a:t>-  </a:t>
            </a:r>
            <a:r>
              <a:rPr lang="en-IN" kern="150" dirty="0">
                <a:solidFill>
                  <a:srgbClr val="000000"/>
                </a:solidFill>
                <a:ea typeface="Droid Sans Fallback"/>
                <a:cs typeface="FreeSans"/>
              </a:rPr>
              <a:t>+ Fe</a:t>
            </a:r>
            <a:r>
              <a:rPr lang="en-IN" kern="150" baseline="30000" dirty="0">
                <a:solidFill>
                  <a:srgbClr val="000000"/>
                </a:solidFill>
                <a:ea typeface="Droid Sans Fallback"/>
                <a:cs typeface="FreeSans"/>
              </a:rPr>
              <a:t>3+</a:t>
            </a:r>
            <a:r>
              <a:rPr lang="en-IN" kern="150" dirty="0">
                <a:solidFill>
                  <a:srgbClr val="000000"/>
                </a:solidFill>
                <a:ea typeface="Droid Sans Fallback"/>
                <a:cs typeface="FreeSans"/>
              </a:rPr>
              <a:t>→ </a:t>
            </a:r>
            <a:r>
              <a:rPr lang="en-IN" kern="150" dirty="0" err="1">
                <a:solidFill>
                  <a:srgbClr val="000000"/>
                </a:solidFill>
                <a:ea typeface="Droid Sans Fallback"/>
                <a:cs typeface="FreeSans"/>
              </a:rPr>
              <a:t>AgCl</a:t>
            </a:r>
            <a:r>
              <a:rPr lang="en-IN" kern="150" dirty="0">
                <a:solidFill>
                  <a:srgbClr val="000000"/>
                </a:solidFill>
                <a:ea typeface="Droid Sans Fallback"/>
                <a:cs typeface="FreeSans"/>
              </a:rPr>
              <a:t> +  Fe</a:t>
            </a:r>
            <a:r>
              <a:rPr lang="en-IN" kern="150" baseline="30000" dirty="0">
                <a:solidFill>
                  <a:srgbClr val="000000"/>
                </a:solidFill>
                <a:ea typeface="Droid Sans Fallback"/>
                <a:cs typeface="FreeSans"/>
              </a:rPr>
              <a:t>2+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649763" y="4592726"/>
            <a:ext cx="6096000" cy="30777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IN" kern="150" dirty="0">
                <a:solidFill>
                  <a:srgbClr val="000000"/>
                </a:solidFill>
                <a:ea typeface="Droid Sans Fallback"/>
                <a:cs typeface="FreeSans"/>
              </a:rPr>
              <a:t>(ii) E</a:t>
            </a:r>
            <a:r>
              <a:rPr lang="en-IN" kern="150" baseline="30000" dirty="0">
                <a:solidFill>
                  <a:srgbClr val="000000"/>
                </a:solidFill>
                <a:ea typeface="Droid Sans Fallback"/>
                <a:cs typeface="FreeSans"/>
              </a:rPr>
              <a:t>0</a:t>
            </a:r>
            <a:r>
              <a:rPr lang="en-IN" kern="150" baseline="-25000" dirty="0">
                <a:solidFill>
                  <a:srgbClr val="000000"/>
                </a:solidFill>
                <a:ea typeface="Droid Sans Fallback"/>
                <a:cs typeface="FreeSans"/>
              </a:rPr>
              <a:t>cell</a:t>
            </a:r>
            <a:r>
              <a:rPr lang="en-IN" kern="150" dirty="0">
                <a:solidFill>
                  <a:srgbClr val="000000"/>
                </a:solidFill>
                <a:ea typeface="Droid Sans Fallback"/>
                <a:cs typeface="FreeSans"/>
              </a:rPr>
              <a:t> = </a:t>
            </a:r>
            <a:r>
              <a:rPr lang="en-US" altLang="zh-CN" dirty="0" err="1">
                <a:ea typeface="Times New Roman" pitchFamily="18" charset="0"/>
                <a:cs typeface="Arial" pitchFamily="34" charset="0"/>
              </a:rPr>
              <a:t>E</a:t>
            </a:r>
            <a:r>
              <a:rPr lang="en-US" altLang="zh-CN" baseline="30000" dirty="0" err="1">
                <a:ea typeface="Times New Roman" pitchFamily="18" charset="0"/>
                <a:cs typeface="Arial" pitchFamily="34" charset="0"/>
              </a:rPr>
              <a:t>o</a:t>
            </a:r>
            <a:r>
              <a:rPr lang="en-US" altLang="zh-CN" baseline="-30000" dirty="0" err="1">
                <a:ea typeface="Times New Roman" pitchFamily="18" charset="0"/>
                <a:cs typeface="Arial" pitchFamily="34" charset="0"/>
              </a:rPr>
              <a:t>C</a:t>
            </a:r>
            <a:r>
              <a:rPr lang="en-US" altLang="zh-CN" dirty="0" err="1">
                <a:ea typeface="Times New Roman" pitchFamily="18" charset="0"/>
                <a:cs typeface="Arial" pitchFamily="34" charset="0"/>
              </a:rPr>
              <a:t>-E</a:t>
            </a:r>
            <a:r>
              <a:rPr lang="en-US" altLang="zh-CN" baseline="30000" dirty="0" err="1">
                <a:ea typeface="Times New Roman" pitchFamily="18" charset="0"/>
                <a:cs typeface="Arial" pitchFamily="34" charset="0"/>
              </a:rPr>
              <a:t>o</a:t>
            </a:r>
            <a:r>
              <a:rPr lang="en-US" altLang="zh-CN" baseline="-30000" dirty="0" err="1">
                <a:ea typeface="Times New Roman" pitchFamily="18" charset="0"/>
                <a:cs typeface="Arial" pitchFamily="34" charset="0"/>
              </a:rPr>
              <a:t>A</a:t>
            </a:r>
            <a:r>
              <a:rPr lang="en-IN" kern="150" dirty="0">
                <a:solidFill>
                  <a:srgbClr val="000000"/>
                </a:solidFill>
                <a:ea typeface="Droid Sans Fallback"/>
                <a:cs typeface="FreeSans"/>
              </a:rPr>
              <a:t> = 0.77-0.222 = </a:t>
            </a:r>
            <a:r>
              <a:rPr lang="en-IN" b="1" kern="150" dirty="0">
                <a:solidFill>
                  <a:srgbClr val="000000"/>
                </a:solidFill>
                <a:ea typeface="Droid Sans Fallback"/>
                <a:cs typeface="FreeSans"/>
              </a:rPr>
              <a:t>0.548V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IN" kern="150" dirty="0">
              <a:solidFill>
                <a:srgbClr val="000000"/>
              </a:solidFill>
              <a:latin typeface="Liberation Serif"/>
              <a:ea typeface="Droid Sans Fallback"/>
              <a:cs typeface="FreeSans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IN" kern="150" dirty="0">
                <a:solidFill>
                  <a:srgbClr val="000000"/>
                </a:solidFill>
                <a:latin typeface="Liberation Serif"/>
                <a:ea typeface="Droid Sans Fallback"/>
                <a:cs typeface="FreeSans"/>
              </a:rPr>
              <a:t>               </a:t>
            </a:r>
            <a:endParaRPr lang="en-IN" kern="150" baseline="-25000" dirty="0">
              <a:solidFill>
                <a:srgbClr val="000000"/>
              </a:solidFill>
              <a:latin typeface="Liberation Serif"/>
              <a:ea typeface="Droid Sans Fallback"/>
              <a:cs typeface="FreeSans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IN" kern="150" baseline="-25000" dirty="0">
              <a:solidFill>
                <a:srgbClr val="000000"/>
              </a:solidFill>
              <a:latin typeface="Liberation Serif"/>
              <a:ea typeface="Droid Sans Fallback"/>
              <a:cs typeface="FreeSans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IN" kern="150" baseline="-25000" dirty="0">
              <a:solidFill>
                <a:srgbClr val="000000"/>
              </a:solidFill>
              <a:latin typeface="Liberation Serif"/>
              <a:ea typeface="Droid Sans Fallback"/>
              <a:cs typeface="FreeSans"/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IN" dirty="0"/>
              <a:t>                  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IN" dirty="0"/>
              <a:t>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IN" dirty="0"/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IN" sz="2000" dirty="0"/>
              <a:t> </a:t>
            </a:r>
            <a:endParaRPr lang="en-US" sz="2000" kern="150" dirty="0">
              <a:latin typeface="Liberation Serif"/>
              <a:ea typeface="Droid Sans Fallback"/>
              <a:cs typeface="FreeSans"/>
            </a:endParaRPr>
          </a:p>
        </p:txBody>
      </p:sp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33553" y="5247681"/>
            <a:ext cx="3553508" cy="55542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53234" y="6067003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E</a:t>
            </a:r>
            <a:r>
              <a:rPr lang="en-IN" b="1" baseline="-25000" dirty="0" err="1"/>
              <a:t>Cell</a:t>
            </a:r>
            <a:r>
              <a:rPr lang="en-IN" b="1" baseline="-25000" dirty="0"/>
              <a:t>= </a:t>
            </a:r>
            <a:r>
              <a:rPr lang="en-IN" b="1" dirty="0"/>
              <a:t>0.4767V</a:t>
            </a:r>
            <a:endParaRPr lang="en-US" b="1" kern="150" dirty="0">
              <a:latin typeface="Liberation Serif"/>
              <a:ea typeface="Droid Sans Fallback"/>
              <a:cs typeface="FreeSans"/>
            </a:endParaRP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CCBDF3-33E4-4E71-9CC6-23B709ADF336}"/>
                  </a:ext>
                </a:extLst>
              </p:cNvPr>
              <p:cNvSpPr txBox="1"/>
              <p:nvPr/>
            </p:nvSpPr>
            <p:spPr>
              <a:xfrm>
                <a:off x="688527" y="5204661"/>
                <a:ext cx="5232213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  <m:r>
                      <a:rPr lang="en-IN" sz="20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𝑐𝑒𝑙𝑙</m:t>
                        </m:r>
                      </m:sub>
                    </m:sSub>
                    <m:r>
                      <a:rPr lang="en-IN" sz="2000" i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0">
                            <a:latin typeface="Cambria Math" panose="02040503050406030204" pitchFamily="18" charset="0"/>
                          </a:rPr>
                          <m:t>0.0591</m:t>
                        </m:r>
                      </m:num>
                      <m:den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IN" sz="200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000" i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( [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𝐹𝑒</m:t>
                                </m:r>
                              </m:e>
                              <m:sup>
                                <m:r>
                                  <a:rPr lang="en-IN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20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]   </m:t>
                            </m:r>
                          </m:e>
                        </m:d>
                      </m:num>
                      <m:den>
                        <m:d>
                          <m:dPr>
                            <m:begChr m:val=""/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([</m:t>
                                </m:r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𝐹𝑒</m:t>
                                </m:r>
                              </m:e>
                              <m:sup>
                                <m:r>
                                  <a:rPr lang="en-IN" sz="20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IN" sz="20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][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Cl</m:t>
                            </m:r>
                            <m:r>
                              <a:rPr lang="en-IN" sz="2000" b="0" i="0" baseline="3000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den>
                    </m:f>
                  </m:oMath>
                </a14:m>
                <a:r>
                  <a:rPr lang="en-IN" sz="2000" dirty="0"/>
                  <a:t>]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CCBDF3-33E4-4E71-9CC6-23B709ADF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27" y="5204661"/>
                <a:ext cx="5232213" cy="6487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0" grpId="0"/>
      <p:bldP spid="9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 – Electrochemical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Equilibria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2146"/>
            <a:ext cx="8530046" cy="6286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	</a:t>
            </a:r>
            <a:endParaRPr lang="en-US" sz="2400" b="1" dirty="0"/>
          </a:p>
          <a:p>
            <a:pPr>
              <a:buNone/>
            </a:pPr>
            <a:endParaRPr lang="en-GB" sz="2400" b="1" dirty="0"/>
          </a:p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367966"/>
              </p:ext>
            </p:extLst>
          </p:nvPr>
        </p:nvGraphicFramePr>
        <p:xfrm>
          <a:off x="126141" y="1577924"/>
          <a:ext cx="7804351" cy="1066800"/>
        </p:xfrm>
        <a:graphic>
          <a:graphicData uri="http://schemas.openxmlformats.org/drawingml/2006/table">
            <a:tbl>
              <a:tblPr/>
              <a:tblGrid>
                <a:gridCol w="780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10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2000" kern="150" dirty="0">
                          <a:latin typeface="+mn-lt"/>
                          <a:ea typeface="Droid Sans Fallback"/>
                          <a:cs typeface="FreeSans"/>
                        </a:rPr>
                        <a:t>5.</a:t>
                      </a:r>
                      <a:r>
                        <a:rPr lang="en-IN" sz="2000" kern="150" baseline="0" dirty="0">
                          <a:latin typeface="+mn-lt"/>
                          <a:ea typeface="Droid Sans Fallback"/>
                          <a:cs typeface="FreeSans"/>
                        </a:rPr>
                        <a:t> C</a:t>
                      </a:r>
                      <a:r>
                        <a:rPr lang="en-IN" sz="2000" kern="150" dirty="0">
                          <a:latin typeface="+mn-lt"/>
                          <a:ea typeface="Droid Sans Fallback"/>
                          <a:cs typeface="FreeSans"/>
                        </a:rPr>
                        <a:t>alculate the EMF of the following cell at 25</a:t>
                      </a:r>
                      <a:r>
                        <a:rPr lang="en-IN" sz="2000" kern="150" baseline="30000" dirty="0">
                          <a:latin typeface="+mn-lt"/>
                          <a:ea typeface="Droid Sans Fallback"/>
                          <a:cs typeface="FreeSans"/>
                        </a:rPr>
                        <a:t>0</a:t>
                      </a:r>
                      <a:r>
                        <a:rPr lang="en-IN" sz="2000" kern="150" dirty="0">
                          <a:latin typeface="+mn-lt"/>
                          <a:ea typeface="Droid Sans Fallback"/>
                          <a:cs typeface="FreeSans"/>
                        </a:rPr>
                        <a:t>C.   </a:t>
                      </a:r>
                    </a:p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2000" kern="150" dirty="0">
                          <a:latin typeface="+mn-lt"/>
                          <a:ea typeface="Droid Sans Fallback"/>
                          <a:cs typeface="FreeSans"/>
                        </a:rPr>
                        <a:t>           Au/Au</a:t>
                      </a:r>
                      <a:r>
                        <a:rPr lang="en-IN" sz="2000" kern="150" baseline="30000" dirty="0">
                          <a:latin typeface="+mn-lt"/>
                          <a:ea typeface="Droid Sans Fallback"/>
                          <a:cs typeface="FreeSans"/>
                        </a:rPr>
                        <a:t>3+ </a:t>
                      </a:r>
                      <a:r>
                        <a:rPr lang="en-IN" sz="2000" kern="150" dirty="0">
                          <a:latin typeface="+mn-lt"/>
                          <a:ea typeface="Droid Sans Fallback"/>
                          <a:cs typeface="FreeSans"/>
                        </a:rPr>
                        <a:t>(0.05M) // Au</a:t>
                      </a:r>
                      <a:r>
                        <a:rPr lang="en-IN" sz="2000" kern="150" baseline="30000" dirty="0">
                          <a:latin typeface="+mn-lt"/>
                          <a:ea typeface="Droid Sans Fallback"/>
                          <a:cs typeface="FreeSans"/>
                        </a:rPr>
                        <a:t>3+ </a:t>
                      </a:r>
                      <a:r>
                        <a:rPr lang="en-IN" sz="2000" kern="150" dirty="0">
                          <a:latin typeface="+mn-lt"/>
                          <a:ea typeface="Droid Sans Fallback"/>
                          <a:cs typeface="FreeSans"/>
                        </a:rPr>
                        <a:t>(0.12 M)/ Au </a:t>
                      </a:r>
                    </a:p>
                    <a:p>
                      <a:pPr marL="0" marR="0"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IN" sz="2000" kern="150" dirty="0">
                          <a:latin typeface="+mn-lt"/>
                          <a:ea typeface="Droid Sans Fallback"/>
                          <a:cs typeface="FreeSans"/>
                        </a:rPr>
                        <a:t>   (Given : </a:t>
                      </a:r>
                      <a:r>
                        <a:rPr lang="en-IN" sz="2000" kern="150" dirty="0">
                          <a:solidFill>
                            <a:srgbClr val="000000"/>
                          </a:solidFill>
                          <a:latin typeface="+mn-lt"/>
                          <a:ea typeface="Droid Sans Fallback"/>
                          <a:cs typeface="FreeSans"/>
                        </a:rPr>
                        <a:t> R = 8.314 J/K/mol, F = 96500 C/mol) </a:t>
                      </a:r>
                      <a:endParaRPr lang="en-US" sz="2000" kern="150" dirty="0">
                        <a:latin typeface="+mn-lt"/>
                        <a:ea typeface="Droid Sans Fallback"/>
                        <a:cs typeface="FreeSans"/>
                      </a:endParaRPr>
                    </a:p>
                  </a:txBody>
                  <a:tcPr marL="114300" marR="1143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1073443" y="5782545"/>
            <a:ext cx="25431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err="1"/>
              <a:t>E</a:t>
            </a:r>
            <a:r>
              <a:rPr lang="en-IN" sz="2000" b="1" baseline="-25000" dirty="0" err="1"/>
              <a:t>cell</a:t>
            </a:r>
            <a:r>
              <a:rPr lang="en-IN" sz="2000" b="1" baseline="-25000" dirty="0"/>
              <a:t> </a:t>
            </a:r>
            <a:r>
              <a:rPr lang="en-IN" sz="2000" b="1" dirty="0"/>
              <a:t>= 0.00749V</a:t>
            </a:r>
            <a:endParaRPr lang="en-US" sz="2000" b="1" dirty="0"/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0021" y="4049374"/>
            <a:ext cx="3416968" cy="73159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39603" y="28886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Sol.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0021" y="5193323"/>
            <a:ext cx="911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n = 3 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D36952-1F74-470B-8B03-E91BE9C09DE8}"/>
                  </a:ext>
                </a:extLst>
              </p:cNvPr>
              <p:cNvSpPr txBox="1"/>
              <p:nvPr/>
            </p:nvSpPr>
            <p:spPr>
              <a:xfrm>
                <a:off x="703403" y="3033609"/>
                <a:ext cx="4370204" cy="688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0.0591</m:t>
                          </m:r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begChr m:val="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𝑐𝑎𝑡h𝑜𝑑𝑒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begChr m:val="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𝑎𝑛𝑜𝑑𝑒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D36952-1F74-470B-8B03-E91BE9C09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03" y="3033609"/>
                <a:ext cx="4370204" cy="6884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74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  <p:bldP spid="4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 – Electrochemical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Equilibria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2146"/>
            <a:ext cx="8530046" cy="6286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	</a:t>
            </a:r>
            <a:endParaRPr lang="en-US" sz="2400" b="1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81814" y="1485554"/>
            <a:ext cx="813816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ea typeface="Droid Sans Fallback"/>
                <a:cs typeface="FreeSans"/>
              </a:rPr>
              <a:t>6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roid Sans Fallback"/>
                <a:cs typeface="FreeSans"/>
              </a:rPr>
              <a:t>. A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Droid Sans Fallback"/>
                <a:cs typeface="FreeSans"/>
              </a:rPr>
              <a:t>decinormal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roid Sans Fallback"/>
                <a:cs typeface="FreeSans"/>
              </a:rPr>
              <a:t> calomel electrode is used to determine the potential of the following redox electrode  :           </a:t>
            </a:r>
            <a:r>
              <a:rPr kumimoji="0" lang="en-US" altLang="zh-C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Droid Sans Fallback"/>
                <a:cs typeface="FreeSans"/>
              </a:rPr>
              <a:t>Pt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roid Sans Fallback"/>
                <a:cs typeface="FreeSans"/>
              </a:rPr>
              <a:t>/Cu</a:t>
            </a:r>
            <a:r>
              <a:rPr kumimoji="0" lang="en-US" altLang="zh-CN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Droid Sans Fallback"/>
                <a:cs typeface="FreeSans"/>
              </a:rPr>
              <a:t>2+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roid Sans Fallback"/>
                <a:cs typeface="FreeSans"/>
              </a:rPr>
              <a:t>(0.58 M),Cu</a:t>
            </a:r>
            <a:r>
              <a:rPr kumimoji="0" lang="en-US" altLang="zh-CN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Droid Sans Fallback"/>
                <a:cs typeface="FreeSans"/>
              </a:rPr>
              <a:t>+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Droid Sans Fallback"/>
                <a:cs typeface="FreeSans"/>
              </a:rPr>
              <a:t>(0.08M)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Times New Roman" pitchFamily="18" charset="0"/>
                <a:cs typeface="Arial" pitchFamily="34" charset="0"/>
              </a:rPr>
              <a:t>(i) Write cell representation.</a:t>
            </a:r>
            <a:endParaRPr lang="en-US" sz="20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Times New Roman" pitchFamily="18" charset="0"/>
                <a:cs typeface="Arial" pitchFamily="34" charset="0"/>
              </a:rPr>
              <a:t>(ii) Write the reactions at the electrodes</a:t>
            </a:r>
            <a:endParaRPr lang="en-US" sz="2000" dirty="0"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ea typeface="Times New Roman" pitchFamily="18" charset="0"/>
                <a:cs typeface="Arial" pitchFamily="34" charset="0"/>
              </a:rPr>
              <a:t>(iii) Calculate E</a:t>
            </a:r>
            <a:r>
              <a:rPr lang="en-US" sz="2000" baseline="30000" dirty="0">
                <a:ea typeface="Times New Roman" pitchFamily="18" charset="0"/>
                <a:cs typeface="Arial" pitchFamily="34" charset="0"/>
              </a:rPr>
              <a:t>0</a:t>
            </a:r>
            <a:r>
              <a:rPr lang="en-US" sz="2000" baseline="-30000" dirty="0">
                <a:ea typeface="Times New Roman" pitchFamily="18" charset="0"/>
                <a:cs typeface="Arial" pitchFamily="34" charset="0"/>
              </a:rPr>
              <a:t>cell </a:t>
            </a:r>
            <a:r>
              <a:rPr lang="en-US" sz="2000" dirty="0">
                <a:ea typeface="Times New Roman" pitchFamily="18" charset="0"/>
                <a:cs typeface="Arial" pitchFamily="34" charset="0"/>
              </a:rPr>
              <a:t>and </a:t>
            </a:r>
            <a:r>
              <a:rPr lang="en-US" sz="2000" dirty="0" err="1">
                <a:ea typeface="Times New Roman" pitchFamily="18" charset="0"/>
                <a:cs typeface="Arial" pitchFamily="34" charset="0"/>
              </a:rPr>
              <a:t>E</a:t>
            </a:r>
            <a:r>
              <a:rPr lang="en-US" sz="2000" baseline="-30000" dirty="0" err="1">
                <a:ea typeface="Times New Roman" pitchFamily="18" charset="0"/>
                <a:cs typeface="Arial" pitchFamily="34" charset="0"/>
              </a:rPr>
              <a:t>cell</a:t>
            </a:r>
            <a:r>
              <a:rPr lang="en-US" sz="2000" baseline="-30000" dirty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>
                <a:ea typeface="Times New Roman" pitchFamily="18" charset="0"/>
                <a:cs typeface="Arial" pitchFamily="34" charset="0"/>
              </a:rPr>
              <a:t>at 298 K.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Droid Sans Fallback"/>
              <a:cs typeface="FreeSan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Droid Sans Fallback"/>
              <a:cs typeface="FreeSan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8447" y="3732323"/>
            <a:ext cx="5078832" cy="123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859194" y="5020016"/>
            <a:ext cx="4192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(iii) E</a:t>
            </a:r>
            <a:r>
              <a:rPr lang="en-IN" baseline="30000" dirty="0"/>
              <a:t>0</a:t>
            </a:r>
            <a:r>
              <a:rPr lang="en-IN" baseline="-25000" dirty="0"/>
              <a:t>cell </a:t>
            </a:r>
            <a:r>
              <a:rPr lang="en-IN" dirty="0"/>
              <a:t>= </a:t>
            </a:r>
            <a:r>
              <a:rPr lang="en-US" altLang="zh-CN" dirty="0" err="1">
                <a:ea typeface="Times New Roman" pitchFamily="18" charset="0"/>
                <a:cs typeface="Arial" pitchFamily="34" charset="0"/>
              </a:rPr>
              <a:t>E</a:t>
            </a:r>
            <a:r>
              <a:rPr lang="en-US" altLang="zh-CN" baseline="30000" dirty="0" err="1">
                <a:ea typeface="Times New Roman" pitchFamily="18" charset="0"/>
                <a:cs typeface="Arial" pitchFamily="34" charset="0"/>
              </a:rPr>
              <a:t>o</a:t>
            </a:r>
            <a:r>
              <a:rPr lang="en-US" altLang="zh-CN" baseline="-30000" dirty="0" err="1">
                <a:ea typeface="Times New Roman" pitchFamily="18" charset="0"/>
                <a:cs typeface="Arial" pitchFamily="34" charset="0"/>
              </a:rPr>
              <a:t>C</a:t>
            </a:r>
            <a:r>
              <a:rPr lang="en-US" altLang="zh-CN" dirty="0" err="1">
                <a:ea typeface="Times New Roman" pitchFamily="18" charset="0"/>
                <a:cs typeface="Arial" pitchFamily="34" charset="0"/>
              </a:rPr>
              <a:t>-E</a:t>
            </a:r>
            <a:r>
              <a:rPr lang="en-US" altLang="zh-CN" baseline="30000" dirty="0" err="1">
                <a:ea typeface="Times New Roman" pitchFamily="18" charset="0"/>
                <a:cs typeface="Arial" pitchFamily="34" charset="0"/>
              </a:rPr>
              <a:t>o</a:t>
            </a:r>
            <a:r>
              <a:rPr lang="en-US" altLang="zh-CN" baseline="-30000" dirty="0" err="1">
                <a:ea typeface="Times New Roman" pitchFamily="18" charset="0"/>
                <a:cs typeface="Arial" pitchFamily="34" charset="0"/>
              </a:rPr>
              <a:t>A</a:t>
            </a:r>
            <a:r>
              <a:rPr lang="en-IN" dirty="0"/>
              <a:t> = 0.281 -0.153 = </a:t>
            </a:r>
            <a:r>
              <a:rPr lang="en-IN" b="1" dirty="0"/>
              <a:t>0.128 V</a:t>
            </a:r>
          </a:p>
        </p:txBody>
      </p: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2526" y="5526334"/>
            <a:ext cx="3868906" cy="663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723680" y="6227129"/>
            <a:ext cx="156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/>
              <a:t>E</a:t>
            </a:r>
            <a:r>
              <a:rPr lang="en-IN" b="1" baseline="-25000" dirty="0" err="1"/>
              <a:t>cell</a:t>
            </a:r>
            <a:r>
              <a:rPr lang="en-IN" b="1" dirty="0"/>
              <a:t> = 0.1362 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5422" y="3320186"/>
            <a:ext cx="554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ea typeface="Droid Sans Fallback"/>
                <a:cs typeface="FreeSans"/>
              </a:rPr>
              <a:t> (i)  </a:t>
            </a:r>
            <a:r>
              <a:rPr lang="en-US" altLang="zh-CN" dirty="0" err="1">
                <a:ea typeface="Droid Sans Fallback"/>
                <a:cs typeface="FreeSans"/>
              </a:rPr>
              <a:t>Pt</a:t>
            </a:r>
            <a:r>
              <a:rPr lang="en-US" altLang="zh-CN" dirty="0">
                <a:ea typeface="Droid Sans Fallback"/>
                <a:cs typeface="FreeSans"/>
              </a:rPr>
              <a:t>/Cu</a:t>
            </a:r>
            <a:r>
              <a:rPr lang="en-US" altLang="zh-CN" baseline="30000" dirty="0">
                <a:ea typeface="Droid Sans Fallback"/>
                <a:cs typeface="FreeSans"/>
              </a:rPr>
              <a:t>2+</a:t>
            </a:r>
            <a:r>
              <a:rPr lang="en-US" altLang="zh-CN" dirty="0">
                <a:ea typeface="Droid Sans Fallback"/>
                <a:cs typeface="FreeSans"/>
              </a:rPr>
              <a:t>(0.58 M),Cu</a:t>
            </a:r>
            <a:r>
              <a:rPr lang="en-US" altLang="zh-CN" baseline="30000" dirty="0">
                <a:ea typeface="Droid Sans Fallback"/>
                <a:cs typeface="FreeSans"/>
              </a:rPr>
              <a:t>+</a:t>
            </a:r>
            <a:r>
              <a:rPr lang="en-US" altLang="zh-CN" dirty="0">
                <a:ea typeface="Droid Sans Fallback"/>
                <a:cs typeface="FreeSans"/>
              </a:rPr>
              <a:t>(0.08M)//</a:t>
            </a:r>
            <a:r>
              <a:rPr lang="en-US" altLang="zh-CN" dirty="0" err="1">
                <a:ea typeface="Droid Sans Fallback"/>
                <a:cs typeface="FreeSans"/>
              </a:rPr>
              <a:t>Cl</a:t>
            </a:r>
            <a:r>
              <a:rPr lang="en-US" altLang="zh-CN" baseline="30000" dirty="0">
                <a:ea typeface="Droid Sans Fallback"/>
                <a:cs typeface="FreeSans"/>
              </a:rPr>
              <a:t>-</a:t>
            </a:r>
            <a:r>
              <a:rPr lang="en-US" altLang="zh-CN" dirty="0">
                <a:ea typeface="Droid Sans Fallback"/>
                <a:cs typeface="FreeSans"/>
              </a:rPr>
              <a:t>(0.1 M)/Hg</a:t>
            </a:r>
            <a:r>
              <a:rPr lang="en-US" altLang="zh-CN" baseline="-30000" dirty="0">
                <a:ea typeface="Droid Sans Fallback"/>
                <a:cs typeface="FreeSans"/>
              </a:rPr>
              <a:t>2</a:t>
            </a:r>
            <a:r>
              <a:rPr lang="en-US" altLang="zh-CN" dirty="0">
                <a:ea typeface="Droid Sans Fallback"/>
                <a:cs typeface="FreeSans"/>
              </a:rPr>
              <a:t>Cl</a:t>
            </a:r>
            <a:r>
              <a:rPr lang="en-US" altLang="zh-CN" baseline="-30000" dirty="0">
                <a:ea typeface="Droid Sans Fallback"/>
                <a:cs typeface="FreeSans"/>
              </a:rPr>
              <a:t>2</a:t>
            </a:r>
            <a:r>
              <a:rPr lang="en-US" altLang="zh-CN" dirty="0">
                <a:ea typeface="Droid Sans Fallback"/>
                <a:cs typeface="FreeSans"/>
              </a:rPr>
              <a:t>/Hg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537" y="3339545"/>
            <a:ext cx="85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3988" y="3812903"/>
            <a:ext cx="53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(ii)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3">
                <a:extLst>
                  <a:ext uri="{FF2B5EF4-FFF2-40B4-BE49-F238E27FC236}">
                    <a16:creationId xmlns:a16="http://schemas.microsoft.com/office/drawing/2014/main" id="{3CCCBDF3-33E4-4E71-9CC6-23B709ADF336}"/>
                  </a:ext>
                </a:extLst>
              </p:cNvPr>
              <p:cNvSpPr txBox="1"/>
              <p:nvPr/>
            </p:nvSpPr>
            <p:spPr>
              <a:xfrm>
                <a:off x="339744" y="5450573"/>
                <a:ext cx="5386685" cy="842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en-IN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IN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IN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  <m:sub>
                          <m:r>
                            <a:rPr lang="en-IN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𝑐𝑒𝑙𝑙</m:t>
                          </m:r>
                        </m:sub>
                      </m:sSub>
                      <m:r>
                        <a:rPr lang="en-IN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 </m:t>
                      </m:r>
                      <m:f>
                        <m:fPr>
                          <m:ctrlPr>
                            <a:rPr lang="en-IN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0.0591</m:t>
                          </m:r>
                        </m:num>
                        <m:den>
                          <m:r>
                            <a:rPr lang="en-IN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n-IN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IN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[</m:t>
                      </m:r>
                      <m:f>
                        <m:fPr>
                          <m:ctrlPr>
                            <a:rPr lang="en-IN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IN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IN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0" i="1" kern="1200" smtClea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IN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𝐶𝑙</m:t>
                                      </m:r>
                                    </m:e>
                                    <m:sup>
                                      <m:r>
                                        <a:rPr lang="en-IN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  <m:r>
                                    <a:rPr lang="en-IN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en-IN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IN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IN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IN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𝐶𝑢</m:t>
                                      </m:r>
                                    </m:e>
                                    <m:sup>
                                      <m:r>
                                        <a:rPr lang="en-IN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2+</m:t>
                                      </m:r>
                                    </m:sup>
                                  </m:sSup>
                                  <m:r>
                                    <a:rPr lang="en-IN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en-IN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</m:t>
                              </m:r>
                            </m:e>
                          </m:d>
                        </m:num>
                        <m:den>
                          <m:r>
                            <a:rPr lang="en-IN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d>
                            <m:dPr>
                              <m:begChr m:val=""/>
                              <m:ctrlPr>
                                <a:rPr lang="en-IN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IN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IN" i="1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𝐶𝑢</m:t>
                                      </m:r>
                                    </m:e>
                                    <m:sup>
                                      <m:r>
                                        <a:rPr lang="en-IN" kern="12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  <m:r>
                                    <a:rPr lang="en-IN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e>
                                <m:sup>
                                  <m:r>
                                    <a:rPr lang="en-IN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IN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TextBox 23">
                <a:extLst>
                  <a:ext uri="{FF2B5EF4-FFF2-40B4-BE49-F238E27FC236}">
                    <a16:creationId xmlns:a16="http://schemas.microsoft.com/office/drawing/2014/main" id="{3CCCBDF3-33E4-4E71-9CC6-23B709ADF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44" y="5450573"/>
                <a:ext cx="5386685" cy="8429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4C705E0-61D9-44F1-980C-402395D21689}"/>
              </a:ext>
            </a:extLst>
          </p:cNvPr>
          <p:cNvSpPr txBox="1"/>
          <p:nvPr/>
        </p:nvSpPr>
        <p:spPr>
          <a:xfrm>
            <a:off x="81814" y="3031494"/>
            <a:ext cx="508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(Given : </a:t>
            </a:r>
            <a:r>
              <a:rPr lang="en-IN" dirty="0" err="1"/>
              <a:t>E</a:t>
            </a:r>
            <a:r>
              <a:rPr lang="en-IN" baseline="30000" dirty="0" err="1"/>
              <a:t>o</a:t>
            </a:r>
            <a:r>
              <a:rPr lang="en-IN" baseline="-25000" dirty="0" err="1"/>
              <a:t>Hg</a:t>
            </a:r>
            <a:r>
              <a:rPr lang="en-IN" baseline="-25000" dirty="0"/>
              <a:t>/Hg2Cl2/Cl- </a:t>
            </a:r>
            <a:r>
              <a:rPr lang="en-IN" dirty="0"/>
              <a:t>= 0.281V , E </a:t>
            </a:r>
            <a:r>
              <a:rPr lang="en-IN" baseline="-25000" dirty="0"/>
              <a:t>Cu2+/Cu </a:t>
            </a:r>
            <a:r>
              <a:rPr lang="en-IN" dirty="0"/>
              <a:t>= 0.153 V)</a:t>
            </a:r>
          </a:p>
        </p:txBody>
      </p:sp>
    </p:spTree>
    <p:extLst>
      <p:ext uri="{BB962C8B-B14F-4D97-AF65-F5344CB8AC3E}">
        <p14:creationId xmlns:p14="http://schemas.microsoft.com/office/powerpoint/2010/main" val="352683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3" grpId="0"/>
      <p:bldP spid="4" grpId="0"/>
      <p:bldP spid="5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 – Electrochemical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Equilibria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02146"/>
            <a:ext cx="10761785" cy="62865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	</a:t>
            </a: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79137" y="1316800"/>
            <a:ext cx="901213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Times New Roman" pitchFamily="18" charset="0"/>
                <a:cs typeface="Times New Roman" pitchFamily="18" charset="0"/>
              </a:rPr>
              <a:t>7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. For the following cell: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         Fe/Fe</a:t>
            </a:r>
            <a:r>
              <a:rPr kumimoji="0" lang="en-US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+2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(0.1M)|| Au</a:t>
            </a:r>
            <a:r>
              <a:rPr kumimoji="0" lang="en-US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+3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0.5M) /Au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Write the half cell reactions.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Calculate E</a:t>
            </a:r>
            <a:r>
              <a:rPr kumimoji="0" lang="en-US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cell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and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E</a:t>
            </a:r>
            <a:r>
              <a:rPr kumimoji="0" lang="en-US" sz="20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cell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at 298K 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(Given E</a:t>
            </a:r>
            <a:r>
              <a:rPr kumimoji="0" lang="en-US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Au+3/Au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=1.52V, E</a:t>
            </a:r>
            <a:r>
              <a:rPr kumimoji="0" lang="en-US" sz="20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Fe+2/Fe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= -0.44V, R = 8.314 J/K/mol, F = 96500C/mol)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15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3124" y="2948016"/>
            <a:ext cx="5118100" cy="1848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1156652" y="4796219"/>
            <a:ext cx="3946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(ii) E</a:t>
            </a:r>
            <a:r>
              <a:rPr lang="en-IN" baseline="30000" dirty="0"/>
              <a:t>0</a:t>
            </a:r>
            <a:r>
              <a:rPr lang="en-IN" baseline="-25000" dirty="0"/>
              <a:t>cell </a:t>
            </a:r>
            <a:r>
              <a:rPr lang="en-IN" dirty="0"/>
              <a:t>= </a:t>
            </a:r>
            <a:r>
              <a:rPr lang="en-US" altLang="zh-CN" dirty="0" err="1">
                <a:ea typeface="Times New Roman" pitchFamily="18" charset="0"/>
                <a:cs typeface="Arial" pitchFamily="34" charset="0"/>
              </a:rPr>
              <a:t>E</a:t>
            </a:r>
            <a:r>
              <a:rPr lang="en-US" altLang="zh-CN" baseline="30000" dirty="0" err="1">
                <a:ea typeface="Times New Roman" pitchFamily="18" charset="0"/>
                <a:cs typeface="Arial" pitchFamily="34" charset="0"/>
              </a:rPr>
              <a:t>o</a:t>
            </a:r>
            <a:r>
              <a:rPr lang="en-US" altLang="zh-CN" baseline="-30000" dirty="0" err="1">
                <a:ea typeface="Times New Roman" pitchFamily="18" charset="0"/>
                <a:cs typeface="Arial" pitchFamily="34" charset="0"/>
              </a:rPr>
              <a:t>C</a:t>
            </a:r>
            <a:r>
              <a:rPr lang="en-US" altLang="zh-CN" dirty="0" err="1">
                <a:ea typeface="Times New Roman" pitchFamily="18" charset="0"/>
                <a:cs typeface="Arial" pitchFamily="34" charset="0"/>
              </a:rPr>
              <a:t>-E</a:t>
            </a:r>
            <a:r>
              <a:rPr lang="en-US" altLang="zh-CN" baseline="30000" dirty="0" err="1">
                <a:ea typeface="Times New Roman" pitchFamily="18" charset="0"/>
                <a:cs typeface="Arial" pitchFamily="34" charset="0"/>
              </a:rPr>
              <a:t>o</a:t>
            </a:r>
            <a:r>
              <a:rPr lang="en-US" altLang="zh-CN" baseline="-30000" dirty="0" err="1">
                <a:ea typeface="Times New Roman" pitchFamily="18" charset="0"/>
                <a:cs typeface="Arial" pitchFamily="34" charset="0"/>
              </a:rPr>
              <a:t>A</a:t>
            </a:r>
            <a:r>
              <a:rPr lang="en-IN" dirty="0"/>
              <a:t> = 1.52 +0.44 = </a:t>
            </a:r>
            <a:r>
              <a:rPr lang="en-IN" b="1" dirty="0"/>
              <a:t>1.96 V</a:t>
            </a:r>
          </a:p>
        </p:txBody>
      </p:sp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4518" y="5317446"/>
            <a:ext cx="3244602" cy="564521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1144518" y="6049326"/>
            <a:ext cx="2850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/>
              <a:t>E</a:t>
            </a:r>
            <a:r>
              <a:rPr lang="en-IN" b="1" baseline="-25000" dirty="0" err="1"/>
              <a:t>cell</a:t>
            </a:r>
            <a:r>
              <a:rPr lang="en-IN" b="1" baseline="-25000" dirty="0"/>
              <a:t> </a:t>
            </a:r>
            <a:r>
              <a:rPr lang="en-IN" b="1" dirty="0"/>
              <a:t>= 1.9836 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9401" y="3053327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970968" y="5350848"/>
                <a:ext cx="4220308" cy="583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     </a:t>
                </a:r>
                <a:r>
                  <a:rPr lang="en-IN" sz="2000" dirty="0" err="1"/>
                  <a:t>E</a:t>
                </a:r>
                <a:r>
                  <a:rPr lang="en-IN" sz="2000" baseline="-25000" dirty="0" err="1"/>
                  <a:t>cell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=1.96 − 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0.0591</m:t>
                        </m:r>
                      </m:num>
                      <m:den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sz="2000" dirty="0"/>
                  <a:t> log[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</m:d>
                        <m:r>
                          <a:rPr lang="en-IN" sz="2000" i="1" baseline="30000" dirty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  <m:r>
                          <a:rPr lang="en-IN" sz="2000" i="1" baseline="300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sz="2000" dirty="0"/>
                  <a:t>]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968" y="5350848"/>
                <a:ext cx="4220308" cy="583558"/>
              </a:xfrm>
              <a:prstGeom prst="rect">
                <a:avLst/>
              </a:prstGeom>
              <a:blipFill>
                <a:blip r:embed="rId5"/>
                <a:stretch>
                  <a:fillRect b="-2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03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8350</TotalTime>
  <Words>873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Liberation Serif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Lata Pasupulety</cp:lastModifiedBy>
  <cp:revision>677</cp:revision>
  <cp:lastPrinted>2020-06-24T17:52:28Z</cp:lastPrinted>
  <dcterms:created xsi:type="dcterms:W3CDTF">2019-05-30T23:14:36Z</dcterms:created>
  <dcterms:modified xsi:type="dcterms:W3CDTF">2020-12-16T10:13:53Z</dcterms:modified>
</cp:coreProperties>
</file>