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43" r:id="rId4"/>
    <p:sldId id="317" r:id="rId5"/>
    <p:sldId id="341" r:id="rId6"/>
    <p:sldId id="342" r:id="rId7"/>
    <p:sldId id="336" r:id="rId8"/>
    <p:sldId id="344" r:id="rId9"/>
    <p:sldId id="345" r:id="rId10"/>
    <p:sldId id="346" r:id="rId11"/>
    <p:sldId id="328" r:id="rId12"/>
    <p:sldId id="348" r:id="rId13"/>
    <p:sldId id="349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EDC32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40" d="100"/>
          <a:sy n="40" d="100"/>
        </p:scale>
        <p:origin x="6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07-05-2023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m.libretexts.org/Bookshelves/General_Chemistry/Book:_Chem1_(Lower)/16:_Electrochemistry/16.08:_Electrochemical_Corros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opentextbc.ca/chemistry/chapter/17-6-corros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78823" y="1423847"/>
            <a:ext cx="7667897" cy="4606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Reactions: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Anode: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M→ </a:t>
            </a: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kumimoji="0" lang="en-US" sz="2400" b="1" i="0" u="none" strike="noStrike" cap="none" normalizeH="0" baseline="30000" dirty="0" err="1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+ ne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e.g., when iron undergoes corrosion,</a:t>
            </a: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</a:t>
            </a: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</a:t>
            </a: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Fe → Fe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2+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+2e</a:t>
            </a:r>
            <a:r>
              <a:rPr kumimoji="0" lang="en-US" sz="24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baseline="30000" dirty="0">
              <a:ln>
                <a:noFill/>
              </a:ln>
              <a:solidFill>
                <a:srgbClr val="6D1769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Cathode: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Liberation of hydrogen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Absorption of oxygen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178" y="1209922"/>
            <a:ext cx="4631728" cy="2828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0446" y="1332053"/>
            <a:ext cx="751114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69988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Liberation of hydrogen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1169988" algn="l"/>
              </a:tabLst>
            </a:pPr>
            <a:endParaRPr lang="en-US" sz="2200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11699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 acidic medium</a:t>
            </a:r>
            <a:endParaRPr lang="en-US" sz="2200" b="1" dirty="0">
              <a:solidFill>
                <a:srgbClr val="C42ABD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1169988" algn="l"/>
              </a:tabLst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+2e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→H</a:t>
            </a:r>
            <a:r>
              <a:rPr kumimoji="0" lang="en-US" sz="22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↑</a:t>
            </a:r>
          </a:p>
          <a:p>
            <a:pPr lvl="1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1169988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11699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 neutral or alkaline medium</a:t>
            </a:r>
            <a:endParaRPr lang="en-US" sz="2200" b="1" dirty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69988" algn="l"/>
              </a:tabLst>
            </a:pPr>
            <a:r>
              <a:rPr kumimoji="0" 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         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kumimoji="0" lang="en-US" sz="22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O+2e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→2OH</a:t>
            </a:r>
            <a:r>
              <a:rPr kumimoji="0" lang="en-US" sz="2200" b="1" i="0" u="none" strike="noStrike" cap="none" normalizeH="0" baseline="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─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+H</a:t>
            </a:r>
            <a:r>
              <a:rPr kumimoji="0" lang="en-US" sz="22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↑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169988" algn="l"/>
              </a:tabLst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indent="9207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0850" algn="l"/>
              </a:tabLst>
            </a:pPr>
            <a:r>
              <a:rPr lang="en-US" sz="22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 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Absorption of oxygen</a:t>
            </a:r>
          </a:p>
          <a:p>
            <a:pPr lvl="0" indent="92075" algn="just"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</a:pPr>
            <a:endParaRPr lang="en-US" sz="2200" b="1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1" indent="92075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0850" algn="l"/>
              </a:tabLs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 </a:t>
            </a: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acidic medium</a:t>
            </a:r>
            <a:endParaRPr lang="en-US" sz="2200" b="1" dirty="0">
              <a:solidFill>
                <a:srgbClr val="C42ABD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indent="92075" algn="just" fontAlgn="base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</a:pPr>
            <a:r>
              <a:rPr lang="en-US" sz="2200" dirty="0">
                <a:latin typeface="Arial" pitchFamily="34" charset="0"/>
                <a:ea typeface="Calibri" pitchFamily="34" charset="0"/>
                <a:cs typeface="Arial" pitchFamily="34" charset="0"/>
              </a:rPr>
              <a:t>    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4H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+ O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+ 4e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→ 2H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</a:p>
          <a:p>
            <a:pPr lvl="1" indent="92075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0850" algn="l"/>
              </a:tabLst>
            </a:pPr>
            <a:endParaRPr lang="en-US" sz="2200" b="1" dirty="0">
              <a:solidFill>
                <a:srgbClr val="C42ABD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indent="92075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450850" algn="l"/>
              </a:tabLst>
            </a:pP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 neutral or alkaline medium</a:t>
            </a:r>
            <a:endParaRPr lang="en-US" sz="2200" b="1" dirty="0">
              <a:solidFill>
                <a:srgbClr val="C42ABD"/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1" indent="92075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0850" algn="l"/>
              </a:tabLst>
            </a:pPr>
            <a:r>
              <a:rPr lang="en-US" sz="2200" dirty="0">
                <a:solidFill>
                  <a:srgbClr val="6D1769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   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 + O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+ 4e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→4OH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lang="en-US" sz="2200" b="1" dirty="0">
              <a:solidFill>
                <a:srgbClr val="6D1769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69988" algn="l"/>
              </a:tabLs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41" y="4252587"/>
            <a:ext cx="5820377" cy="229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434442" y="6494442"/>
            <a:ext cx="9481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70C0"/>
                </a:solidFill>
              </a:rPr>
              <a:t>https://www.google.com/url?sa=i&amp;url=https%3A%2F%2Fwww.researchgate.net%2Ffigure%2Fa-Anodic-reaction-and-b-cathodic-reaction-in-metal-solution-interface_fig1_328509465&amp;psig=AOvVaw1xlBgC2flXAGjR6trvtZs2&amp;ust=1673455185168000&amp;source=images&amp;cd=vfe&amp;ved=0CBEQjhxqFwoTCLD868W4vfwCFQAAAAAdAAAAABAP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4" name="Picture 2" descr="16.8: Electrochemical Corrosion - Chemistry LibreTex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964" y="1767951"/>
            <a:ext cx="6162099" cy="266525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7102598" y="2397758"/>
            <a:ext cx="50894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>
                <a:hlinkClick r:id="rId4"/>
              </a:rPr>
              <a:t>Source: https://chem.libretexts.org/Bookshelves/General_Chemistry/Book%3A_Chem1_(Lower)/</a:t>
            </a:r>
            <a:r>
              <a:rPr lang="en-IN" sz="1100" dirty="0" smtClean="0">
                <a:hlinkClick r:id="rId4"/>
              </a:rPr>
              <a:t>16%3A_Electrochemistry/16.08%3AElectrochemical_Corrosion</a:t>
            </a:r>
            <a:endParaRPr lang="en-IN" sz="1100" dirty="0"/>
          </a:p>
        </p:txBody>
      </p:sp>
      <p:sp>
        <p:nvSpPr>
          <p:cNvPr id="16" name="Rectangle 15"/>
          <p:cNvSpPr/>
          <p:nvPr/>
        </p:nvSpPr>
        <p:spPr>
          <a:xfrm>
            <a:off x="222862" y="4283524"/>
            <a:ext cx="8449190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Anode :  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 → Fe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2+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+2e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Cathode :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 + O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+ 4e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→4OH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b="1" baseline="30000" dirty="0">
              <a:solidFill>
                <a:srgbClr val="6D1769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2+</a:t>
            </a:r>
            <a:r>
              <a:rPr lang="en-US" sz="2200" baseline="30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sz="2200" baseline="30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OH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en-US" sz="2200" baseline="30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ions move towards one another and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Fe(OH)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200" baseline="-30000" dirty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is formed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latin typeface="Calibri" pitchFamily="34" charset="0"/>
                <a:ea typeface="Calibri" pitchFamily="34" charset="0"/>
                <a:cs typeface="Calibri" pitchFamily="34" charset="0"/>
              </a:rPr>
              <a:t>  somewhere between anode and cathode regions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2Fe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2+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+ 4OH</a:t>
            </a:r>
            <a:r>
              <a:rPr lang="en-US" sz="2200" b="1" baseline="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 </a:t>
            </a:r>
            <a:r>
              <a:rPr lang="en-US" sz="22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→ 2Fe(OH)</a:t>
            </a:r>
            <a:r>
              <a:rPr lang="en-US" sz="22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endParaRPr lang="en-US" sz="2200" b="1" dirty="0">
              <a:solidFill>
                <a:srgbClr val="6D176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2697" y="1306286"/>
            <a:ext cx="252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Corrosion of Iron: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90203" y="1267072"/>
            <a:ext cx="790303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In an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oxidizing environment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Fe(OH)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is oxidized to hydrated ferric oxide and is known as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yellow rust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4Fe(OH)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 O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+ 2H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 →  2[Fe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3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.3H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cs typeface="Calibri" pitchFamily="34" charset="0"/>
              </a:rPr>
              <a:t>                                 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Yellow rust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  In the </a:t>
            </a: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presence of limited oxygen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4Fe(OH)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 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is converted into magnetic oxide of iron (Fe</a:t>
            </a:r>
            <a:r>
              <a:rPr lang="en-US" sz="2400" baseline="-30000" dirty="0">
                <a:latin typeface="Calibri" pitchFamily="34" charset="0"/>
                <a:ea typeface="Calibri" pitchFamily="34" charset="0"/>
                <a:cs typeface="Calibri" pitchFamily="34" charset="0"/>
              </a:rPr>
              <a:t>3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lang="en-US" sz="2400" baseline="-30000" dirty="0">
                <a:latin typeface="Calibri" pitchFamily="34" charset="0"/>
                <a:ea typeface="Calibri" pitchFamily="34" charset="0"/>
                <a:cs typeface="Calibri" pitchFamily="34" charset="0"/>
              </a:rPr>
              <a:t>4</a:t>
            </a:r>
            <a:r>
              <a:rPr lang="en-US" sz="2400" dirty="0">
                <a:latin typeface="Calibri" pitchFamily="34" charset="0"/>
                <a:ea typeface="Calibri" pitchFamily="34" charset="0"/>
                <a:cs typeface="Calibri" pitchFamily="34" charset="0"/>
              </a:rPr>
              <a:t>) and is known as </a:t>
            </a: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black rust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</a:t>
            </a: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3Fe(OH)</a:t>
            </a:r>
            <a:r>
              <a:rPr lang="en-US" sz="24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 </a:t>
            </a: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+1/2 O</a:t>
            </a:r>
            <a:r>
              <a:rPr lang="en-US" sz="24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→Fe</a:t>
            </a:r>
            <a:r>
              <a:rPr lang="en-US" sz="24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3</a:t>
            </a: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  <a:r>
              <a:rPr lang="en-US" sz="24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4</a:t>
            </a: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.3H</a:t>
            </a:r>
            <a:r>
              <a:rPr lang="en-US" sz="2400" b="1" baseline="-30000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>
                <a:solidFill>
                  <a:srgbClr val="6D1769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6D1769"/>
                </a:solidFill>
                <a:effectLst/>
                <a:latin typeface="Calibri" pitchFamily="34" charset="0"/>
                <a:cs typeface="Calibri" pitchFamily="34" charset="0"/>
              </a:rPr>
              <a:t>                                                           </a:t>
            </a:r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Black rust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Module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Electrochemical Theory of corrosion</a:t>
            </a:r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corrosion</a:t>
            </a:r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Factors affecting rates of corrosion</a:t>
            </a:r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Corrosion control</a:t>
            </a: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Corrosion</a:t>
            </a:r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corrosion</a:t>
            </a:r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Electrochemical Theory of corrosion</a:t>
            </a:r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Corrosion of Iron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73;p15"/>
          <p:cNvSpPr txBox="1">
            <a:spLocks/>
          </p:cNvSpPr>
          <p:nvPr/>
        </p:nvSpPr>
        <p:spPr>
          <a:xfrm>
            <a:off x="222070" y="1229468"/>
            <a:ext cx="8945376" cy="4555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algn="just">
              <a:spcBef>
                <a:spcPts val="600"/>
              </a:spcBef>
              <a:defRPr/>
            </a:pPr>
            <a:r>
              <a:rPr lang="en-IN" sz="2800" b="1" dirty="0">
                <a:solidFill>
                  <a:srgbClr val="FF0000"/>
                </a:solidFill>
                <a:highlight>
                  <a:srgbClr val="FFFFFF"/>
                </a:highlight>
                <a:sym typeface="Calibri"/>
              </a:rPr>
              <a:t>Corrosion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ea typeface="Calibri"/>
                <a:cs typeface="Calibri"/>
                <a:sym typeface="Calibri"/>
              </a:rPr>
              <a:t> The destruction or deterioration &amp; consequent loss of metal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>
                <a:ea typeface="Calibri"/>
                <a:cs typeface="Calibri"/>
                <a:sym typeface="Calibri"/>
              </a:rPr>
              <a:t>  through </a:t>
            </a:r>
            <a:r>
              <a:rPr lang="en-US" sz="2400" b="1" dirty="0">
                <a:solidFill>
                  <a:srgbClr val="C42ABD"/>
                </a:solidFill>
                <a:ea typeface="Calibri"/>
                <a:cs typeface="Calibri"/>
                <a:sym typeface="Calibri"/>
              </a:rPr>
              <a:t>direct chemical or electrochemical attack </a:t>
            </a:r>
            <a:r>
              <a:rPr lang="en-US" sz="2400" dirty="0">
                <a:ea typeface="Calibri"/>
                <a:cs typeface="Calibri"/>
                <a:sym typeface="Calibri"/>
              </a:rPr>
              <a:t>by the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>
                <a:ea typeface="Calibri"/>
                <a:cs typeface="Calibri"/>
                <a:sym typeface="Calibri"/>
              </a:rPr>
              <a:t>  environment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 Most metals except very noble ones, corrode on contact with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>
                <a:cs typeface="Times New Roman" pitchFamily="18" charset="0"/>
              </a:rPr>
              <a:t>  water (and moisture in the air), acids, bases, salts, oils,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>
                <a:cs typeface="Times New Roman" pitchFamily="18" charset="0"/>
              </a:rPr>
              <a:t>  aggressive metal polishes, and other solid and liquid</a:t>
            </a:r>
          </a:p>
          <a:p>
            <a:pPr algn="just">
              <a:spcBef>
                <a:spcPts val="600"/>
              </a:spcBef>
              <a:defRPr/>
            </a:pPr>
            <a:r>
              <a:rPr lang="en-US" sz="2400" dirty="0">
                <a:cs typeface="Times New Roman" pitchFamily="18" charset="0"/>
              </a:rPr>
              <a:t>  chemicals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42ABD"/>
                </a:solidFill>
                <a:cs typeface="Times New Roman" pitchFamily="18" charset="0"/>
              </a:rPr>
              <a:t>Spontaneous process</a:t>
            </a:r>
          </a:p>
          <a:p>
            <a:pPr algn="just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C42ABD"/>
                </a:solidFill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Causes</a:t>
            </a:r>
            <a:r>
              <a:rPr lang="en-US" sz="2400" b="1" dirty="0">
                <a:solidFill>
                  <a:srgbClr val="C42ABD"/>
                </a:solidFill>
                <a:cs typeface="Times New Roman" pitchFamily="18" charset="0"/>
              </a:rPr>
              <a:t> indirect losses</a:t>
            </a:r>
          </a:p>
          <a:p>
            <a:pPr algn="just">
              <a:spcBef>
                <a:spcPts val="600"/>
              </a:spcBef>
              <a:defRPr/>
            </a:pPr>
            <a:endParaRPr lang="en-US" sz="2400" dirty="0"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b="1" dirty="0">
              <a:solidFill>
                <a:srgbClr val="222222"/>
              </a:solidFill>
              <a:highlight>
                <a:srgbClr val="FFFFFF"/>
              </a:highlight>
              <a:latin typeface="+mn-lt"/>
              <a:sym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IN" sz="2800" b="1" dirty="0">
              <a:solidFill>
                <a:srgbClr val="222222"/>
              </a:solidFill>
              <a:highlight>
                <a:srgbClr val="FFFFFF"/>
              </a:highlight>
              <a:latin typeface="+mn-lt"/>
              <a:sym typeface="Calibri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dirty="0">
              <a:latin typeface="+mn-lt"/>
              <a:ea typeface="Calibri"/>
              <a:cs typeface="Calibri"/>
              <a:sym typeface="Calibri"/>
            </a:endParaRPr>
          </a:p>
          <a:p>
            <a:pPr lvl="0" algn="just" fontAlgn="auto">
              <a:spcBef>
                <a:spcPts val="600"/>
              </a:spcBef>
              <a:spcAft>
                <a:spcPts val="0"/>
              </a:spcAft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highlight>
                <a:srgbClr val="FFFFFF"/>
              </a:highlight>
              <a:uLnTx/>
              <a:uFillTx/>
              <a:latin typeface="+mn-lt"/>
              <a:cs typeface="Calibri"/>
              <a:sym typeface="Calibri"/>
            </a:endParaRPr>
          </a:p>
          <a:p>
            <a:pPr lvl="0" algn="just" fontAlgn="auto">
              <a:spcBef>
                <a:spcPts val="600"/>
              </a:spcBef>
              <a:spcAft>
                <a:spcPts val="0"/>
              </a:spcAft>
            </a:pPr>
            <a:r>
              <a:rPr kumimoji="0" lang="en-IN" sz="27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7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IN" sz="3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This figure contains two photos of the Statue of Liberty. Photo a appears to be an antique photo which shows the original brown color of the copper covered statue. Photo b shows the blue-green appearance of the statue today. In both photos, the statue is shown atop a building, with a body of water in the background."/>
          <p:cNvPicPr>
            <a:picLocks noChangeAspect="1" noChangeArrowheads="1"/>
          </p:cNvPicPr>
          <p:nvPr/>
        </p:nvPicPr>
        <p:blipFill>
          <a:blip r:embed="rId2"/>
          <a:srcRect b="7063"/>
          <a:stretch>
            <a:fillRect/>
          </a:stretch>
        </p:blipFill>
        <p:spPr bwMode="auto">
          <a:xfrm>
            <a:off x="4753610" y="1597547"/>
            <a:ext cx="7288308" cy="3839978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326571" y="1372205"/>
            <a:ext cx="35447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Pure metal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ea typeface="Calibri"/>
                <a:cs typeface="Calibri"/>
                <a:sym typeface="Wingdings" pitchFamily="2" charset="2"/>
              </a:rPr>
              <a:t> undesirable products</a:t>
            </a:r>
            <a:endParaRPr lang="en-US" sz="2400" b="1" dirty="0">
              <a:ea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>
                <a:ea typeface="Calibri" pitchFamily="34" charset="0"/>
                <a:cs typeface="Calibri" pitchFamily="34" charset="0"/>
              </a:rPr>
              <a:t>  </a:t>
            </a:r>
            <a:r>
              <a:rPr lang="en-US" sz="20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Rusting of iron -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 a reddish brown scale formation on 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iron  and 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steel objects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ea typeface="Calibri" pitchFamily="34" charset="0"/>
                <a:cs typeface="Calibri" pitchFamily="34" charset="0"/>
              </a:rPr>
              <a:t>  Due to formation of </a:t>
            </a:r>
            <a:r>
              <a:rPr lang="en-US" sz="20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hydrated ferric oxide 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(Fe</a:t>
            </a:r>
            <a:r>
              <a:rPr lang="en-US" sz="2000" baseline="-25000" dirty="0">
                <a:ea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O</a:t>
            </a:r>
            <a:r>
              <a:rPr lang="en-US" sz="2000" baseline="-25000" dirty="0">
                <a:ea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.xH</a:t>
            </a:r>
            <a:r>
              <a:rPr lang="en-US" sz="2000" baseline="-25000" dirty="0">
                <a:ea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O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)</a:t>
            </a:r>
            <a:endParaRPr lang="en-US" sz="2000" dirty="0"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ea typeface="Calibri" pitchFamily="34" charset="0"/>
                <a:cs typeface="Calibri" pitchFamily="34" charset="0"/>
              </a:rPr>
              <a:t> </a:t>
            </a:r>
            <a:r>
              <a:rPr lang="en-US" sz="20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Scaling of Copper 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- Green scales formed on copper articles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ea typeface="Calibri" pitchFamily="34" charset="0"/>
                <a:cs typeface="Calibri" pitchFamily="34" charset="0"/>
              </a:rPr>
              <a:t> Due to formation of </a:t>
            </a:r>
            <a:r>
              <a:rPr lang="en-US" sz="2000" b="1" dirty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basic cupric carbonate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(CuCO</a:t>
            </a:r>
            <a:r>
              <a:rPr lang="en-US" sz="2000" baseline="-30000" dirty="0">
                <a:ea typeface="Calibri" pitchFamily="34" charset="0"/>
                <a:cs typeface="Calibri" pitchFamily="34" charset="0"/>
              </a:rPr>
              <a:t>3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 + Cu(OH)</a:t>
            </a:r>
            <a:r>
              <a:rPr lang="en-US" sz="2000" baseline="-30000" dirty="0">
                <a:ea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)</a:t>
            </a:r>
            <a:endParaRPr lang="en-US" sz="2000" dirty="0"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62433" y="5523662"/>
            <a:ext cx="2438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 Exposure to the elements has resulted in the formation of the blue-green patina seen today</a:t>
            </a:r>
            <a:endParaRPr lang="en-GB" sz="1400" dirty="0"/>
          </a:p>
        </p:txBody>
      </p:sp>
      <p:sp>
        <p:nvSpPr>
          <p:cNvPr id="21" name="Rectangle 20"/>
          <p:cNvSpPr/>
          <p:nvPr/>
        </p:nvSpPr>
        <p:spPr>
          <a:xfrm>
            <a:off x="5362362" y="5521286"/>
            <a:ext cx="23208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The Statue of Liberty is covered with a copper skin, and was originally brown, as shown in this painting</a:t>
            </a:r>
            <a:endParaRPr lang="en-GB" sz="1400" dirty="0"/>
          </a:p>
        </p:txBody>
      </p:sp>
      <p:sp>
        <p:nvSpPr>
          <p:cNvPr id="22" name="Rectangle 21"/>
          <p:cNvSpPr/>
          <p:nvPr/>
        </p:nvSpPr>
        <p:spPr>
          <a:xfrm>
            <a:off x="5703364" y="6535091"/>
            <a:ext cx="6418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err="1">
                <a:hlinkClick r:id="rId4"/>
              </a:rPr>
              <a:t>Source:https</a:t>
            </a:r>
            <a:r>
              <a:rPr lang="en-IN" sz="1400" dirty="0">
                <a:hlinkClick r:id="rId4"/>
              </a:rPr>
              <a:t>://opentextbc.ca/chemistry/chapter/17-6-corrosion/</a:t>
            </a:r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051" y="5142352"/>
            <a:ext cx="2206667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48195" y="1828671"/>
            <a:ext cx="10962111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Most metals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occur in nature in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form of their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compounds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such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as oxides, sulfides, carbonates, chlorides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lang="en-US" sz="2000" dirty="0">
                <a:ea typeface="Calibri" pitchFamily="34" charset="0"/>
                <a:cs typeface="Calibri" pitchFamily="34" charset="0"/>
              </a:rPr>
              <a:t>M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etals are extracted from these ores by reduction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which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is an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endothermic process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energy being supplied in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form of heat or electrical energy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Pure metals are relatively at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higher energy state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compared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to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their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corresponding ores, and they have a natural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tendency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revert back to their combined state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445" y="1363283"/>
            <a:ext cx="4640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ea typeface="Calibri" pitchFamily="34" charset="0"/>
                <a:cs typeface="Calibri" pitchFamily="34" charset="0"/>
              </a:rPr>
              <a:t>Why do metals undergo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alibri" pitchFamily="34" charset="0"/>
                <a:cs typeface="Calibri" pitchFamily="34" charset="0"/>
              </a:rPr>
              <a:t>corrosion</a:t>
            </a:r>
            <a:r>
              <a:rPr lang="en-US" sz="2400" b="1" dirty="0">
                <a:ea typeface="Calibri" pitchFamily="34" charset="0"/>
                <a:cs typeface="Calibri" pitchFamily="34" charset="0"/>
              </a:rPr>
              <a:t>?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8228" y="4585064"/>
            <a:ext cx="249500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Mineral (metal ore)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00845" y="6152606"/>
            <a:ext cx="2795452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Metal</a:t>
            </a:r>
            <a:endParaRPr lang="en-GB" b="1" dirty="0"/>
          </a:p>
        </p:txBody>
      </p:sp>
      <p:sp>
        <p:nvSpPr>
          <p:cNvPr id="18" name="Down Arrow 17"/>
          <p:cNvSpPr/>
          <p:nvPr/>
        </p:nvSpPr>
        <p:spPr>
          <a:xfrm>
            <a:off x="5434150" y="5029201"/>
            <a:ext cx="261257" cy="10842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Bent Arrow 28"/>
          <p:cNvSpPr/>
          <p:nvPr/>
        </p:nvSpPr>
        <p:spPr>
          <a:xfrm>
            <a:off x="3122023" y="4624253"/>
            <a:ext cx="627015" cy="17634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39094" y="5081451"/>
            <a:ext cx="2286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Extraction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Endothermic process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583" y="5055326"/>
            <a:ext cx="2233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Corrosion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Spontaneous process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Content Placeholder 10"/>
          <p:cNvSpPr>
            <a:spLocks noGrp="1"/>
          </p:cNvSpPr>
          <p:nvPr>
            <p:ph idx="1"/>
          </p:nvPr>
        </p:nvSpPr>
        <p:spPr>
          <a:xfrm>
            <a:off x="326573" y="1802669"/>
            <a:ext cx="7537268" cy="438912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Dry corrosion : 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>
                <a:cs typeface="Times New Roman" pitchFamily="18" charset="0"/>
              </a:rPr>
              <a:t>     </a:t>
            </a:r>
            <a:r>
              <a:rPr lang="en-US" sz="1800" b="1" dirty="0">
                <a:solidFill>
                  <a:srgbClr val="C42ABD"/>
                </a:solidFill>
                <a:cs typeface="Times New Roman" pitchFamily="18" charset="0"/>
              </a:rPr>
              <a:t>Direct chemical attack </a:t>
            </a:r>
            <a:r>
              <a:rPr lang="en-US" sz="1800" dirty="0">
                <a:cs typeface="Times New Roman" pitchFamily="18" charset="0"/>
              </a:rPr>
              <a:t>due to affinity of the metal to certain gases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cs typeface="Times New Roman" pitchFamily="18" charset="0"/>
              </a:rPr>
              <a:t>     In the </a:t>
            </a:r>
            <a:r>
              <a:rPr lang="en-US" sz="1800" b="1" dirty="0">
                <a:solidFill>
                  <a:srgbClr val="C42ABD"/>
                </a:solidFill>
                <a:cs typeface="Times New Roman" pitchFamily="18" charset="0"/>
              </a:rPr>
              <a:t>absence of the electrolytic medium </a:t>
            </a:r>
          </a:p>
          <a:p>
            <a:pPr lvl="1" algn="just">
              <a:lnSpc>
                <a:spcPct val="100000"/>
              </a:lnSpc>
              <a:buNone/>
            </a:pPr>
            <a:r>
              <a:rPr lang="en-US" sz="1600" dirty="0">
                <a:cs typeface="Times New Roman" pitchFamily="18" charset="0"/>
              </a:rPr>
              <a:t>                                                                 </a:t>
            </a:r>
            <a:r>
              <a:rPr lang="en-US" sz="1600" b="1" dirty="0">
                <a:solidFill>
                  <a:srgbClr val="6D1769"/>
                </a:solidFill>
                <a:cs typeface="Times New Roman" pitchFamily="18" charset="0"/>
              </a:rPr>
              <a:t>gases(O</a:t>
            </a:r>
            <a:r>
              <a:rPr lang="en-US" sz="1600" b="1" baseline="-25000" dirty="0">
                <a:solidFill>
                  <a:srgbClr val="6D1769"/>
                </a:solidFill>
                <a:cs typeface="Times New Roman" pitchFamily="18" charset="0"/>
              </a:rPr>
              <a:t>2</a:t>
            </a:r>
            <a:r>
              <a:rPr lang="en-US" sz="1600" b="1" dirty="0">
                <a:solidFill>
                  <a:srgbClr val="6D1769"/>
                </a:solidFill>
                <a:cs typeface="Times New Roman" pitchFamily="18" charset="0"/>
              </a:rPr>
              <a:t>,F</a:t>
            </a:r>
            <a:r>
              <a:rPr lang="en-US" sz="1600" b="1" baseline="-25000" dirty="0">
                <a:solidFill>
                  <a:srgbClr val="6D1769"/>
                </a:solidFill>
                <a:cs typeface="Times New Roman" pitchFamily="18" charset="0"/>
              </a:rPr>
              <a:t>2</a:t>
            </a:r>
            <a:r>
              <a:rPr lang="en-US" sz="1600" b="1" dirty="0">
                <a:solidFill>
                  <a:srgbClr val="6D1769"/>
                </a:solidFill>
                <a:cs typeface="Times New Roman" pitchFamily="18" charset="0"/>
              </a:rPr>
              <a:t>,H</a:t>
            </a:r>
            <a:r>
              <a:rPr lang="en-US" sz="1600" b="1" baseline="-25000" dirty="0">
                <a:solidFill>
                  <a:srgbClr val="6D1769"/>
                </a:solidFill>
                <a:cs typeface="Times New Roman" pitchFamily="18" charset="0"/>
              </a:rPr>
              <a:t>2</a:t>
            </a:r>
            <a:r>
              <a:rPr lang="en-US" sz="1600" b="1" dirty="0">
                <a:solidFill>
                  <a:srgbClr val="6D1769"/>
                </a:solidFill>
                <a:cs typeface="Times New Roman" pitchFamily="18" charset="0"/>
              </a:rPr>
              <a:t>S,NH</a:t>
            </a:r>
            <a:r>
              <a:rPr lang="en-US" sz="1600" b="1" baseline="-25000" dirty="0">
                <a:solidFill>
                  <a:srgbClr val="6D1769"/>
                </a:solidFill>
                <a:cs typeface="Times New Roman" pitchFamily="18" charset="0"/>
              </a:rPr>
              <a:t>3</a:t>
            </a:r>
            <a:r>
              <a:rPr lang="en-US" sz="1600" b="1" dirty="0">
                <a:solidFill>
                  <a:srgbClr val="6D1769"/>
                </a:solidFill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00000"/>
              </a:lnSpc>
            </a:pPr>
            <a:endParaRPr lang="en-US" sz="1600" dirty="0">
              <a:cs typeface="Times New Roman" pitchFamily="18" charset="0"/>
            </a:endParaRPr>
          </a:p>
          <a:p>
            <a:pPr algn="just">
              <a:lnSpc>
                <a:spcPct val="100000"/>
              </a:lnSpc>
              <a:buNone/>
            </a:pPr>
            <a:r>
              <a:rPr lang="en-US" sz="2000" dirty="0">
                <a:cs typeface="Times New Roman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Wet corrosion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: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sz="1800" b="1" dirty="0">
                <a:solidFill>
                  <a:srgbClr val="C42ABD"/>
                </a:solidFill>
                <a:cs typeface="Times New Roman" pitchFamily="18" charset="0"/>
              </a:rPr>
              <a:t>Electrochemical attack </a:t>
            </a:r>
            <a:r>
              <a:rPr lang="en-US" sz="1800" dirty="0">
                <a:cs typeface="Times New Roman" pitchFamily="18" charset="0"/>
              </a:rPr>
              <a:t>on the metal 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cs typeface="Times New Roman" pitchFamily="18" charset="0"/>
              </a:rPr>
              <a:t>in the </a:t>
            </a:r>
            <a:r>
              <a:rPr lang="en-US" sz="1800" b="1" dirty="0">
                <a:solidFill>
                  <a:srgbClr val="C42ABD"/>
                </a:solidFill>
                <a:cs typeface="Times New Roman" pitchFamily="18" charset="0"/>
              </a:rPr>
              <a:t>presence of moisture or conducting medium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</a:t>
            </a:r>
          </a:p>
          <a:p>
            <a:pPr>
              <a:buFont typeface="Wingding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000" dirty="0">
                <a:cs typeface="Times New Roman" pitchFamily="18" charset="0"/>
              </a:rPr>
              <a:t>  </a:t>
            </a:r>
          </a:p>
          <a:p>
            <a:pPr>
              <a:buFont typeface="Wingdings" pitchFamily="2" charset="2"/>
              <a:buNone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91884" y="1352006"/>
            <a:ext cx="5521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corrosion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37360" y="3396343"/>
            <a:ext cx="2625634" cy="457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853544" y="3135085"/>
            <a:ext cx="300445" cy="2351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088676" y="3122022"/>
            <a:ext cx="300445" cy="2481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3631476" y="3082834"/>
            <a:ext cx="326570" cy="2743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28800" y="5747656"/>
            <a:ext cx="2821577" cy="4572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1828799" y="5057503"/>
            <a:ext cx="2795452" cy="690154"/>
          </a:xfrm>
          <a:custGeom>
            <a:avLst/>
            <a:gdLst>
              <a:gd name="connsiteX0" fmla="*/ 0 w 2795452"/>
              <a:gd name="connsiteY0" fmla="*/ 455022 h 468085"/>
              <a:gd name="connsiteX1" fmla="*/ 849086 w 2795452"/>
              <a:gd name="connsiteY1" fmla="*/ 89262 h 468085"/>
              <a:gd name="connsiteX2" fmla="*/ 2364377 w 2795452"/>
              <a:gd name="connsiteY2" fmla="*/ 63137 h 468085"/>
              <a:gd name="connsiteX3" fmla="*/ 2795452 w 2795452"/>
              <a:gd name="connsiteY3" fmla="*/ 468085 h 468085"/>
              <a:gd name="connsiteX4" fmla="*/ 2795452 w 2795452"/>
              <a:gd name="connsiteY4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5452" h="468085">
                <a:moveTo>
                  <a:pt x="0" y="455022"/>
                </a:moveTo>
                <a:cubicBezTo>
                  <a:pt x="227511" y="304799"/>
                  <a:pt x="455023" y="154576"/>
                  <a:pt x="849086" y="89262"/>
                </a:cubicBezTo>
                <a:cubicBezTo>
                  <a:pt x="1243149" y="23948"/>
                  <a:pt x="2039983" y="0"/>
                  <a:pt x="2364377" y="63137"/>
                </a:cubicBezTo>
                <a:cubicBezTo>
                  <a:pt x="2688771" y="126274"/>
                  <a:pt x="2795452" y="468085"/>
                  <a:pt x="2795452" y="468085"/>
                </a:cubicBezTo>
                <a:lnTo>
                  <a:pt x="2795452" y="468085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Conducting medium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42500" y="1233806"/>
            <a:ext cx="9868399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alibri" pitchFamily="34" charset="0"/>
                <a:cs typeface="Calibri" pitchFamily="34" charset="0"/>
              </a:rPr>
              <a:t>Electrochemical theory of corrosion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large number of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tiny galvanic cells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are formed due to the formation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of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separate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anodic and cathodic regions on the metal surface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000" dirty="0"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At the anodic region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metal undergoes oxidation and gets converted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into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its ions, liberating electrons and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metal undergoes corrosion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000" dirty="0"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At the cathodic region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, reduction takes place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 but 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ince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metal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Calibri" pitchFamily="34" charset="0"/>
              </a:rPr>
              <a:t>cannot be reduced further, metal atoms are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unaffected by corrosion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33749" y="5003073"/>
            <a:ext cx="3827417" cy="7707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M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50868" y="4624251"/>
            <a:ext cx="8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Anode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85955" y="4689566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Cathode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436914" y="5812972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 err="1">
                <a:sym typeface="Wingdings" pitchFamily="2" charset="2"/>
              </a:rPr>
              <a:t>M</a:t>
            </a:r>
            <a:r>
              <a:rPr lang="en-US" b="1" baseline="30000" dirty="0" err="1">
                <a:sym typeface="Wingdings" pitchFamily="2" charset="2"/>
              </a:rPr>
              <a:t>n</a:t>
            </a:r>
            <a:r>
              <a:rPr lang="en-US" b="1" baseline="30000" dirty="0">
                <a:sym typeface="Wingdings" pitchFamily="2" charset="2"/>
              </a:rPr>
              <a:t>+ </a:t>
            </a:r>
            <a:r>
              <a:rPr lang="en-US" b="1" dirty="0">
                <a:sym typeface="Wingdings" pitchFamily="2" charset="2"/>
              </a:rPr>
              <a:t>+ ne</a:t>
            </a:r>
            <a:r>
              <a:rPr lang="en-US" b="1" baseline="30000" dirty="0">
                <a:sym typeface="Wingdings" pitchFamily="2" charset="2"/>
              </a:rPr>
              <a:t>-</a:t>
            </a:r>
            <a:endParaRPr lang="en-GB" b="1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5225141" y="5826034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+ ne</a:t>
            </a:r>
            <a:r>
              <a:rPr lang="en-US" b="1" baseline="30000" dirty="0"/>
              <a:t>-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A</a:t>
            </a:r>
            <a:r>
              <a:rPr lang="en-US" b="1" baseline="30000" dirty="0">
                <a:sym typeface="Wingdings" pitchFamily="2" charset="2"/>
              </a:rPr>
              <a:t>n-</a:t>
            </a:r>
            <a:endParaRPr lang="en-GB" b="1" baseline="300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50223" y="1436349"/>
            <a:ext cx="1041881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electrons liberated at the anodic region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migrate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to the cathodic region constituting a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small corrosion current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The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metal ions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formed at the anode and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some anions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formed at the cathode diffuse towards each other through the conducting medium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and form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corrosion product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somewhere between anode and the cathode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 Corrosion of metal continues as long as both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anodic and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reactions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take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place simultaneously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0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20687" y="5003073"/>
            <a:ext cx="3827417" cy="77070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         M</a:t>
            </a:r>
            <a:endParaRPr lang="en-GB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14800" y="5003074"/>
            <a:ext cx="117566" cy="770709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0868" y="4624251"/>
            <a:ext cx="87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Anode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85955" y="4689566"/>
            <a:ext cx="10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Cathode</a:t>
            </a:r>
            <a:endParaRPr lang="en-GB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>
            <a:off x="3847012" y="5767251"/>
            <a:ext cx="470263" cy="2481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48147" y="6165669"/>
            <a:ext cx="193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Corrosion product</a:t>
            </a:r>
            <a:endParaRPr lang="en-GB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278776" y="5303521"/>
            <a:ext cx="1658983" cy="243840"/>
          </a:xfrm>
          <a:custGeom>
            <a:avLst/>
            <a:gdLst>
              <a:gd name="connsiteX0" fmla="*/ 0 w 1658983"/>
              <a:gd name="connsiteY0" fmla="*/ 91440 h 243840"/>
              <a:gd name="connsiteX1" fmla="*/ 1005840 w 1658983"/>
              <a:gd name="connsiteY1" fmla="*/ 235131 h 243840"/>
              <a:gd name="connsiteX2" fmla="*/ 1632857 w 1658983"/>
              <a:gd name="connsiteY2" fmla="*/ 39188 h 243840"/>
              <a:gd name="connsiteX3" fmla="*/ 1632857 w 1658983"/>
              <a:gd name="connsiteY3" fmla="*/ 39188 h 243840"/>
              <a:gd name="connsiteX4" fmla="*/ 1658983 w 1658983"/>
              <a:gd name="connsiteY4" fmla="*/ 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983" h="243840">
                <a:moveTo>
                  <a:pt x="0" y="91440"/>
                </a:moveTo>
                <a:cubicBezTo>
                  <a:pt x="366848" y="167640"/>
                  <a:pt x="733697" y="243840"/>
                  <a:pt x="1005840" y="235131"/>
                </a:cubicBezTo>
                <a:cubicBezTo>
                  <a:pt x="1277983" y="226422"/>
                  <a:pt x="1632857" y="39188"/>
                  <a:pt x="1632857" y="39188"/>
                </a:cubicBezTo>
                <a:lnTo>
                  <a:pt x="1632857" y="39188"/>
                </a:lnTo>
                <a:lnTo>
                  <a:pt x="1658983" y="0"/>
                </a:ln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3474720" y="5172891"/>
            <a:ext cx="5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e-</a:t>
            </a:r>
            <a:endParaRPr lang="en-GB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436914" y="5812972"/>
            <a:ext cx="194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 err="1">
                <a:sym typeface="Wingdings" pitchFamily="2" charset="2"/>
              </a:rPr>
              <a:t>M</a:t>
            </a:r>
            <a:r>
              <a:rPr lang="en-US" b="1" baseline="30000" dirty="0" err="1">
                <a:sym typeface="Wingdings" pitchFamily="2" charset="2"/>
              </a:rPr>
              <a:t>n</a:t>
            </a:r>
            <a:r>
              <a:rPr lang="en-US" b="1" baseline="30000" dirty="0">
                <a:sym typeface="Wingdings" pitchFamily="2" charset="2"/>
              </a:rPr>
              <a:t>+ </a:t>
            </a:r>
            <a:r>
              <a:rPr lang="en-US" b="1" dirty="0">
                <a:sym typeface="Wingdings" pitchFamily="2" charset="2"/>
              </a:rPr>
              <a:t>+ ne</a:t>
            </a:r>
            <a:r>
              <a:rPr lang="en-US" b="1" baseline="30000" dirty="0">
                <a:sym typeface="Wingdings" pitchFamily="2" charset="2"/>
              </a:rPr>
              <a:t>-</a:t>
            </a:r>
            <a:endParaRPr lang="en-GB" b="1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25141" y="5826034"/>
            <a:ext cx="165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+ ne</a:t>
            </a:r>
            <a:r>
              <a:rPr lang="en-US" b="1" baseline="30000" dirty="0"/>
              <a:t>-</a:t>
            </a:r>
            <a:r>
              <a:rPr lang="en-US" b="1" dirty="0"/>
              <a:t> </a:t>
            </a:r>
            <a:r>
              <a:rPr lang="en-US" b="1" dirty="0">
                <a:sym typeface="Wingdings" pitchFamily="2" charset="2"/>
              </a:rPr>
              <a:t> A</a:t>
            </a:r>
            <a:r>
              <a:rPr lang="en-US" b="1" baseline="30000" dirty="0">
                <a:sym typeface="Wingdings" pitchFamily="2" charset="2"/>
              </a:rPr>
              <a:t>n-</a:t>
            </a:r>
            <a:endParaRPr lang="en-GB" b="1" baseline="30000" dirty="0"/>
          </a:p>
        </p:txBody>
      </p:sp>
      <p:sp>
        <p:nvSpPr>
          <p:cNvPr id="35" name="Freeform 34"/>
          <p:cNvSpPr/>
          <p:nvPr/>
        </p:nvSpPr>
        <p:spPr>
          <a:xfrm>
            <a:off x="4859383" y="5286103"/>
            <a:ext cx="100148" cy="134983"/>
          </a:xfrm>
          <a:custGeom>
            <a:avLst/>
            <a:gdLst>
              <a:gd name="connsiteX0" fmla="*/ 0 w 100148"/>
              <a:gd name="connsiteY0" fmla="*/ 30480 h 134983"/>
              <a:gd name="connsiteX1" fmla="*/ 91440 w 100148"/>
              <a:gd name="connsiteY1" fmla="*/ 17417 h 134983"/>
              <a:gd name="connsiteX2" fmla="*/ 52251 w 100148"/>
              <a:gd name="connsiteY2" fmla="*/ 134983 h 134983"/>
              <a:gd name="connsiteX3" fmla="*/ 52251 w 100148"/>
              <a:gd name="connsiteY3" fmla="*/ 134983 h 13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48" h="134983">
                <a:moveTo>
                  <a:pt x="0" y="30480"/>
                </a:moveTo>
                <a:cubicBezTo>
                  <a:pt x="41366" y="15240"/>
                  <a:pt x="82732" y="0"/>
                  <a:pt x="91440" y="17417"/>
                </a:cubicBezTo>
                <a:cubicBezTo>
                  <a:pt x="100148" y="34834"/>
                  <a:pt x="52251" y="134983"/>
                  <a:pt x="52251" y="134983"/>
                </a:cubicBezTo>
                <a:lnTo>
                  <a:pt x="52251" y="134983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18070</TotalTime>
  <Words>818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954</cp:revision>
  <cp:lastPrinted>2020-06-24T17:52:28Z</cp:lastPrinted>
  <dcterms:created xsi:type="dcterms:W3CDTF">2019-05-30T23:14:36Z</dcterms:created>
  <dcterms:modified xsi:type="dcterms:W3CDTF">2023-05-12T08:34:24Z</dcterms:modified>
</cp:coreProperties>
</file>