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43" r:id="rId3"/>
    <p:sldId id="317" r:id="rId4"/>
    <p:sldId id="341" r:id="rId5"/>
    <p:sldId id="342" r:id="rId6"/>
    <p:sldId id="336" r:id="rId7"/>
    <p:sldId id="344" r:id="rId8"/>
    <p:sldId id="345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FDBA53"/>
    <a:srgbClr val="6D1769"/>
    <a:srgbClr val="FEDC32"/>
    <a:srgbClr val="DFA267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4" autoAdjust="0"/>
    <p:restoredTop sz="95126" autoAdjust="0"/>
  </p:normalViewPr>
  <p:slideViewPr>
    <p:cSldViewPr snapToGrid="0">
      <p:cViewPr>
        <p:scale>
          <a:sx n="81" d="100"/>
          <a:sy n="81" d="100"/>
        </p:scale>
        <p:origin x="-19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Types </a:t>
            </a:r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of </a:t>
            </a:r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electrochemical corrosion</a:t>
            </a: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Waterline corrosion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Pitting corrosion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6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1"/>
          <p:cNvSpPr>
            <a:spLocks noChangeArrowheads="1"/>
          </p:cNvSpPr>
          <p:nvPr/>
        </p:nvSpPr>
        <p:spPr bwMode="auto">
          <a:xfrm>
            <a:off x="235132" y="1225689"/>
            <a:ext cx="7236823" cy="4462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Waterline corrosion: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 special case of </a:t>
            </a:r>
            <a:r>
              <a:rPr lang="en-US" sz="24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differential aeration corrosion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Observed when metal is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half immersed in water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 part </a:t>
            </a:r>
            <a:r>
              <a:rPr lang="en-US" sz="24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immersed in water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is exposed to less O</a:t>
            </a:r>
            <a:r>
              <a:rPr lang="en-US" sz="2400" baseline="-25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hence acts as anode and </a:t>
            </a:r>
            <a:r>
              <a:rPr lang="en-US" sz="24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gets corroded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while the </a:t>
            </a:r>
            <a:r>
              <a:rPr lang="en-US" sz="24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part not in water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is exposed to more O</a:t>
            </a:r>
            <a:r>
              <a:rPr lang="en-US" sz="2400" baseline="-25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and acts as cathode; </a:t>
            </a:r>
            <a:r>
              <a:rPr lang="en-US" sz="24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remains unaffected 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by corrosion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7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359305" y="4099431"/>
            <a:ext cx="4336869" cy="71845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 rot="16200000" flipH="1">
            <a:off x="1704703" y="3886200"/>
            <a:ext cx="940526" cy="431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90503" y="4572000"/>
            <a:ext cx="1972492" cy="261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105003" y="3922891"/>
            <a:ext cx="941294" cy="4107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59428" y="3618411"/>
            <a:ext cx="2821578" cy="261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49040" y="2455817"/>
            <a:ext cx="326571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4075612" y="2834640"/>
            <a:ext cx="274320" cy="796835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2168434" y="4088674"/>
            <a:ext cx="2442755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28983" y="1284148"/>
            <a:ext cx="78246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Examples: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Ship sailing  in the sea or docked in the yard for a long time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	</a:t>
            </a:r>
            <a:endParaRPr lang="en-US" sz="2000" dirty="0" smtClean="0"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00000"/>
              </a:solidFill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00000"/>
              </a:solidFill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00000"/>
              </a:solidFill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00000"/>
              </a:solidFill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00000"/>
              </a:solidFill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00000"/>
              </a:solidFill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00000"/>
              </a:solidFill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00000"/>
              </a:solidFill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solidFill>
                <a:srgbClr val="000000"/>
              </a:solidFill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A </a:t>
            </a:r>
            <a:r>
              <a:rPr lang="en-US" sz="2000" b="1" dirty="0" smtClean="0">
                <a:solidFill>
                  <a:srgbClr val="C42ABD"/>
                </a:solidFill>
                <a:ea typeface="Calibri" pitchFamily="34" charset="0"/>
                <a:cs typeface="Calibri" pitchFamily="34" charset="0"/>
              </a:rPr>
              <a:t>distinct brown line </a:t>
            </a: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is formed just below the water line due to the deposition of rust</a:t>
            </a:r>
            <a:endParaRPr lang="en-US" sz="2000" dirty="0" smtClean="0">
              <a:cs typeface="Arial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370294" y="4114800"/>
            <a:ext cx="1102659" cy="900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67084" y="4908176"/>
            <a:ext cx="2191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Brown line</a:t>
            </a:r>
          </a:p>
          <a:p>
            <a:r>
              <a:rPr lang="en-GB" sz="1600" dirty="0" smtClean="0"/>
              <a:t>(corrosion product)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840240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5943" y="1543483"/>
            <a:ext cx="78246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A steel tank is partially filled with water for a long time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solidFill>
                <a:srgbClr val="000000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The portion below the water line acts as anode and undergoes corrosion. </a:t>
            </a: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The upper portion acts as cathode and remains unaffected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 smtClean="0">
              <a:cs typeface="Arial" pitchFamily="34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9344" y="1922252"/>
            <a:ext cx="4118652" cy="3161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5005411" y="3136550"/>
            <a:ext cx="2647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Source: </a:t>
            </a:r>
            <a:r>
              <a:rPr lang="en-IN" sz="1200" dirty="0" err="1" smtClean="0"/>
              <a:t>Basuchandra’s</a:t>
            </a:r>
            <a:r>
              <a:rPr lang="en-IN" sz="1200" dirty="0" smtClean="0"/>
              <a:t> Engineering chemistry, </a:t>
            </a:r>
            <a:r>
              <a:rPr lang="en-IN" sz="1200" dirty="0" err="1" smtClean="0"/>
              <a:t>Banbayalu</a:t>
            </a:r>
            <a:r>
              <a:rPr lang="en-IN" sz="1200" dirty="0" smtClean="0"/>
              <a:t> (2014)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51478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6" name="Picture 1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8660" y="2515824"/>
            <a:ext cx="5416459" cy="32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235133" y="1538293"/>
            <a:ext cx="57868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Iron rod partially dipped in </a:t>
            </a:r>
            <a:r>
              <a:rPr lang="en-US" sz="2000" dirty="0" err="1" smtClean="0">
                <a:ea typeface="Calibri" pitchFamily="34" charset="0"/>
                <a:cs typeface="Calibri" pitchFamily="34" charset="0"/>
              </a:rPr>
              <a:t>NaCl</a:t>
            </a:r>
            <a:r>
              <a:rPr lang="en-US" sz="2000" dirty="0" smtClean="0">
                <a:ea typeface="Calibri" pitchFamily="34" charset="0"/>
                <a:cs typeface="Calibri" pitchFamily="34" charset="0"/>
              </a:rPr>
              <a:t> solution</a:t>
            </a:r>
            <a:endParaRPr lang="en-US" sz="2000" dirty="0" smtClean="0"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19204" y="5879747"/>
            <a:ext cx="43325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Source: </a:t>
            </a:r>
            <a:r>
              <a:rPr lang="en-IN" sz="1200" dirty="0" err="1" smtClean="0"/>
              <a:t>Basuchandra’s</a:t>
            </a:r>
            <a:r>
              <a:rPr lang="en-IN" sz="1200" dirty="0" smtClean="0"/>
              <a:t> Engineering chemistry, </a:t>
            </a:r>
            <a:r>
              <a:rPr lang="en-IN" sz="1200" dirty="0" err="1" smtClean="0"/>
              <a:t>Banbayalu</a:t>
            </a:r>
            <a:r>
              <a:rPr lang="en-IN" sz="1200" dirty="0" smtClean="0"/>
              <a:t> (2014) 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523883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61257" y="1332410"/>
            <a:ext cx="749808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Pitting Corrosion: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localized and accelerated corrosion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Results in formation of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pits or pin holes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, around which the metal is relatively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unattacked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One of the most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destructive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forms of corrosion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Characterized by 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small anodic area and large </a:t>
            </a:r>
            <a:r>
              <a:rPr lang="en-US" sz="2000" b="1" dirty="0" err="1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cathodic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area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resulting in accelerated corrosion at the anodic area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13" name="Picture 8" descr="2 Types of Corrosion that Occur in Industrial Piping System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902" y="5404758"/>
            <a:ext cx="1990779" cy="1244237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3126377" y="5822910"/>
            <a:ext cx="2817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https://www.nuflowmidwest.com/2-types-of-corrosion-that-occur-in-industrial-piping-systems/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1571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22069" y="1423239"/>
            <a:ext cx="781158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Case 1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When 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dust particles or oil drops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get deposited over the metal surface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The portion of the metal covered by dust which is less aerated becomes anodic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The adjacent area of the metal which is exposed to higher concentration of O</a:t>
            </a:r>
            <a:r>
              <a:rPr lang="en-US" sz="2000" baseline="-30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2 </a:t>
            </a: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becomes </a:t>
            </a:r>
            <a:r>
              <a:rPr lang="en-US" sz="20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cathodic</a:t>
            </a:r>
            <a:endParaRPr lang="en-US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000" b="1" dirty="0" smtClean="0">
              <a:solidFill>
                <a:srgbClr val="C42ABD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10242" name="Picture 2" descr="BONDERITE - Corrosion protection soluti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6101" y="4206240"/>
            <a:ext cx="3065417" cy="2299063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4720045" y="5156705"/>
            <a:ext cx="31046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https://www.bonderite.com/en/technologies/pretreatment/corrosion-protection.html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4054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222069" y="1423239"/>
            <a:ext cx="781158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A 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small anodic region surrounded by a large </a:t>
            </a:r>
            <a:r>
              <a:rPr lang="en-US" sz="2000" b="1" dirty="0" err="1" smtClean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cathodic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 region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is formed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The 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cs typeface="Calibri" pitchFamily="34" charset="0"/>
              </a:rPr>
              <a:t>demand for electrons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is high from the cathode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Metal underneath the surface of dust particle being anode undergoes accelerated corrosion forming a </a:t>
            </a:r>
            <a:r>
              <a:rPr lang="en-US" sz="20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deep and narrow pit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b="1" dirty="0" smtClean="0">
              <a:solidFill>
                <a:srgbClr val="C42ABD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Reactions: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b="1" dirty="0" smtClean="0">
              <a:solidFill>
                <a:srgbClr val="C42ABD"/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384" y="4898570"/>
            <a:ext cx="4023359" cy="1528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20"/>
          <p:cNvSpPr/>
          <p:nvPr/>
        </p:nvSpPr>
        <p:spPr>
          <a:xfrm>
            <a:off x="4785350" y="5566239"/>
            <a:ext cx="2738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 smtClean="0"/>
              <a:t>Source: </a:t>
            </a:r>
            <a:r>
              <a:rPr lang="en-IN" sz="1200" dirty="0" err="1" smtClean="0"/>
              <a:t>Basuchandra’s</a:t>
            </a:r>
            <a:r>
              <a:rPr lang="en-IN" sz="1200" dirty="0" smtClean="0"/>
              <a:t> Engineering chemistry, </a:t>
            </a:r>
            <a:r>
              <a:rPr lang="en-IN" sz="1200" dirty="0" err="1" smtClean="0"/>
              <a:t>Banbayalu</a:t>
            </a:r>
            <a:r>
              <a:rPr lang="en-IN" sz="1200" dirty="0" smtClean="0"/>
              <a:t> (2014) </a:t>
            </a:r>
            <a:endParaRPr lang="en-IN" sz="1200" dirty="0"/>
          </a:p>
        </p:txBody>
      </p:sp>
      <p:sp>
        <p:nvSpPr>
          <p:cNvPr id="16" name="Rectangle 15"/>
          <p:cNvSpPr/>
          <p:nvPr/>
        </p:nvSpPr>
        <p:spPr>
          <a:xfrm>
            <a:off x="265613" y="3954921"/>
            <a:ext cx="42018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 anode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  </a:t>
            </a:r>
            <a:r>
              <a:rPr lang="en-US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 → </a:t>
            </a:r>
            <a:r>
              <a:rPr lang="en-US" b="1" dirty="0" err="1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lang="en-US" b="1" baseline="30000" dirty="0" err="1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lang="en-US" b="1" baseline="3000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+ </a:t>
            </a:r>
            <a:r>
              <a:rPr lang="en-US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+  ne</a:t>
            </a:r>
            <a:r>
              <a:rPr lang="en-US" b="1" baseline="3000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endParaRPr lang="en-US" b="1" baseline="300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 cathode: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2H</a:t>
            </a:r>
            <a:r>
              <a:rPr lang="en-US" b="1" baseline="-3000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  +  O</a:t>
            </a:r>
            <a:r>
              <a:rPr lang="en-US" b="1" baseline="-3000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+  4e</a:t>
            </a:r>
            <a:r>
              <a:rPr lang="en-US" b="1" baseline="3000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r>
              <a:rPr lang="en-US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→  4OH</a:t>
            </a:r>
            <a:r>
              <a:rPr lang="en-US" b="1" baseline="3000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endParaRPr lang="en-US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46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56754" y="1397726"/>
            <a:ext cx="805978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Case II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break down of the protective film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on a metal surface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Peeling off of a small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tin coating on iron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gives rise to a small anodic area (Fe) and large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cathodic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area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Sn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</a:p>
        </p:txBody>
      </p:sp>
      <p:pic>
        <p:nvPicPr>
          <p:cNvPr id="9218" name="Picture 2" descr="How does Pitting corrosion occur? /Localised corrosion: Electrochemical  corrosion - YouTube"/>
          <p:cNvPicPr>
            <a:picLocks noChangeAspect="1" noChangeArrowheads="1"/>
          </p:cNvPicPr>
          <p:nvPr/>
        </p:nvPicPr>
        <p:blipFill>
          <a:blip r:embed="rId3"/>
          <a:srcRect l="12760" t="28205" r="12939" b="34155"/>
          <a:stretch>
            <a:fillRect/>
          </a:stretch>
        </p:blipFill>
        <p:spPr bwMode="auto">
          <a:xfrm>
            <a:off x="195944" y="3174274"/>
            <a:ext cx="6188533" cy="1763486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4963887" y="4237112"/>
            <a:ext cx="21553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/>
              <a:t>Source:https</a:t>
            </a:r>
            <a:r>
              <a:rPr lang="en-GB" sz="1200" dirty="0" smtClean="0"/>
              <a:t>://www.youtube.com/watch?v=5Sd6TEenwEE</a:t>
            </a:r>
            <a:endParaRPr lang="en-GB" sz="1200" dirty="0"/>
          </a:p>
        </p:txBody>
      </p:sp>
      <p:sp>
        <p:nvSpPr>
          <p:cNvPr id="19" name="Rectangle 18"/>
          <p:cNvSpPr/>
          <p:nvPr/>
        </p:nvSpPr>
        <p:spPr>
          <a:xfrm>
            <a:off x="200298" y="4960761"/>
            <a:ext cx="43194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Reactions: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solidFill>
                <a:schemeClr val="accent1">
                  <a:lumMod val="50000"/>
                </a:schemeClr>
              </a:solidFill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 anode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  </a:t>
            </a:r>
            <a:r>
              <a:rPr lang="en-US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Fe → Fe</a:t>
            </a:r>
            <a:r>
              <a:rPr lang="en-US" b="1" baseline="3000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2+ </a:t>
            </a:r>
            <a:r>
              <a:rPr lang="en-US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+  2e</a:t>
            </a:r>
            <a:r>
              <a:rPr lang="en-US" b="1" baseline="3000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endParaRPr lang="en-US" b="1" baseline="300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 cathode:</a:t>
            </a:r>
            <a:r>
              <a:rPr lang="en-US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lang="en-US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2H</a:t>
            </a:r>
            <a:r>
              <a:rPr lang="en-US" b="1" baseline="-3000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  +  O</a:t>
            </a:r>
            <a:r>
              <a:rPr lang="en-US" b="1" baseline="-3000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+  4e</a:t>
            </a:r>
            <a:r>
              <a:rPr lang="en-US" b="1" baseline="3000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r>
              <a:rPr lang="en-US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→  4OH</a:t>
            </a:r>
            <a:r>
              <a:rPr lang="en-US" b="1" baseline="3000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endParaRPr lang="en-US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73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3200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Types </a:t>
            </a:r>
            <a:r>
              <a:rPr lang="en-US" b="1" i="1">
                <a:latin typeface="Calibri" panose="020F0502020204030204" pitchFamily="34" charset="0"/>
                <a:ea typeface="Times New Roman" panose="02020603050405020304" pitchFamily="18" charset="0"/>
              </a:rPr>
              <a:t>of </a:t>
            </a:r>
            <a:r>
              <a:rPr lang="en-US" b="1" i="1" smtClean="0">
                <a:latin typeface="Calibri" panose="020F0502020204030204" pitchFamily="34" charset="0"/>
                <a:ea typeface="Times New Roman" panose="02020603050405020304" pitchFamily="18" charset="0"/>
              </a:rPr>
              <a:t>electrochemical </a:t>
            </a:r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corrosion</a:t>
            </a: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Differential metal corrosion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Differential aeration corrosion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22985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2305595" y="2370908"/>
            <a:ext cx="509451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2960" y="2586446"/>
            <a:ext cx="3396342" cy="15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627018" y="2808514"/>
            <a:ext cx="418011" cy="1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997235" y="2821577"/>
            <a:ext cx="41801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56755" y="3004457"/>
            <a:ext cx="148916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Dry corrosion</a:t>
            </a:r>
            <a:endParaRPr lang="en-GB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383278" y="3030582"/>
            <a:ext cx="1658985" cy="369332"/>
          </a:xfrm>
          <a:prstGeom prst="rect">
            <a:avLst/>
          </a:prstGeom>
          <a:solidFill>
            <a:srgbClr val="FDBA53"/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Wet corrosion</a:t>
            </a:r>
            <a:endParaRPr lang="en-GB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828801" y="1841863"/>
            <a:ext cx="1410788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/>
              <a:t>CORROSION</a:t>
            </a:r>
            <a:endParaRPr lang="en-GB" b="1" dirty="0"/>
          </a:p>
        </p:txBody>
      </p:sp>
      <p:cxnSp>
        <p:nvCxnSpPr>
          <p:cNvPr id="28" name="Straight Connector 27"/>
          <p:cNvCxnSpPr/>
          <p:nvPr/>
        </p:nvCxnSpPr>
        <p:spPr>
          <a:xfrm rot="16200000" flipH="1">
            <a:off x="2403565" y="4611188"/>
            <a:ext cx="2468880" cy="130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644537" y="3892731"/>
            <a:ext cx="84908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640183" y="4554583"/>
            <a:ext cx="84908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648892" y="5151120"/>
            <a:ext cx="84908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631474" y="5852160"/>
            <a:ext cx="84908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6686" y="3722914"/>
            <a:ext cx="2756263" cy="36933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Differential metal corrosion</a:t>
            </a:r>
            <a:endParaRPr lang="en-GB" dirty="0"/>
          </a:p>
        </p:txBody>
      </p:sp>
      <p:sp>
        <p:nvSpPr>
          <p:cNvPr id="35" name="TextBox 34"/>
          <p:cNvSpPr txBox="1"/>
          <p:nvPr/>
        </p:nvSpPr>
        <p:spPr>
          <a:xfrm>
            <a:off x="4519749" y="4362994"/>
            <a:ext cx="3069771" cy="36933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Differential aeration corrosion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4532812" y="4963887"/>
            <a:ext cx="1959428" cy="36933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Pitting corrosion</a:t>
            </a:r>
            <a:endParaRPr lang="en-GB" dirty="0"/>
          </a:p>
        </p:txBody>
      </p:sp>
      <p:sp>
        <p:nvSpPr>
          <p:cNvPr id="37" name="TextBox 36"/>
          <p:cNvSpPr txBox="1"/>
          <p:nvPr/>
        </p:nvSpPr>
        <p:spPr>
          <a:xfrm>
            <a:off x="4519749" y="5656217"/>
            <a:ext cx="1672045" cy="36933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Stress corrosion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195942" y="1293222"/>
            <a:ext cx="334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</a:rPr>
              <a:t>Types of corrosion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391886" y="1320501"/>
            <a:ext cx="7615646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Differential metal corrosion :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  Also</a:t>
            </a:r>
            <a:r>
              <a:rPr kumimoji="0" lang="en-US" sz="2000" i="0" u="none" strike="noStrike" cap="none" normalizeH="0" dirty="0" smtClean="0">
                <a:ln>
                  <a:noFill/>
                </a:ln>
                <a:effectLst/>
                <a:cs typeface="Arial" pitchFamily="34" charset="0"/>
              </a:rPr>
              <a:t> called 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solidFill>
                  <a:srgbClr val="C42ABD"/>
                </a:solidFill>
                <a:effectLst/>
                <a:cs typeface="Arial" pitchFamily="34" charset="0"/>
              </a:rPr>
              <a:t>galvanic corrosion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C42ABD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  When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two dissimilar metals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 are in contact with each other and are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 exposed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to a corrosive environment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  The two metals differ in their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ea typeface="Calibri" pitchFamily="34" charset="0"/>
                <a:cs typeface="Calibri" pitchFamily="34" charset="0"/>
              </a:rPr>
              <a:t>electrode potentials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.  The metal with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 lower electrode potential acts as anode and the other metal with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 higher electrode potential acts as cathode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  The anodic metal undergoes oxidation and gets corroded. The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rgbClr val="000000"/>
                </a:solidFill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cathodic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itchFamily="34" charset="0"/>
                <a:cs typeface="Calibri" pitchFamily="34" charset="0"/>
              </a:rPr>
              <a:t> metal remains unaffected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  The driving force for corrosion is the </a:t>
            </a:r>
            <a:r>
              <a:rPr lang="en-US" sz="2000" b="1" dirty="0" smtClean="0">
                <a:solidFill>
                  <a:srgbClr val="C42ABD"/>
                </a:solidFill>
                <a:cs typeface="Calibri" pitchFamily="34" charset="0"/>
              </a:rPr>
              <a:t>difference in electrode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 smtClean="0">
                <a:solidFill>
                  <a:srgbClr val="C42ABD"/>
                </a:solidFill>
                <a:cs typeface="Calibri" pitchFamily="34" charset="0"/>
              </a:rPr>
              <a:t>   potentials </a:t>
            </a:r>
            <a:r>
              <a:rPr lang="en-US" sz="2000" dirty="0" smtClean="0">
                <a:solidFill>
                  <a:srgbClr val="000000"/>
                </a:solidFill>
                <a:cs typeface="Calibri" pitchFamily="34" charset="0"/>
              </a:rPr>
              <a:t>of the two metals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235132" y="1225690"/>
            <a:ext cx="7746274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Reactions: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At anode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: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M  →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kumimoji="0" lang="en-US" sz="2000" b="1" i="0" u="none" strike="noStrike" cap="none" normalizeH="0" baseline="3000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kumimoji="0" lang="en-US" sz="2000" b="1" i="0" u="none" strike="noStrike" cap="none" normalizeH="0" baseline="3000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+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+  ne</a:t>
            </a:r>
            <a:r>
              <a:rPr kumimoji="0" lang="en-US" sz="2000" b="1" i="0" u="none" strike="noStrike" cap="none" normalizeH="0" baseline="3000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endParaRPr kumimoji="0" lang="en-US" sz="2000" b="1" i="0" u="none" strike="noStrike" cap="none" normalizeH="0" baseline="3000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At cathode: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2H</a:t>
            </a:r>
            <a:r>
              <a:rPr kumimoji="0" lang="en-US" sz="2000" b="1" i="0" u="none" strike="noStrike" cap="none" normalizeH="0" baseline="-3000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  +  O</a:t>
            </a:r>
            <a:r>
              <a:rPr kumimoji="0" lang="en-US" sz="2000" b="1" i="0" u="none" strike="noStrike" cap="none" normalizeH="0" baseline="-3000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+  4e</a:t>
            </a:r>
            <a:r>
              <a:rPr kumimoji="0" lang="en-US" sz="2000" b="1" i="0" u="none" strike="noStrike" cap="none" normalizeH="0" baseline="3000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→  4OH</a:t>
            </a:r>
            <a:r>
              <a:rPr kumimoji="0" lang="en-US" sz="2000" b="1" i="0" u="none" strike="noStrike" cap="none" normalizeH="0" baseline="3000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Examples: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Iron in contact with copper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C42ABD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Standard electrode potential of Fe (-0.44 V)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                        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Cu (0.34 V)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7104" y="4336871"/>
            <a:ext cx="5486262" cy="17333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0" y="1398494"/>
            <a:ext cx="847164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Iron in contact with zinc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Standard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electrode potential of Zn (-0.76 V) 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                                                    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Fe (-0.44 V)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9380" y="2378209"/>
            <a:ext cx="5298140" cy="1879985"/>
          </a:xfrm>
          <a:prstGeom prst="rect">
            <a:avLst/>
          </a:prstGeom>
          <a:noFill/>
        </p:spPr>
      </p:pic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170970" y="3890347"/>
            <a:ext cx="471693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Steel screws/rivets in copper sheet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 Steel pipe connected to copper plumbing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Mixing copper and galvanized pipes is a bad ide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7096" y="5561501"/>
            <a:ext cx="1490345" cy="1113619"/>
          </a:xfrm>
          <a:prstGeom prst="rect">
            <a:avLst/>
          </a:prstGeom>
          <a:noFill/>
        </p:spPr>
      </p:pic>
      <p:pic>
        <p:nvPicPr>
          <p:cNvPr id="8196" name="Picture 4" descr="Corrosion Engineeri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3404" y="4284616"/>
            <a:ext cx="1764140" cy="953589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2656115" y="4634190"/>
            <a:ext cx="3235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/>
              <a:t>Source:https</a:t>
            </a:r>
            <a:r>
              <a:rPr lang="en-GB" sz="1200" dirty="0" smtClean="0"/>
              <a:t>://faculty.kfupm.edu.sa/me/hussaini/corrosion%20engineering/model-03.htm</a:t>
            </a:r>
            <a:endParaRPr lang="en-GB" sz="1200" dirty="0"/>
          </a:p>
        </p:txBody>
      </p:sp>
      <p:sp>
        <p:nvSpPr>
          <p:cNvPr id="18" name="Rectangle 17"/>
          <p:cNvSpPr/>
          <p:nvPr/>
        </p:nvSpPr>
        <p:spPr>
          <a:xfrm>
            <a:off x="2629988" y="5901286"/>
            <a:ext cx="3300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/>
              <a:t>Source:https</a:t>
            </a:r>
            <a:r>
              <a:rPr lang="en-GB" sz="1200" dirty="0" smtClean="0"/>
              <a:t>://www.plumbingjohannesburg.co.za/mixing-copper-and-galvanized-pipes-is-a-bad-idea/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182880" y="1319346"/>
            <a:ext cx="7916091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Differential aeration corrosion:</a:t>
            </a: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400" b="1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When a metal is exposed to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different concentrations of air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(O</a:t>
            </a:r>
            <a:r>
              <a:rPr kumimoji="0" lang="en-US" sz="24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), part of the metal exposed to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lower concentration of O</a:t>
            </a:r>
            <a:r>
              <a:rPr kumimoji="0" lang="en-US" sz="2400" b="1" i="0" u="none" strike="noStrike" cap="none" normalizeH="0" baseline="-3000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becomes anodic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and undergoes corrosion </a:t>
            </a: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Other part of the metal exposed to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higher concentration of oxygen becomes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cathodic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and remains unaffected </a:t>
            </a: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Calibri" pitchFamily="34" charset="0"/>
              </a:rPr>
              <a:t>The difference in oxygen concentration produces a potential difference and cause corrosion current to flow</a:t>
            </a: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1428206" y="5966600"/>
            <a:ext cx="26996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/>
              <a:t>Source:https</a:t>
            </a:r>
            <a:r>
              <a:rPr lang="en-GB" sz="1200" dirty="0" smtClean="0"/>
              <a:t>://</a:t>
            </a:r>
            <a:r>
              <a:rPr lang="en-GB" sz="1200" dirty="0" err="1" smtClean="0"/>
              <a:t>chembldeacet.wordpress.com</a:t>
            </a:r>
            <a:r>
              <a:rPr lang="en-GB" sz="1200" dirty="0" smtClean="0"/>
              <a:t>/2018/09/01/differential-aeration-corrosion/</a:t>
            </a:r>
            <a:endParaRPr lang="en-GB" sz="1200" dirty="0"/>
          </a:p>
        </p:txBody>
      </p:sp>
      <p:pic>
        <p:nvPicPr>
          <p:cNvPr id="6148" name="Picture 4" descr="Differential aeration corrosion – chembldeacet"/>
          <p:cNvPicPr>
            <a:picLocks noChangeAspect="1" noChangeArrowheads="1"/>
          </p:cNvPicPr>
          <p:nvPr/>
        </p:nvPicPr>
        <p:blipFill>
          <a:blip r:embed="rId3"/>
          <a:srcRect l="6587" t="12647" r="6183" b="37850"/>
          <a:stretch>
            <a:fillRect/>
          </a:stretch>
        </p:blipFill>
        <p:spPr bwMode="auto">
          <a:xfrm>
            <a:off x="209006" y="3148147"/>
            <a:ext cx="6506429" cy="2769326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261256" y="1463040"/>
            <a:ext cx="790303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</a:rPr>
              <a:t>Reactions:</a:t>
            </a:r>
          </a:p>
          <a:p>
            <a:endParaRPr lang="en-GB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 anode</a:t>
            </a:r>
            <a:r>
              <a:rPr lang="en-US" sz="2400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: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  → </a:t>
            </a:r>
            <a:r>
              <a:rPr lang="en-US" sz="2400" b="1" dirty="0" err="1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M</a:t>
            </a:r>
            <a:r>
              <a:rPr lang="en-US" sz="2400" b="1" baseline="30000" dirty="0" err="1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n</a:t>
            </a:r>
            <a:r>
              <a:rPr lang="en-US" sz="2400" b="1" baseline="3000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+ </a:t>
            </a:r>
            <a:r>
              <a:rPr lang="en-US" sz="2400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+  ne</a:t>
            </a:r>
            <a:r>
              <a:rPr lang="en-US" sz="2400" b="1" baseline="3000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endParaRPr lang="en-US" sz="2400" b="1" baseline="300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C42ABD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At cathode:</a:t>
            </a: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</a:t>
            </a:r>
            <a:r>
              <a:rPr lang="en-US" sz="2400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2H</a:t>
            </a:r>
            <a:r>
              <a:rPr lang="en-US" sz="2400" b="1" baseline="-3000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400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O  +  O</a:t>
            </a:r>
            <a:r>
              <a:rPr lang="en-US" sz="2400" b="1" baseline="-3000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2</a:t>
            </a:r>
            <a:r>
              <a:rPr lang="en-US" sz="2400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 +  4e</a:t>
            </a:r>
            <a:r>
              <a:rPr lang="en-US" sz="2400" b="1" baseline="3000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r>
              <a:rPr lang="en-US" sz="2400" b="1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→  4OH</a:t>
            </a:r>
            <a:r>
              <a:rPr lang="en-US" sz="2400" b="1" baseline="30000" dirty="0" smtClean="0">
                <a:solidFill>
                  <a:srgbClr val="7030A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-</a:t>
            </a:r>
            <a:endParaRPr lang="en-US" sz="24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Corrosion Chemistry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274321" y="1449977"/>
            <a:ext cx="389273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Examples:</a:t>
            </a:r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 Nail from a wall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endParaRPr lang="en-GB" sz="2000" dirty="0" smtClean="0"/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 Wire mesh</a:t>
            </a:r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endParaRPr lang="en-GB" sz="2000" dirty="0" smtClean="0"/>
          </a:p>
          <a:p>
            <a:pPr>
              <a:buFont typeface="Arial" pitchFamily="34" charset="0"/>
              <a:buChar char="•"/>
            </a:pPr>
            <a:r>
              <a:rPr lang="en-GB" sz="2000" dirty="0" smtClean="0"/>
              <a:t>  Paper pin inside a paper</a:t>
            </a:r>
            <a:endParaRPr lang="en-GB" sz="2000" dirty="0"/>
          </a:p>
        </p:txBody>
      </p:sp>
      <p:pic>
        <p:nvPicPr>
          <p:cNvPr id="6146" name="Picture 2" descr="Nails rusted within the wall???"/>
          <p:cNvPicPr>
            <a:picLocks noChangeAspect="1" noChangeArrowheads="1"/>
          </p:cNvPicPr>
          <p:nvPr/>
        </p:nvPicPr>
        <p:blipFill>
          <a:blip r:embed="rId3"/>
          <a:srcRect t="36425"/>
          <a:stretch>
            <a:fillRect/>
          </a:stretch>
        </p:blipFill>
        <p:spPr bwMode="auto">
          <a:xfrm>
            <a:off x="508272" y="2272937"/>
            <a:ext cx="3697968" cy="1321246"/>
          </a:xfrm>
          <a:prstGeom prst="rect">
            <a:avLst/>
          </a:prstGeom>
          <a:noFill/>
        </p:spPr>
      </p:pic>
      <p:sp>
        <p:nvSpPr>
          <p:cNvPr id="31" name="Rectangle 30"/>
          <p:cNvSpPr/>
          <p:nvPr/>
        </p:nvSpPr>
        <p:spPr>
          <a:xfrm>
            <a:off x="4733110" y="2818453"/>
            <a:ext cx="2673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/>
              <a:t>Source:https</a:t>
            </a:r>
            <a:r>
              <a:rPr lang="en-GB" sz="1200" dirty="0" smtClean="0"/>
              <a:t>://</a:t>
            </a:r>
            <a:r>
              <a:rPr lang="en-GB" sz="1200" dirty="0" err="1" smtClean="0"/>
              <a:t>www.houzz.com</a:t>
            </a:r>
            <a:r>
              <a:rPr lang="en-GB" sz="1200" dirty="0" smtClean="0"/>
              <a:t>/discussions/4120639/nails-rusted-within-the-wall</a:t>
            </a:r>
            <a:endParaRPr lang="en-GB" sz="1200" dirty="0"/>
          </a:p>
        </p:txBody>
      </p:sp>
      <p:pic>
        <p:nvPicPr>
          <p:cNvPr id="26626" name="Picture 2" descr="Fence wire mesh rust corrosion - Stock Photo [46177070] - PIXTA"/>
          <p:cNvPicPr>
            <a:picLocks noChangeAspect="1" noChangeArrowheads="1"/>
          </p:cNvPicPr>
          <p:nvPr/>
        </p:nvPicPr>
        <p:blipFill>
          <a:blip r:embed="rId4"/>
          <a:srcRect r="51820" b="61978"/>
          <a:stretch>
            <a:fillRect/>
          </a:stretch>
        </p:blipFill>
        <p:spPr bwMode="auto">
          <a:xfrm>
            <a:off x="495209" y="4187414"/>
            <a:ext cx="3619591" cy="1352603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810575" y="4472243"/>
            <a:ext cx="2478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/>
              <a:t>Source:https</a:t>
            </a:r>
            <a:r>
              <a:rPr lang="en-GB" sz="1200" dirty="0" smtClean="0"/>
              <a:t>://www.pixtastock.com/photo/46177070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11703</TotalTime>
  <Words>846</Words>
  <Application>Microsoft Office PowerPoint</Application>
  <PresentationFormat>Custom</PresentationFormat>
  <Paragraphs>200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LENOVO</cp:lastModifiedBy>
  <cp:revision>992</cp:revision>
  <cp:lastPrinted>2020-06-24T17:52:28Z</cp:lastPrinted>
  <dcterms:created xsi:type="dcterms:W3CDTF">2019-05-30T23:14:36Z</dcterms:created>
  <dcterms:modified xsi:type="dcterms:W3CDTF">2023-01-12T03:01:49Z</dcterms:modified>
</cp:coreProperties>
</file>