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43" r:id="rId3"/>
    <p:sldId id="317" r:id="rId4"/>
    <p:sldId id="341" r:id="rId5"/>
    <p:sldId id="342" r:id="rId6"/>
    <p:sldId id="336" r:id="rId7"/>
    <p:sldId id="344" r:id="rId8"/>
    <p:sldId id="345" r:id="rId9"/>
    <p:sldId id="350" r:id="rId10"/>
    <p:sldId id="346" r:id="rId11"/>
    <p:sldId id="328" r:id="rId12"/>
    <p:sldId id="351" r:id="rId13"/>
    <p:sldId id="348" r:id="rId14"/>
    <p:sldId id="354" r:id="rId15"/>
    <p:sldId id="352" r:id="rId16"/>
    <p:sldId id="353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6D1769"/>
    <a:srgbClr val="FDBA53"/>
    <a:srgbClr val="FEDC32"/>
    <a:srgbClr val="DFA267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5126" autoAdjust="0"/>
  </p:normalViewPr>
  <p:slideViewPr>
    <p:cSldViewPr snapToGrid="0">
      <p:cViewPr>
        <p:scale>
          <a:sx n="70" d="100"/>
          <a:sy n="70" d="100"/>
        </p:scale>
        <p:origin x="-636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yedgilanis.com/2019/04/electrochemicalserie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rrosionpedia.com/an-introduction-to-the-galvanic-series-galvanic-compatibility-and-corrosion/2/1403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71880" y="211865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00445" y="1280170"/>
            <a:ext cx="783771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Nature of the metal: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Metals with lower electrode potential values are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more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reactive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than the metals with higher electrode potential values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More reactive metals are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more susceptible to corrosion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Metals like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K, Na, Mg, Zn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etc., with low electrode potential values are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highly susceptible for corrosion</a:t>
            </a:r>
            <a:endParaRPr lang="en-US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The noble metals such as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silver, gold, platinum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etc., with higher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potential values are less susceptible for corrosion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Electrochemical series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should give an idea of the order in which metals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undergo corrosion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But metals like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Chromium, Aluminum Titanium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etc. are exceptions as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they are passive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Galvanic series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is required which arranges metals and alloys in the order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of their tendency to undergo corrosion in a particular environment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4" name="Picture 2" descr="Electrochemical Series - Syedgilanis.c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825" y="1267098"/>
            <a:ext cx="5282875" cy="4963886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97F05A3-2AF8-4C3E-889F-B327B1DD74D1}"/>
              </a:ext>
            </a:extLst>
          </p:cNvPr>
          <p:cNvSpPr txBox="1"/>
          <p:nvPr/>
        </p:nvSpPr>
        <p:spPr>
          <a:xfrm>
            <a:off x="5079270" y="1728443"/>
            <a:ext cx="28760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The electrochemical series is built up by arranging various </a:t>
            </a:r>
            <a:r>
              <a:rPr lang="en-US" sz="2000" i="1" dirty="0" err="1" smtClean="0">
                <a:latin typeface="+mn-lt"/>
              </a:rPr>
              <a:t>redox</a:t>
            </a:r>
            <a:r>
              <a:rPr lang="en-US" sz="2000" i="1" dirty="0" smtClean="0">
                <a:latin typeface="+mn-lt"/>
              </a:rPr>
              <a:t> </a:t>
            </a:r>
            <a:r>
              <a:rPr lang="en-US" sz="2000" i="1" dirty="0" err="1" smtClean="0">
                <a:latin typeface="+mn-lt"/>
              </a:rPr>
              <a:t>equilibria</a:t>
            </a:r>
            <a:r>
              <a:rPr lang="en-US" sz="2000" i="1" dirty="0" smtClean="0">
                <a:latin typeface="+mn-lt"/>
              </a:rPr>
              <a:t> in the order of their standard electrode potentials (</a:t>
            </a:r>
            <a:r>
              <a:rPr lang="en-US" sz="2000" i="1" dirty="0" err="1" smtClean="0">
                <a:latin typeface="+mn-lt"/>
              </a:rPr>
              <a:t>redox</a:t>
            </a:r>
            <a:r>
              <a:rPr lang="en-US" sz="2000" i="1" dirty="0" smtClean="0">
                <a:latin typeface="+mn-lt"/>
              </a:rPr>
              <a:t> potentials). The most negative E° values are placed at the top of the electrochemical series, and the most positive at the bottom</a:t>
            </a:r>
            <a:endParaRPr lang="en-IN" sz="2000" i="1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1079" y="6472929"/>
            <a:ext cx="44326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Source:</a:t>
            </a:r>
            <a:r>
              <a:rPr lang="en-IN" sz="1100" dirty="0" err="1" smtClean="0">
                <a:hlinkClick r:id="rId4"/>
              </a:rPr>
              <a:t>https</a:t>
            </a:r>
            <a:r>
              <a:rPr lang="en-IN" sz="1100" dirty="0" smtClean="0">
                <a:hlinkClick r:id="rId4"/>
              </a:rPr>
              <a:t>://</a:t>
            </a:r>
            <a:r>
              <a:rPr lang="en-IN" sz="1100" dirty="0" err="1" smtClean="0">
                <a:hlinkClick r:id="rId4"/>
              </a:rPr>
              <a:t>www.syedgilanis.com</a:t>
            </a:r>
            <a:r>
              <a:rPr lang="en-IN" sz="1100" dirty="0" smtClean="0">
                <a:hlinkClick r:id="rId4"/>
              </a:rPr>
              <a:t>/2019/04/</a:t>
            </a:r>
            <a:r>
              <a:rPr lang="en-IN" sz="1100" dirty="0" err="1" smtClean="0">
                <a:hlinkClick r:id="rId4"/>
              </a:rPr>
              <a:t>electrochemicalseries.html</a:t>
            </a:r>
            <a:endParaRPr lang="en-IN" sz="1100" dirty="0" smtClean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xmlns="" id="{1BBFEE25-2023-40E3-8AAF-B7717D736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"/>
              </a:ext>
            </a:extLst>
          </a:blip>
          <a:stretch>
            <a:fillRect/>
          </a:stretch>
        </p:blipFill>
        <p:spPr>
          <a:xfrm>
            <a:off x="1909578" y="1418883"/>
            <a:ext cx="4976614" cy="527824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188" y="6654448"/>
            <a:ext cx="110871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 err="1" smtClean="0">
                <a:hlinkClick r:id="rId4"/>
              </a:rPr>
              <a:t>Sorce</a:t>
            </a:r>
            <a:r>
              <a:rPr lang="en-IN" sz="1100" dirty="0" smtClean="0">
                <a:hlinkClick r:id="rId4"/>
              </a:rPr>
              <a:t>: https://www.corrosionpedia.com/an-introduction-to-the-galvanic-series-galvanic-compatibility-and-corrosion/2/1403</a:t>
            </a:r>
            <a:endParaRPr lang="en-IN" sz="1100" dirty="0"/>
          </a:p>
        </p:txBody>
      </p:sp>
      <p:sp>
        <p:nvSpPr>
          <p:cNvPr id="16" name="Rectangle 15"/>
          <p:cNvSpPr/>
          <p:nvPr/>
        </p:nvSpPr>
        <p:spPr>
          <a:xfrm>
            <a:off x="7928461" y="2214156"/>
            <a:ext cx="30915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+mn-lt"/>
              </a:rPr>
              <a:t> A “galvanic series” lists metal and alloys in order of their tendency to undergo corrosion in a particular electrolyte solution, hence for each specific solution which is expected to be encountered for actual use, a different order will ensue</a:t>
            </a:r>
            <a:endParaRPr lang="en-US" sz="2000" i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2148" y="1188051"/>
            <a:ext cx="536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Galvanic Series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82880" y="1322037"/>
            <a:ext cx="796834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 smtClean="0">
                <a:ea typeface="Calibri" pitchFamily="34" charset="0"/>
                <a:cs typeface="Calibri" pitchFamily="34" charset="0"/>
              </a:rPr>
              <a:t>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Difference in potential between anodic and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cathodic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 region: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Larger the potential difference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between the anodic and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cathodic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 smtClean="0"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regions,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higher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is the rate of galvanic corrosion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When potential difference is more,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the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free energy decrease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accompanying the process is higher and the corrosion rate is also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 smtClean="0"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higher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Therefore when two different metals with large difference in their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 smtClean="0"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electrode potentials are in contact with each other, the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more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   reactive metal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undergoes corrosion very fast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51669" y="3553097"/>
            <a:ext cx="25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82880" y="1322037"/>
            <a:ext cx="7968343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>
                <a:ea typeface="Calibri" pitchFamily="34" charset="0"/>
                <a:cs typeface="Calibri" pitchFamily="34" charset="0"/>
              </a:rPr>
              <a:t>For </a:t>
            </a:r>
            <a:r>
              <a:rPr lang="en-US" sz="24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example</a:t>
            </a:r>
            <a:r>
              <a:rPr lang="en-US" sz="2400" dirty="0" smtClean="0">
                <a:ea typeface="Calibri" pitchFamily="34" charset="0"/>
                <a:cs typeface="Calibri" pitchFamily="34" charset="0"/>
              </a:rPr>
              <a:t>,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a typeface="Calibri" pitchFamily="34" charset="0"/>
                <a:cs typeface="Calibri" pitchFamily="34" charset="0"/>
              </a:rPr>
              <a:t> Case I 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       Fe (-0.44V) and Cu(0.34V); the potential difference is  0.78 V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a typeface="Calibri" pitchFamily="34" charset="0"/>
                <a:cs typeface="Calibri" pitchFamily="34" charset="0"/>
              </a:rPr>
              <a:t>Case II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      Fe(-0.44V) and </a:t>
            </a:r>
            <a:r>
              <a:rPr lang="en-US" sz="2000" b="1" dirty="0" err="1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Sn</a:t>
            </a:r>
            <a:r>
              <a:rPr lang="en-US" sz="2000" b="1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(-0.14V); the potential difference is 0.3 V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rgbClr val="6D1769"/>
              </a:solidFill>
              <a:ea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   Corrosion of Fe is faster when it is in contact with Cu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6D1769"/>
              </a:solidFill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ea typeface="Calibri" pitchFamily="34" charset="0"/>
                <a:cs typeface="Calibri" pitchFamily="34" charset="0"/>
              </a:rPr>
              <a:t>The </a:t>
            </a:r>
            <a:r>
              <a:rPr lang="en-US" sz="24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use of dissimilar metals </a:t>
            </a:r>
            <a:r>
              <a:rPr lang="en-US" sz="2400" dirty="0" smtClean="0">
                <a:ea typeface="Calibri" pitchFamily="34" charset="0"/>
                <a:cs typeface="Calibri" pitchFamily="34" charset="0"/>
              </a:rPr>
              <a:t>should be avoided wherever </a:t>
            </a:r>
            <a:r>
              <a:rPr lang="en-US" sz="2400" dirty="0" err="1" smtClean="0">
                <a:ea typeface="Calibri" pitchFamily="34" charset="0"/>
                <a:cs typeface="Calibri" pitchFamily="34" charset="0"/>
              </a:rPr>
              <a:t>possible,e.g</a:t>
            </a:r>
            <a:r>
              <a:rPr lang="en-US" sz="2400" dirty="0" smtClean="0">
                <a:ea typeface="Calibri" pitchFamily="34" charset="0"/>
                <a:cs typeface="Calibri" pitchFamily="34" charset="0"/>
              </a:rPr>
              <a:t>., </a:t>
            </a:r>
            <a:r>
              <a:rPr lang="en-US" sz="24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nuts and bolts </a:t>
            </a:r>
            <a:r>
              <a:rPr lang="en-US" sz="2400" dirty="0" smtClean="0">
                <a:ea typeface="Calibri" pitchFamily="34" charset="0"/>
                <a:cs typeface="Calibri" pitchFamily="34" charset="0"/>
              </a:rPr>
              <a:t>should be made of the same metal. Otherwise, the anodic  metal gets corroded.</a:t>
            </a:r>
            <a:endParaRPr lang="en-US" sz="2400" dirty="0" smtClean="0">
              <a:cs typeface="Arial" pitchFamily="34" charset="0"/>
            </a:endParaRPr>
          </a:p>
          <a:p>
            <a:pPr lvl="1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51669" y="3553097"/>
            <a:ext cx="25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00446" y="1398494"/>
            <a:ext cx="7262949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Nature of the corrosion product: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For some metals like Chromium, Aluminum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etc.,the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corrosion product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formed on the surface of the metal acts as 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protective film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If the corrosion product deposited is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insoluble, stable, uniform, and non porous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, it acts as a protective film preventing further corrosion of metal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thin, invisible, impervious, continuous film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formed on the surface acts as a barrier between the fresh metal surface and the corrosion environment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82880" y="1321250"/>
            <a:ext cx="80597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On the other hand metals like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iron, zinc, magnesium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, etc., do not form  </a:t>
            </a:r>
            <a:r>
              <a:rPr lang="en-US" sz="2000" dirty="0" smtClean="0"/>
              <a:t>protective film on the surface of the metal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ea typeface="Calibri" pitchFamily="34" charset="0"/>
              <a:cs typeface="Calibri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If the corrosion product is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soluble, unstable, non uniform, and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  porous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, the corrosion continues unabated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ea typeface="Calibri" pitchFamily="34" charset="0"/>
              <a:cs typeface="Calibri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In such cases, the fresh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metal surface is continuously exposed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to the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 corrosion environment and corrosion of the metal takes place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 continuously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ea typeface="Calibri" pitchFamily="34" charset="0"/>
              <a:cs typeface="Calibri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 Steel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 gets corroded but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stainless steel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does not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Types </a:t>
            </a: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of </a:t>
            </a:r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electrochemical corrosion</a:t>
            </a: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Stress corrosion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2" algn="just"/>
            <a:r>
              <a:rPr lang="en-US" sz="2200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Caustic </a:t>
            </a:r>
            <a:r>
              <a:rPr lang="en-US" sz="2200" b="1" i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embrittlement</a:t>
            </a:r>
            <a:endParaRPr lang="en-US" sz="2200" b="1" i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Factors affecting rate of corrosion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09006" y="1370828"/>
            <a:ext cx="7903028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Stress Corrosion: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Also called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Stress Corrosion Cracking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(SCC)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 type of corrosion that occurs when some part of the metallic material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ea typeface="Calibri" pitchFamily="34" charset="0"/>
                <a:cs typeface="Arial" pitchFamily="34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is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Arial" pitchFamily="34" charset="0"/>
              </a:rPr>
              <a:t>under stress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and exposed to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Arial" pitchFamily="34" charset="0"/>
              </a:rPr>
              <a:t>specific corrosive environment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During the manufacture or fabrication of the articles, when the metals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are subjected to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mechanical operations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such as pressing, hammering,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rolling, bending, quenching, welding and riveting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stress can be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external stress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acting on the metal during service conditions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Arial" pitchFamily="34" charset="0"/>
              </a:rPr>
              <a:t>or residual stress or both</a:t>
            </a:r>
            <a:r>
              <a:rPr lang="en-US" sz="2000" b="1" dirty="0" smtClean="0">
                <a:solidFill>
                  <a:srgbClr val="C42ABD"/>
                </a:solidFill>
                <a:cs typeface="Arial" pitchFamily="34" charset="0"/>
              </a:rPr>
              <a:t>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C42ABD"/>
              </a:solidFill>
              <a:effectLst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C42ABD"/>
              </a:solidFill>
              <a:effectLst/>
              <a:cs typeface="Arial" pitchFamily="34" charset="0"/>
            </a:endParaRPr>
          </a:p>
        </p:txBody>
      </p:sp>
      <p:pic>
        <p:nvPicPr>
          <p:cNvPr id="40" name="Picture 16"/>
          <p:cNvPicPr>
            <a:picLocks noChangeAspect="1" noChangeArrowheads="1"/>
          </p:cNvPicPr>
          <p:nvPr/>
        </p:nvPicPr>
        <p:blipFill>
          <a:blip r:embed="rId3"/>
          <a:srcRect r="50632" b="9424"/>
          <a:stretch>
            <a:fillRect/>
          </a:stretch>
        </p:blipFill>
        <p:spPr bwMode="auto">
          <a:xfrm>
            <a:off x="520703" y="4878208"/>
            <a:ext cx="1908987" cy="1735251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4484907" y="5278860"/>
            <a:ext cx="2791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Source: </a:t>
            </a:r>
            <a:r>
              <a:rPr lang="en-IN" sz="1200" dirty="0" err="1" smtClean="0"/>
              <a:t>Basuchandra’s</a:t>
            </a:r>
            <a:r>
              <a:rPr lang="en-IN" sz="1200" dirty="0" smtClean="0"/>
              <a:t> Engineering chemistry, </a:t>
            </a:r>
            <a:r>
              <a:rPr lang="en-IN" sz="1200" dirty="0" err="1" smtClean="0"/>
              <a:t>Banbayalu</a:t>
            </a:r>
            <a:r>
              <a:rPr lang="en-IN" sz="1200" dirty="0" smtClean="0"/>
              <a:t> (2014) </a:t>
            </a:r>
            <a:endParaRPr lang="en-IN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77441" y="4976949"/>
            <a:ext cx="17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Stress free iron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2638697" y="5551713"/>
            <a:ext cx="147610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Stressed Iron</a:t>
            </a:r>
            <a:endParaRPr lang="en-GB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377440" y="5760720"/>
            <a:ext cx="31350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00447" y="1472260"/>
            <a:ext cx="76809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Due to stress a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crack is initiated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The metal atoms under stress are always at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higher energy levels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therefore becomes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more reactive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than the stress free part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As a result, a corrosion cell is formed with the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stressed part acting as anode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and the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stress free part acting as cathode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 descr="CORROSION.  Introduction  Forms of Corrosion o Uniform Corrosion o  Pitting Corrosion o Stress Corrosion Cracking o Crevice Corrosion o Erosion  Corrosion. - ppt download"/>
          <p:cNvPicPr>
            <a:picLocks noChangeAspect="1" noChangeArrowheads="1"/>
          </p:cNvPicPr>
          <p:nvPr/>
        </p:nvPicPr>
        <p:blipFill>
          <a:blip r:embed="rId3"/>
          <a:srcRect l="27660" t="36207" r="25148" b="5580"/>
          <a:stretch>
            <a:fillRect/>
          </a:stretch>
        </p:blipFill>
        <p:spPr bwMode="auto">
          <a:xfrm>
            <a:off x="1293224" y="3879233"/>
            <a:ext cx="3004456" cy="2779606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4397523" y="5373580"/>
            <a:ext cx="31066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://slideplayer.com/slide/8594552/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87381" y="1326607"/>
            <a:ext cx="76156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Conditions for stress corrosion:</a:t>
            </a:r>
            <a:endParaRPr lang="en-US" sz="2000" dirty="0" smtClean="0">
              <a:solidFill>
                <a:srgbClr val="000000"/>
              </a:solidFill>
              <a:cs typeface="Calibri" pitchFamily="34" charset="0"/>
            </a:endParaRPr>
          </a:p>
          <a:p>
            <a:pPr lvl="1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42ABD"/>
                </a:solidFill>
              </a:rPr>
              <a:t>Tensile stress</a:t>
            </a:r>
          </a:p>
          <a:p>
            <a:pPr lvl="1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42ABD"/>
                </a:solidFill>
              </a:rPr>
              <a:t> Specific corrosive environment</a:t>
            </a:r>
          </a:p>
          <a:p>
            <a:pPr lvl="1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b="1" dirty="0" smtClean="0">
              <a:solidFill>
                <a:srgbClr val="C42ABD"/>
              </a:solidFill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 Under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specific corrosive environment </a:t>
            </a: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the stressed part undergoes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  corrosion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 The crack deepens and results in the breakdown of the structure</a:t>
            </a:r>
            <a:endParaRPr lang="en-US" sz="2000" dirty="0" smtClean="0">
              <a:solidFill>
                <a:srgbClr val="C42ABD"/>
              </a:solidFill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Specific corrosive environment : </a:t>
            </a:r>
          </a:p>
          <a:p>
            <a:pPr lvl="1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rgbClr val="C42ABD"/>
                </a:solidFill>
              </a:rPr>
              <a:t>Brass</a:t>
            </a:r>
            <a:r>
              <a:rPr lang="en-US" sz="2000" dirty="0" smtClean="0"/>
              <a:t>  - </a:t>
            </a:r>
            <a:r>
              <a:rPr lang="en-US" sz="2000" dirty="0" err="1" smtClean="0"/>
              <a:t>ammoniacal</a:t>
            </a:r>
            <a:r>
              <a:rPr lang="en-US" sz="2000" dirty="0" smtClean="0"/>
              <a:t> solution or ammonia </a:t>
            </a:r>
            <a:r>
              <a:rPr lang="en-US" sz="2000" dirty="0" err="1" smtClean="0"/>
              <a:t>vapours</a:t>
            </a:r>
            <a:endParaRPr lang="en-US" sz="2000" dirty="0" smtClean="0"/>
          </a:p>
          <a:p>
            <a:pPr lvl="1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rgbClr val="C42ABD"/>
                </a:solidFill>
              </a:rPr>
              <a:t>Steel</a:t>
            </a:r>
            <a:r>
              <a:rPr lang="en-US" sz="2000" dirty="0" smtClean="0"/>
              <a:t> – </a:t>
            </a:r>
            <a:r>
              <a:rPr lang="en-US" sz="2000" dirty="0" err="1" smtClean="0"/>
              <a:t>NaOH</a:t>
            </a:r>
            <a:r>
              <a:rPr lang="en-US" sz="2000" dirty="0" smtClean="0"/>
              <a:t> and chloride ions</a:t>
            </a:r>
            <a:endParaRPr lang="en-IN" sz="2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C42ABD"/>
                </a:solidFill>
                <a:cs typeface="Arial" pitchFamily="34" charset="0"/>
              </a:rPr>
              <a:t>Causes serious damage </a:t>
            </a:r>
            <a:r>
              <a:rPr lang="en-US" sz="2000" dirty="0" smtClean="0">
                <a:cs typeface="Arial" pitchFamily="34" charset="0"/>
              </a:rPr>
              <a:t>– air crashes, bridge collapses, boiler explosions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35131" y="1225689"/>
            <a:ext cx="7968343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Caustic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embrittlement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 of boilers: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form of stress corrosion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that takes place in boilers operating at high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 temperature and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pressure, at the stressed regions of the boilers like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 rivets, joints etc.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Water boilers made of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Arial" pitchFamily="34" charset="0"/>
              </a:rPr>
              <a:t>mild steel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undergo corrosion at the stressed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ea typeface="Calibri" pitchFamily="34" charset="0"/>
                <a:cs typeface="Arial" pitchFamily="34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portion when exposed to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Arial" pitchFamily="34" charset="0"/>
              </a:rPr>
              <a:t>concentrated alkali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000" dirty="0" smtClean="0"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5943" y="1332027"/>
            <a:ext cx="7942217" cy="472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a typeface="Calibri" pitchFamily="34" charset="0"/>
                <a:cs typeface="Arial" pitchFamily="34" charset="0"/>
              </a:rPr>
              <a:t>Corrosion mechanism in water boilers: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ea typeface="Calibri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ea typeface="Calibri" pitchFamily="34" charset="0"/>
                <a:cs typeface="Arial" pitchFamily="34" charset="0"/>
              </a:rPr>
              <a:t>  When water is boiled,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Arial" pitchFamily="34" charset="0"/>
              </a:rPr>
              <a:t>Na</a:t>
            </a:r>
            <a:r>
              <a:rPr lang="en-US" sz="2000" b="1" baseline="-30000" dirty="0" smtClean="0">
                <a:solidFill>
                  <a:srgbClr val="C42ABD"/>
                </a:solidFill>
                <a:ea typeface="Calibri" pitchFamily="34" charset="0"/>
                <a:cs typeface="Arial" pitchFamily="34" charset="0"/>
              </a:rPr>
              <a:t>2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Arial" pitchFamily="34" charset="0"/>
              </a:rPr>
              <a:t>CO</a:t>
            </a:r>
            <a:r>
              <a:rPr lang="en-US" sz="2000" b="1" baseline="-30000" dirty="0" smtClean="0">
                <a:solidFill>
                  <a:srgbClr val="C42ABD"/>
                </a:solidFill>
                <a:ea typeface="Calibri" pitchFamily="34" charset="0"/>
                <a:cs typeface="Arial" pitchFamily="34" charset="0"/>
              </a:rPr>
              <a:t>3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Arial" pitchFamily="34" charset="0"/>
              </a:rPr>
              <a:t> </a:t>
            </a:r>
            <a:r>
              <a:rPr lang="en-US" sz="2000" dirty="0" smtClean="0">
                <a:ea typeface="Calibri" pitchFamily="34" charset="0"/>
                <a:cs typeface="Arial" pitchFamily="34" charset="0"/>
              </a:rPr>
              <a:t>present in boiler water is </a:t>
            </a:r>
            <a:r>
              <a:rPr lang="en-US" sz="2000" b="1" dirty="0" err="1" smtClean="0">
                <a:solidFill>
                  <a:srgbClr val="C42ABD"/>
                </a:solidFill>
                <a:ea typeface="Calibri" pitchFamily="34" charset="0"/>
                <a:cs typeface="Arial" pitchFamily="34" charset="0"/>
              </a:rPr>
              <a:t>hydrolysed</a:t>
            </a:r>
            <a:r>
              <a:rPr lang="en-US" sz="2000" dirty="0" smtClean="0">
                <a:ea typeface="Calibri" pitchFamily="34" charset="0"/>
                <a:cs typeface="Arial" pitchFamily="34" charset="0"/>
              </a:rPr>
              <a:t> at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a typeface="Calibri" pitchFamily="34" charset="0"/>
                <a:cs typeface="Arial" pitchFamily="34" charset="0"/>
              </a:rPr>
              <a:t>   high temperature to give </a:t>
            </a:r>
            <a:r>
              <a:rPr lang="en-US" sz="2000" b="1" dirty="0" err="1" smtClean="0">
                <a:solidFill>
                  <a:srgbClr val="C42ABD"/>
                </a:solidFill>
                <a:ea typeface="Calibri" pitchFamily="34" charset="0"/>
                <a:cs typeface="Arial" pitchFamily="34" charset="0"/>
              </a:rPr>
              <a:t>NaOH</a:t>
            </a:r>
            <a:r>
              <a:rPr lang="en-US" sz="2000" dirty="0" smtClean="0">
                <a:cs typeface="Arial" pitchFamily="34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NaOH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thus formed, enters the </a:t>
            </a:r>
            <a:r>
              <a:rPr lang="en-US" sz="2000" dirty="0" smtClean="0">
                <a:ea typeface="Calibri" pitchFamily="34" charset="0"/>
                <a:cs typeface="Arial" pitchFamily="34" charset="0"/>
              </a:rPr>
              <a:t>fine hair line cracks that may be present at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a typeface="Calibri" pitchFamily="34" charset="0"/>
                <a:cs typeface="Arial" pitchFamily="34" charset="0"/>
              </a:rPr>
              <a:t>  the stressed portion of the boiler through capillary action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ea typeface="Calibri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 Due to the high temperature,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Arial" pitchFamily="34" charset="0"/>
              </a:rPr>
              <a:t>NaOH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gets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concentrated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and when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 concentration of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Arial" pitchFamily="34" charset="0"/>
              </a:rPr>
              <a:t>NaOH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reaches 10 % , it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dissolves the Iron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around it</a:t>
            </a:r>
            <a:endParaRPr lang="en-US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</a:t>
            </a:r>
            <a:r>
              <a:rPr lang="en-US" sz="2000" b="1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2NaOH + Fe → Na</a:t>
            </a:r>
            <a:r>
              <a:rPr lang="en-US" sz="2000" b="1" baseline="-30000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000" b="1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FeO</a:t>
            </a:r>
            <a:r>
              <a:rPr lang="en-US" sz="2000" b="1" baseline="-30000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000" b="1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+ H</a:t>
            </a:r>
            <a:r>
              <a:rPr lang="en-US" sz="2000" b="1" baseline="-30000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aseline="-30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 The product sodium </a:t>
            </a:r>
            <a:r>
              <a:rPr lang="en-US" sz="2000" dirty="0" err="1" smtClean="0">
                <a:cs typeface="Arial" pitchFamily="34" charset="0"/>
              </a:rPr>
              <a:t>ferroate</a:t>
            </a:r>
            <a:r>
              <a:rPr lang="en-US" sz="2000" dirty="0" smtClean="0">
                <a:cs typeface="Arial" pitchFamily="34" charset="0"/>
              </a:rPr>
              <a:t>(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Na</a:t>
            </a:r>
            <a:r>
              <a:rPr lang="en-US" sz="2000" baseline="-30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FeO</a:t>
            </a:r>
            <a:r>
              <a:rPr lang="en-US" sz="2000" baseline="-30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cs typeface="Arial" pitchFamily="34" charset="0"/>
              </a:rPr>
              <a:t>)undergoes further hydrolysis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42ABD"/>
                </a:solidFill>
                <a:cs typeface="Arial" pitchFamily="34" charset="0"/>
              </a:rPr>
              <a:t> 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C42ABD"/>
                </a:solidFill>
                <a:cs typeface="Arial" pitchFamily="34" charset="0"/>
              </a:rPr>
              <a:t>regenerating </a:t>
            </a:r>
            <a:r>
              <a:rPr lang="en-US" sz="2000" b="1" dirty="0" err="1" smtClean="0">
                <a:solidFill>
                  <a:srgbClr val="C42ABD"/>
                </a:solidFill>
                <a:cs typeface="Arial" pitchFamily="34" charset="0"/>
              </a:rPr>
              <a:t>NaOH</a:t>
            </a:r>
            <a:r>
              <a:rPr lang="en-US" sz="2000" b="1" dirty="0" smtClean="0">
                <a:solidFill>
                  <a:srgbClr val="C42ABD"/>
                </a:solidFill>
                <a:cs typeface="Arial" pitchFamily="34" charset="0"/>
              </a:rPr>
              <a:t> </a:t>
            </a:r>
            <a:r>
              <a:rPr lang="en-US" sz="2000" dirty="0" smtClean="0">
                <a:cs typeface="Arial" pitchFamily="34" charset="0"/>
              </a:rPr>
              <a:t>and </a:t>
            </a:r>
            <a:r>
              <a:rPr lang="en-US" sz="2000" b="1" dirty="0" smtClean="0">
                <a:solidFill>
                  <a:srgbClr val="C42ABD"/>
                </a:solidFill>
                <a:cs typeface="Arial" pitchFamily="34" charset="0"/>
              </a:rPr>
              <a:t>Fe</a:t>
            </a:r>
            <a:r>
              <a:rPr lang="en-US" sz="2000" b="1" baseline="-25000" dirty="0" smtClean="0">
                <a:solidFill>
                  <a:srgbClr val="C42ABD"/>
                </a:solidFill>
                <a:cs typeface="Arial" pitchFamily="34" charset="0"/>
              </a:rPr>
              <a:t>3</a:t>
            </a:r>
            <a:r>
              <a:rPr lang="en-US" sz="2000" b="1" dirty="0" smtClean="0">
                <a:solidFill>
                  <a:srgbClr val="C42ABD"/>
                </a:solidFill>
                <a:cs typeface="Arial" pitchFamily="34" charset="0"/>
              </a:rPr>
              <a:t>O</a:t>
            </a:r>
            <a:r>
              <a:rPr lang="en-US" sz="2000" b="1" baseline="-25000" dirty="0" smtClean="0">
                <a:solidFill>
                  <a:srgbClr val="C42ABD"/>
                </a:solidFill>
                <a:cs typeface="Arial" pitchFamily="34" charset="0"/>
              </a:rPr>
              <a:t>4</a:t>
            </a:r>
            <a:r>
              <a:rPr lang="en-US" sz="2000" dirty="0" smtClean="0">
                <a:cs typeface="Arial" pitchFamily="34" charset="0"/>
              </a:rPr>
              <a:t> is produced which is </a:t>
            </a:r>
            <a:r>
              <a:rPr lang="en-US" sz="2000" b="1" dirty="0" smtClean="0">
                <a:solidFill>
                  <a:srgbClr val="C42ABD"/>
                </a:solidFill>
                <a:cs typeface="Arial" pitchFamily="34" charset="0"/>
              </a:rPr>
              <a:t>brittle</a:t>
            </a:r>
            <a:r>
              <a:rPr lang="en-US" sz="2000" dirty="0" smtClean="0">
                <a:cs typeface="Arial" pitchFamily="34" charset="0"/>
              </a:rPr>
              <a:t> in nature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        3Na</a:t>
            </a:r>
            <a:r>
              <a:rPr lang="en-US" sz="2000" b="1" baseline="-30000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000" b="1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FeO</a:t>
            </a:r>
            <a:r>
              <a:rPr lang="en-US" sz="2000" b="1" baseline="-30000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000" b="1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+ 4H</a:t>
            </a:r>
            <a:r>
              <a:rPr lang="en-US" sz="2000" b="1" baseline="-30000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000" b="1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 → Fe</a:t>
            </a:r>
            <a:r>
              <a:rPr lang="en-US" sz="2000" b="1" baseline="-30000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</a:t>
            </a:r>
            <a:r>
              <a:rPr lang="en-US" sz="2000" b="1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lang="en-US" sz="2000" b="1" baseline="-30000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4</a:t>
            </a:r>
            <a:r>
              <a:rPr lang="en-US" sz="2000" b="1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+ H</a:t>
            </a:r>
            <a:r>
              <a:rPr lang="en-US" sz="2000" b="1" baseline="-30000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 </a:t>
            </a:r>
            <a:r>
              <a:rPr lang="en-US" sz="2000" b="1" dirty="0" smtClean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+ 6NaOH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87382" y="1304750"/>
            <a:ext cx="7772401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Cracks propagate along </a:t>
            </a:r>
            <a:r>
              <a:rPr lang="en-US" sz="2000" b="1" dirty="0" err="1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intergranular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path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which sometimes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reults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in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explosion of the boiler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b="1" dirty="0" smtClean="0">
              <a:solidFill>
                <a:srgbClr val="C42ABD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Since concentrated caustic soda is recognized as the specific environment required for stress corrosion of water boiler, this type of corrosion is called as</a:t>
            </a:r>
            <a:r>
              <a:rPr lang="en-US" sz="2000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caustic </a:t>
            </a:r>
            <a:r>
              <a:rPr lang="en-US" sz="2000" b="1" dirty="0" err="1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embrittlement</a:t>
            </a:r>
            <a:endParaRPr lang="en-US" sz="2000" b="1" dirty="0" smtClean="0">
              <a:solidFill>
                <a:srgbClr val="C42ABD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The corrosion cell can be represented as follows: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Fe under stress (Anode)/Concentrated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NaOH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/Dilute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NaOH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/Fe stress free (Cathode)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6D1769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Can be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prevented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by the addition of corrosion inhibitors such as sodium sulfate, tannin, lignin, phosphates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etc.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26570" y="3513908"/>
            <a:ext cx="2011681" cy="64633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Factors affecting rate of corrosion</a:t>
            </a:r>
            <a:endParaRPr lang="en-GB" dirty="0"/>
          </a:p>
        </p:txBody>
      </p:sp>
      <p:sp>
        <p:nvSpPr>
          <p:cNvPr id="21" name="Chevron 20"/>
          <p:cNvSpPr/>
          <p:nvPr/>
        </p:nvSpPr>
        <p:spPr>
          <a:xfrm>
            <a:off x="2011680" y="3631475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8804" y="3873138"/>
            <a:ext cx="4977740" cy="7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21131" y="1828800"/>
            <a:ext cx="5355771" cy="378823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Difference in electrode potential of anode and cathode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2521131" y="2338252"/>
            <a:ext cx="3605349" cy="378822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Nature of corrosion product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521131" y="2860766"/>
            <a:ext cx="3696790" cy="404949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Ratio of anodic to </a:t>
            </a:r>
            <a:r>
              <a:rPr lang="en-GB" dirty="0" err="1" smtClean="0"/>
              <a:t>cathodic</a:t>
            </a:r>
            <a:r>
              <a:rPr lang="en-GB" dirty="0" smtClean="0"/>
              <a:t> area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2521132" y="3409406"/>
            <a:ext cx="2521132" cy="391886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Overvoltage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2534195" y="3958046"/>
            <a:ext cx="2416629" cy="391886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Polarisation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521133" y="4480559"/>
            <a:ext cx="2455817" cy="352697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pH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2508069" y="4976949"/>
            <a:ext cx="2429691" cy="326572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Temperature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2521131" y="1384661"/>
            <a:ext cx="3161212" cy="287385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Nature of the metal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2521132" y="5447211"/>
            <a:ext cx="3122022" cy="339634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Conductivity of the medium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2508070" y="5930538"/>
            <a:ext cx="2050867" cy="431074"/>
          </a:xfrm>
          <a:prstGeom prst="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Humidity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13100</TotalTime>
  <Words>1217</Words>
  <Application>Microsoft Office PowerPoint</Application>
  <PresentationFormat>Custom</PresentationFormat>
  <Paragraphs>174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1024</cp:revision>
  <cp:lastPrinted>2020-06-24T17:52:28Z</cp:lastPrinted>
  <dcterms:created xsi:type="dcterms:W3CDTF">2019-05-30T23:14:36Z</dcterms:created>
  <dcterms:modified xsi:type="dcterms:W3CDTF">2023-01-16T09:28:33Z</dcterms:modified>
</cp:coreProperties>
</file>