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43" r:id="rId3"/>
    <p:sldId id="372" r:id="rId4"/>
    <p:sldId id="373" r:id="rId5"/>
    <p:sldId id="374" r:id="rId6"/>
    <p:sldId id="393" r:id="rId7"/>
    <p:sldId id="394" r:id="rId8"/>
    <p:sldId id="395" r:id="rId9"/>
    <p:sldId id="396" r:id="rId10"/>
    <p:sldId id="317" r:id="rId11"/>
    <p:sldId id="358" r:id="rId12"/>
    <p:sldId id="360" r:id="rId13"/>
    <p:sldId id="341" r:id="rId14"/>
    <p:sldId id="359" r:id="rId15"/>
    <p:sldId id="342" r:id="rId16"/>
    <p:sldId id="361" r:id="rId17"/>
    <p:sldId id="346" r:id="rId18"/>
    <p:sldId id="348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2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FEDC32"/>
    <a:srgbClr val="FDBA53"/>
    <a:srgbClr val="DFA267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74" d="100"/>
          <a:sy n="74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F7433-B309-4A49-88D3-2E080DC401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2E47E5-2A53-4837-98CA-0A35079050F6}">
      <dgm:prSet phldrT="[Text]"/>
      <dgm:spPr/>
      <dgm:t>
        <a:bodyPr/>
        <a:lstStyle/>
        <a:p>
          <a:r>
            <a:rPr lang="en-US" dirty="0" smtClean="0"/>
            <a:t>Protective coating</a:t>
          </a:r>
          <a:endParaRPr lang="en-GB" dirty="0"/>
        </a:p>
      </dgm:t>
    </dgm:pt>
    <dgm:pt modelId="{CCDBAA02-E09D-4DE0-86B0-D1C0C7F6426B}" type="parTrans" cxnId="{956299B2-4B15-483A-9BD5-1018F0A0FCF4}">
      <dgm:prSet/>
      <dgm:spPr/>
      <dgm:t>
        <a:bodyPr/>
        <a:lstStyle/>
        <a:p>
          <a:endParaRPr lang="en-GB"/>
        </a:p>
      </dgm:t>
    </dgm:pt>
    <dgm:pt modelId="{0B02858F-49B1-4ABC-AC8A-F4D1C1F40683}" type="sibTrans" cxnId="{956299B2-4B15-483A-9BD5-1018F0A0FCF4}">
      <dgm:prSet/>
      <dgm:spPr/>
      <dgm:t>
        <a:bodyPr/>
        <a:lstStyle/>
        <a:p>
          <a:endParaRPr lang="en-GB"/>
        </a:p>
      </dgm:t>
    </dgm:pt>
    <dgm:pt modelId="{1F70C5F0-6D64-4661-8266-709639CB533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Metallic coating</a:t>
          </a:r>
          <a:endParaRPr lang="en-GB" sz="1600" b="1" dirty="0">
            <a:solidFill>
              <a:schemeClr val="tx1"/>
            </a:solidFill>
          </a:endParaRPr>
        </a:p>
      </dgm:t>
    </dgm:pt>
    <dgm:pt modelId="{CA35004F-8E1A-47D9-AB10-BAC96EC320F1}" type="parTrans" cxnId="{13250828-FCC8-43F0-A31C-203D1479DD3E}">
      <dgm:prSet/>
      <dgm:spPr/>
      <dgm:t>
        <a:bodyPr/>
        <a:lstStyle/>
        <a:p>
          <a:endParaRPr lang="en-GB"/>
        </a:p>
      </dgm:t>
    </dgm:pt>
    <dgm:pt modelId="{9A27F5B9-705C-4B9A-8FDD-D27E87DCCBC3}" type="sibTrans" cxnId="{13250828-FCC8-43F0-A31C-203D1479DD3E}">
      <dgm:prSet/>
      <dgm:spPr/>
      <dgm:t>
        <a:bodyPr/>
        <a:lstStyle/>
        <a:p>
          <a:endParaRPr lang="en-GB"/>
        </a:p>
      </dgm:t>
    </dgm:pt>
    <dgm:pt modelId="{316478AA-A6B4-4CB5-9890-2B9F24ED41F1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Inorganic coating</a:t>
          </a:r>
          <a:endParaRPr lang="en-GB" sz="1600" b="1" dirty="0">
            <a:solidFill>
              <a:schemeClr val="tx1"/>
            </a:solidFill>
          </a:endParaRPr>
        </a:p>
      </dgm:t>
    </dgm:pt>
    <dgm:pt modelId="{EF63EC97-4F95-4ECE-A79F-6FF8733EC8AA}" type="parTrans" cxnId="{9594EE40-E69B-488D-B2C4-915F509107D8}">
      <dgm:prSet/>
      <dgm:spPr/>
      <dgm:t>
        <a:bodyPr/>
        <a:lstStyle/>
        <a:p>
          <a:endParaRPr lang="en-GB"/>
        </a:p>
      </dgm:t>
    </dgm:pt>
    <dgm:pt modelId="{1E56AF1A-04E9-4CD1-9D51-01AB349647CF}" type="sibTrans" cxnId="{9594EE40-E69B-488D-B2C4-915F509107D8}">
      <dgm:prSet/>
      <dgm:spPr/>
      <dgm:t>
        <a:bodyPr/>
        <a:lstStyle/>
        <a:p>
          <a:endParaRPr lang="en-GB"/>
        </a:p>
      </dgm:t>
    </dgm:pt>
    <dgm:pt modelId="{D7C49242-8210-4FE5-9CAB-AD3524BBCA1B}">
      <dgm:prSet phldrT="[Text]"/>
      <dgm:spPr/>
      <dgm:t>
        <a:bodyPr/>
        <a:lstStyle/>
        <a:p>
          <a:r>
            <a:rPr lang="en-US" dirty="0" smtClean="0"/>
            <a:t>Corrosion Inhibitors</a:t>
          </a:r>
          <a:endParaRPr lang="en-GB" dirty="0"/>
        </a:p>
      </dgm:t>
    </dgm:pt>
    <dgm:pt modelId="{0819F0C3-2A53-4D8C-A928-50BDA0901658}" type="parTrans" cxnId="{60542E15-7DC8-4CCC-B1B1-12F66ACE21A2}">
      <dgm:prSet/>
      <dgm:spPr/>
      <dgm:t>
        <a:bodyPr/>
        <a:lstStyle/>
        <a:p>
          <a:endParaRPr lang="en-GB"/>
        </a:p>
      </dgm:t>
    </dgm:pt>
    <dgm:pt modelId="{B01A6986-6A7B-4A96-BBA2-5705A5B2C05D}" type="sibTrans" cxnId="{60542E15-7DC8-4CCC-B1B1-12F66ACE21A2}">
      <dgm:prSet/>
      <dgm:spPr/>
      <dgm:t>
        <a:bodyPr/>
        <a:lstStyle/>
        <a:p>
          <a:endParaRPr lang="en-GB"/>
        </a:p>
      </dgm:t>
    </dgm:pt>
    <dgm:pt modelId="{68235C1A-0EC4-4CD6-87F6-69586393F14B}">
      <dgm:prSet phldrT="[Text]" custT="1"/>
      <dgm:spPr/>
      <dgm:t>
        <a:bodyPr/>
        <a:lstStyle/>
        <a:p>
          <a:r>
            <a:rPr lang="en-US" sz="1600" b="1" dirty="0" smtClean="0"/>
            <a:t>Anodic Inhibitors</a:t>
          </a:r>
          <a:endParaRPr lang="en-GB" sz="1600" b="1" dirty="0"/>
        </a:p>
      </dgm:t>
    </dgm:pt>
    <dgm:pt modelId="{FC5797A7-CEA7-4F33-BB48-BAA420330011}" type="parTrans" cxnId="{9ABCCA64-E37B-4B4D-A82B-C8FE622F71DD}">
      <dgm:prSet/>
      <dgm:spPr/>
      <dgm:t>
        <a:bodyPr/>
        <a:lstStyle/>
        <a:p>
          <a:endParaRPr lang="en-GB"/>
        </a:p>
      </dgm:t>
    </dgm:pt>
    <dgm:pt modelId="{47204E30-445A-4DFD-AA8D-5B22E5D8D34C}" type="sibTrans" cxnId="{9ABCCA64-E37B-4B4D-A82B-C8FE622F71DD}">
      <dgm:prSet/>
      <dgm:spPr/>
      <dgm:t>
        <a:bodyPr/>
        <a:lstStyle/>
        <a:p>
          <a:endParaRPr lang="en-GB"/>
        </a:p>
      </dgm:t>
    </dgm:pt>
    <dgm:pt modelId="{C4E5A85A-0647-40F3-9687-7474FB6092DC}">
      <dgm:prSet phldrT="[Text]" custT="1"/>
      <dgm:spPr/>
      <dgm:t>
        <a:bodyPr/>
        <a:lstStyle/>
        <a:p>
          <a:r>
            <a:rPr lang="en-US" sz="1600" b="1" dirty="0" err="1" smtClean="0"/>
            <a:t>Cathodic</a:t>
          </a:r>
          <a:r>
            <a:rPr lang="en-US" sz="1600" b="1" dirty="0" smtClean="0"/>
            <a:t> Inhibitors</a:t>
          </a:r>
          <a:endParaRPr lang="en-GB" sz="1600" b="1" dirty="0"/>
        </a:p>
      </dgm:t>
    </dgm:pt>
    <dgm:pt modelId="{D1E784DD-D3C5-4F8E-BA6F-22F354D631A2}" type="parTrans" cxnId="{23655C32-0D33-4EE4-8174-31A2013FB9D6}">
      <dgm:prSet/>
      <dgm:spPr/>
      <dgm:t>
        <a:bodyPr/>
        <a:lstStyle/>
        <a:p>
          <a:endParaRPr lang="en-GB"/>
        </a:p>
      </dgm:t>
    </dgm:pt>
    <dgm:pt modelId="{4DEB39DA-DAF1-489B-AD62-C5A5AF63DFCA}" type="sibTrans" cxnId="{23655C32-0D33-4EE4-8174-31A2013FB9D6}">
      <dgm:prSet/>
      <dgm:spPr/>
      <dgm:t>
        <a:bodyPr/>
        <a:lstStyle/>
        <a:p>
          <a:endParaRPr lang="en-GB"/>
        </a:p>
      </dgm:t>
    </dgm:pt>
    <dgm:pt modelId="{15B21777-C830-425E-8E7B-001037643F99}">
      <dgm:prSet phldrT="[Text]"/>
      <dgm:spPr/>
      <dgm:t>
        <a:bodyPr/>
        <a:lstStyle/>
        <a:p>
          <a:r>
            <a:rPr lang="en-US" dirty="0" err="1" smtClean="0"/>
            <a:t>Cathodic</a:t>
          </a:r>
          <a:r>
            <a:rPr lang="en-US" dirty="0" smtClean="0"/>
            <a:t> protection</a:t>
          </a:r>
          <a:endParaRPr lang="en-GB" dirty="0"/>
        </a:p>
      </dgm:t>
    </dgm:pt>
    <dgm:pt modelId="{F66C5C32-E7FF-4C5D-A7CA-7BE1233A8BEF}" type="parTrans" cxnId="{8D6FF550-9F31-4FD0-B05F-FF336A8B2A7E}">
      <dgm:prSet/>
      <dgm:spPr/>
      <dgm:t>
        <a:bodyPr/>
        <a:lstStyle/>
        <a:p>
          <a:endParaRPr lang="en-GB"/>
        </a:p>
      </dgm:t>
    </dgm:pt>
    <dgm:pt modelId="{092C68FE-38CF-4059-9FC4-AD5FEFB426D1}" type="sibTrans" cxnId="{8D6FF550-9F31-4FD0-B05F-FF336A8B2A7E}">
      <dgm:prSet/>
      <dgm:spPr/>
      <dgm:t>
        <a:bodyPr/>
        <a:lstStyle/>
        <a:p>
          <a:endParaRPr lang="en-GB"/>
        </a:p>
      </dgm:t>
    </dgm:pt>
    <dgm:pt modelId="{D5D47EC4-0B03-4A1F-80F5-236725C5D1EE}">
      <dgm:prSet phldrT="[Text]" custT="1"/>
      <dgm:spPr/>
      <dgm:t>
        <a:bodyPr/>
        <a:lstStyle/>
        <a:p>
          <a:r>
            <a:rPr lang="en-US" sz="1600" b="1" dirty="0" smtClean="0"/>
            <a:t>Sacrificial Anode method</a:t>
          </a:r>
          <a:endParaRPr lang="en-GB" sz="1600" b="1" dirty="0"/>
        </a:p>
      </dgm:t>
    </dgm:pt>
    <dgm:pt modelId="{C82AF2DA-1662-40EE-99A4-51F6511A5DAB}" type="parTrans" cxnId="{01CBC69E-1E0E-410E-BF86-A03D358E16B1}">
      <dgm:prSet/>
      <dgm:spPr/>
      <dgm:t>
        <a:bodyPr/>
        <a:lstStyle/>
        <a:p>
          <a:endParaRPr lang="en-GB"/>
        </a:p>
      </dgm:t>
    </dgm:pt>
    <dgm:pt modelId="{25DD9B99-9C5B-4116-991B-6C028EEB020A}" type="sibTrans" cxnId="{01CBC69E-1E0E-410E-BF86-A03D358E16B1}">
      <dgm:prSet/>
      <dgm:spPr/>
      <dgm:t>
        <a:bodyPr/>
        <a:lstStyle/>
        <a:p>
          <a:endParaRPr lang="en-GB"/>
        </a:p>
      </dgm:t>
    </dgm:pt>
    <dgm:pt modelId="{41671A69-3081-4E0C-A979-F7B52C3E3A66}">
      <dgm:prSet phldrT="[Text]" custT="1"/>
      <dgm:spPr/>
      <dgm:t>
        <a:bodyPr/>
        <a:lstStyle/>
        <a:p>
          <a:r>
            <a:rPr lang="en-US" sz="1600" b="1" dirty="0" smtClean="0"/>
            <a:t>Impressed </a:t>
          </a:r>
          <a:r>
            <a:rPr lang="en-US" sz="1600" b="1" dirty="0" err="1" smtClean="0"/>
            <a:t>cathodic</a:t>
          </a:r>
          <a:r>
            <a:rPr lang="en-US" sz="1600" b="1" dirty="0" smtClean="0"/>
            <a:t> current method</a:t>
          </a:r>
          <a:endParaRPr lang="en-GB" sz="1600" b="1" dirty="0"/>
        </a:p>
      </dgm:t>
    </dgm:pt>
    <dgm:pt modelId="{D7B368BA-F468-4FDE-B7EF-00BE5B6C79CD}" type="parTrans" cxnId="{E4B550CE-1C50-4A6F-839B-582C8DB083E0}">
      <dgm:prSet/>
      <dgm:spPr/>
      <dgm:t>
        <a:bodyPr/>
        <a:lstStyle/>
        <a:p>
          <a:endParaRPr lang="en-GB"/>
        </a:p>
      </dgm:t>
    </dgm:pt>
    <dgm:pt modelId="{87E2E42D-9E7A-4B69-96C6-85091DF9980C}" type="sibTrans" cxnId="{E4B550CE-1C50-4A6F-839B-582C8DB083E0}">
      <dgm:prSet/>
      <dgm:spPr/>
      <dgm:t>
        <a:bodyPr/>
        <a:lstStyle/>
        <a:p>
          <a:endParaRPr lang="en-GB"/>
        </a:p>
      </dgm:t>
    </dgm:pt>
    <dgm:pt modelId="{60EFE37E-E364-47B7-ADC1-25A93DD2FEA5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Organic coating</a:t>
          </a:r>
          <a:endParaRPr lang="en-GB" sz="1600" b="1" dirty="0">
            <a:solidFill>
              <a:schemeClr val="tx1"/>
            </a:solidFill>
          </a:endParaRPr>
        </a:p>
      </dgm:t>
    </dgm:pt>
    <dgm:pt modelId="{4472EFF6-EA67-415B-893E-5ADAD5444C6A}" type="parTrans" cxnId="{9F13EE17-35DB-4ABF-8071-936BCA10BBAC}">
      <dgm:prSet/>
      <dgm:spPr/>
      <dgm:t>
        <a:bodyPr/>
        <a:lstStyle/>
        <a:p>
          <a:endParaRPr lang="en-GB"/>
        </a:p>
      </dgm:t>
    </dgm:pt>
    <dgm:pt modelId="{2B6AE0D9-EBC8-4C58-9A6B-52D93D053658}" type="sibTrans" cxnId="{9F13EE17-35DB-4ABF-8071-936BCA10BBAC}">
      <dgm:prSet/>
      <dgm:spPr/>
      <dgm:t>
        <a:bodyPr/>
        <a:lstStyle/>
        <a:p>
          <a:endParaRPr lang="en-GB"/>
        </a:p>
      </dgm:t>
    </dgm:pt>
    <dgm:pt modelId="{660AD95F-B270-46AC-9E2E-B78DAD0117B2}">
      <dgm:prSet phldrT="[Text]"/>
      <dgm:spPr/>
      <dgm:t>
        <a:bodyPr/>
        <a:lstStyle/>
        <a:p>
          <a:r>
            <a:rPr lang="en-US" dirty="0" smtClean="0"/>
            <a:t>Anodic Protection</a:t>
          </a:r>
          <a:endParaRPr lang="en-GB" dirty="0"/>
        </a:p>
      </dgm:t>
    </dgm:pt>
    <dgm:pt modelId="{5364A74C-A94F-4E9E-9C33-53CC53B71ECA}" type="parTrans" cxnId="{094A5C40-8ADD-4EB9-9639-1CF9C2833CA4}">
      <dgm:prSet/>
      <dgm:spPr/>
      <dgm:t>
        <a:bodyPr/>
        <a:lstStyle/>
        <a:p>
          <a:endParaRPr lang="en-GB"/>
        </a:p>
      </dgm:t>
    </dgm:pt>
    <dgm:pt modelId="{2A4AB874-CF69-43A0-B960-E5E6717CDCE2}" type="sibTrans" cxnId="{094A5C40-8ADD-4EB9-9639-1CF9C2833CA4}">
      <dgm:prSet/>
      <dgm:spPr/>
      <dgm:t>
        <a:bodyPr/>
        <a:lstStyle/>
        <a:p>
          <a:endParaRPr lang="en-GB"/>
        </a:p>
      </dgm:t>
    </dgm:pt>
    <dgm:pt modelId="{968FE0A5-517E-4A5A-942C-2DD5782E872F}">
      <dgm:prSet phldrT="[Text]" custT="1"/>
      <dgm:spPr/>
      <dgm:t>
        <a:bodyPr/>
        <a:lstStyle/>
        <a:p>
          <a:r>
            <a:rPr lang="en-US" sz="1600" b="1" dirty="0" smtClean="0"/>
            <a:t>Impressed anodic current method</a:t>
          </a:r>
          <a:endParaRPr lang="en-GB" sz="1600" b="1" dirty="0"/>
        </a:p>
      </dgm:t>
    </dgm:pt>
    <dgm:pt modelId="{4EFFF582-FA9C-4753-AF71-338E469170E0}" type="parTrans" cxnId="{DD89BC08-86A7-4B07-B145-B24A16D3C504}">
      <dgm:prSet/>
      <dgm:spPr/>
      <dgm:t>
        <a:bodyPr/>
        <a:lstStyle/>
        <a:p>
          <a:endParaRPr lang="en-US"/>
        </a:p>
      </dgm:t>
    </dgm:pt>
    <dgm:pt modelId="{D64170D9-0042-4F2D-9A65-8D2DF6B2FE2A}" type="sibTrans" cxnId="{DD89BC08-86A7-4B07-B145-B24A16D3C504}">
      <dgm:prSet/>
      <dgm:spPr/>
      <dgm:t>
        <a:bodyPr/>
        <a:lstStyle/>
        <a:p>
          <a:endParaRPr lang="en-US"/>
        </a:p>
      </dgm:t>
    </dgm:pt>
    <dgm:pt modelId="{F73AFAEF-CB8B-4CF3-A3A3-83F7B0164702}" type="pres">
      <dgm:prSet presAssocID="{D6DF7433-B309-4A49-88D3-2E080DC401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A77ED8-169A-4856-A665-3EC12AEA0CE8}" type="pres">
      <dgm:prSet presAssocID="{C92E47E5-2A53-4837-98CA-0A35079050F6}" presName="linNode" presStyleCnt="0"/>
      <dgm:spPr/>
    </dgm:pt>
    <dgm:pt modelId="{F400978F-587E-4BA4-BA95-0DE5DEDCF313}" type="pres">
      <dgm:prSet presAssocID="{C92E47E5-2A53-4837-98CA-0A35079050F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3A45B-469F-4AB8-9C96-FD955B497503}" type="pres">
      <dgm:prSet presAssocID="{C92E47E5-2A53-4837-98CA-0A35079050F6}" presName="descendantText" presStyleLbl="alignAccFollowNode1" presStyleIdx="0" presStyleCnt="4" custScaleY="12271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244A18-F839-46C1-9E7B-8F44BEB468F3}" type="pres">
      <dgm:prSet presAssocID="{0B02858F-49B1-4ABC-AC8A-F4D1C1F40683}" presName="sp" presStyleCnt="0"/>
      <dgm:spPr/>
    </dgm:pt>
    <dgm:pt modelId="{A7E0D02E-3CE5-4533-9657-DE956E1C768B}" type="pres">
      <dgm:prSet presAssocID="{D7C49242-8210-4FE5-9CAB-AD3524BBCA1B}" presName="linNode" presStyleCnt="0"/>
      <dgm:spPr/>
    </dgm:pt>
    <dgm:pt modelId="{C56E320D-13D1-471D-B97B-1C55F69BB94A}" type="pres">
      <dgm:prSet presAssocID="{D7C49242-8210-4FE5-9CAB-AD3524BBCA1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33E9A-2A64-418A-8461-3EF8CE6D109E}" type="pres">
      <dgm:prSet presAssocID="{D7C49242-8210-4FE5-9CAB-AD3524BBCA1B}" presName="descendantText" presStyleLbl="alignAccFollowNode1" presStyleIdx="1" presStyleCnt="4" custScaleY="1169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D593F2A-5F90-421F-B1B0-8DA550998A28}" type="pres">
      <dgm:prSet presAssocID="{B01A6986-6A7B-4A96-BBA2-5705A5B2C05D}" presName="sp" presStyleCnt="0"/>
      <dgm:spPr/>
    </dgm:pt>
    <dgm:pt modelId="{2267A8F3-207B-4B1F-8BF7-EB8F0A23B74F}" type="pres">
      <dgm:prSet presAssocID="{15B21777-C830-425E-8E7B-001037643F99}" presName="linNode" presStyleCnt="0"/>
      <dgm:spPr/>
    </dgm:pt>
    <dgm:pt modelId="{77B469EE-2DA3-4037-8FA6-1FF58FBEEA88}" type="pres">
      <dgm:prSet presAssocID="{15B21777-C830-425E-8E7B-001037643F9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86354-8B39-4934-8AF2-278EFFF0D165}" type="pres">
      <dgm:prSet presAssocID="{15B21777-C830-425E-8E7B-001037643F99}" presName="descendantText" presStyleLbl="alignAccFollowNode1" presStyleIdx="2" presStyleCnt="4" custScaleY="11722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F339F1-D6DD-4E8F-94DA-6D5AE68F36C8}" type="pres">
      <dgm:prSet presAssocID="{092C68FE-38CF-4059-9FC4-AD5FEFB426D1}" presName="sp" presStyleCnt="0"/>
      <dgm:spPr/>
    </dgm:pt>
    <dgm:pt modelId="{C4A18CEA-342A-46F7-8427-071DED4966F6}" type="pres">
      <dgm:prSet presAssocID="{660AD95F-B270-46AC-9E2E-B78DAD0117B2}" presName="linNode" presStyleCnt="0"/>
      <dgm:spPr/>
    </dgm:pt>
    <dgm:pt modelId="{10662668-C89F-4ED1-906F-470DF4DD0F59}" type="pres">
      <dgm:prSet presAssocID="{660AD95F-B270-46AC-9E2E-B78DAD0117B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7F5741-56B1-45CC-BDE2-0E40F48AE87C}" type="pres">
      <dgm:prSet presAssocID="{660AD95F-B270-46AC-9E2E-B78DAD0117B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3B4B950-1FA0-465B-B83B-A8F114552176}" type="presOf" srcId="{C4E5A85A-0647-40F3-9687-7474FB6092DC}" destId="{B1D33E9A-2A64-418A-8461-3EF8CE6D109E}" srcOrd="0" destOrd="1" presId="urn:microsoft.com/office/officeart/2005/8/layout/vList5"/>
    <dgm:cxn modelId="{A1C18081-4145-4C7F-8137-FED5D6681249}" type="presOf" srcId="{660AD95F-B270-46AC-9E2E-B78DAD0117B2}" destId="{10662668-C89F-4ED1-906F-470DF4DD0F59}" srcOrd="0" destOrd="0" presId="urn:microsoft.com/office/officeart/2005/8/layout/vList5"/>
    <dgm:cxn modelId="{9594EE40-E69B-488D-B2C4-915F509107D8}" srcId="{C92E47E5-2A53-4837-98CA-0A35079050F6}" destId="{316478AA-A6B4-4CB5-9890-2B9F24ED41F1}" srcOrd="1" destOrd="0" parTransId="{EF63EC97-4F95-4ECE-A79F-6FF8733EC8AA}" sibTransId="{1E56AF1A-04E9-4CD1-9D51-01AB349647CF}"/>
    <dgm:cxn modelId="{06028BCA-5D12-4599-AD91-2998B324E59B}" type="presOf" srcId="{D5D47EC4-0B03-4A1F-80F5-236725C5D1EE}" destId="{57C86354-8B39-4934-8AF2-278EFFF0D165}" srcOrd="0" destOrd="0" presId="urn:microsoft.com/office/officeart/2005/8/layout/vList5"/>
    <dgm:cxn modelId="{5EC7D6E5-68E2-471D-8E9A-AC6A49012E1C}" type="presOf" srcId="{41671A69-3081-4E0C-A979-F7B52C3E3A66}" destId="{57C86354-8B39-4934-8AF2-278EFFF0D165}" srcOrd="0" destOrd="1" presId="urn:microsoft.com/office/officeart/2005/8/layout/vList5"/>
    <dgm:cxn modelId="{5E05B182-313F-4634-9531-646A34D20F04}" type="presOf" srcId="{15B21777-C830-425E-8E7B-001037643F99}" destId="{77B469EE-2DA3-4037-8FA6-1FF58FBEEA88}" srcOrd="0" destOrd="0" presId="urn:microsoft.com/office/officeart/2005/8/layout/vList5"/>
    <dgm:cxn modelId="{EEF77A14-B547-45A9-B743-D74FE2C7CBD7}" type="presOf" srcId="{68235C1A-0EC4-4CD6-87F6-69586393F14B}" destId="{B1D33E9A-2A64-418A-8461-3EF8CE6D109E}" srcOrd="0" destOrd="0" presId="urn:microsoft.com/office/officeart/2005/8/layout/vList5"/>
    <dgm:cxn modelId="{956299B2-4B15-483A-9BD5-1018F0A0FCF4}" srcId="{D6DF7433-B309-4A49-88D3-2E080DC4018F}" destId="{C92E47E5-2A53-4837-98CA-0A35079050F6}" srcOrd="0" destOrd="0" parTransId="{CCDBAA02-E09D-4DE0-86B0-D1C0C7F6426B}" sibTransId="{0B02858F-49B1-4ABC-AC8A-F4D1C1F40683}"/>
    <dgm:cxn modelId="{006639E4-D2A2-4239-B8BA-81C624801C49}" type="presOf" srcId="{60EFE37E-E364-47B7-ADC1-25A93DD2FEA5}" destId="{E4E3A45B-469F-4AB8-9C96-FD955B497503}" srcOrd="0" destOrd="2" presId="urn:microsoft.com/office/officeart/2005/8/layout/vList5"/>
    <dgm:cxn modelId="{094A5C40-8ADD-4EB9-9639-1CF9C2833CA4}" srcId="{D6DF7433-B309-4A49-88D3-2E080DC4018F}" destId="{660AD95F-B270-46AC-9E2E-B78DAD0117B2}" srcOrd="3" destOrd="0" parTransId="{5364A74C-A94F-4E9E-9C33-53CC53B71ECA}" sibTransId="{2A4AB874-CF69-43A0-B960-E5E6717CDCE2}"/>
    <dgm:cxn modelId="{61543C46-E36E-436D-99C8-8DB2FF77F8E3}" type="presOf" srcId="{316478AA-A6B4-4CB5-9890-2B9F24ED41F1}" destId="{E4E3A45B-469F-4AB8-9C96-FD955B497503}" srcOrd="0" destOrd="1" presId="urn:microsoft.com/office/officeart/2005/8/layout/vList5"/>
    <dgm:cxn modelId="{60542E15-7DC8-4CCC-B1B1-12F66ACE21A2}" srcId="{D6DF7433-B309-4A49-88D3-2E080DC4018F}" destId="{D7C49242-8210-4FE5-9CAB-AD3524BBCA1B}" srcOrd="1" destOrd="0" parTransId="{0819F0C3-2A53-4D8C-A928-50BDA0901658}" sibTransId="{B01A6986-6A7B-4A96-BBA2-5705A5B2C05D}"/>
    <dgm:cxn modelId="{37A0D1CB-EC96-4111-9283-A82B4DF81DED}" type="presOf" srcId="{968FE0A5-517E-4A5A-942C-2DD5782E872F}" destId="{A47F5741-56B1-45CC-BDE2-0E40F48AE87C}" srcOrd="0" destOrd="0" presId="urn:microsoft.com/office/officeart/2005/8/layout/vList5"/>
    <dgm:cxn modelId="{9F13EE17-35DB-4ABF-8071-936BCA10BBAC}" srcId="{C92E47E5-2A53-4837-98CA-0A35079050F6}" destId="{60EFE37E-E364-47B7-ADC1-25A93DD2FEA5}" srcOrd="2" destOrd="0" parTransId="{4472EFF6-EA67-415B-893E-5ADAD5444C6A}" sibTransId="{2B6AE0D9-EBC8-4C58-9A6B-52D93D053658}"/>
    <dgm:cxn modelId="{56FA59B0-F510-4FF4-AC6C-234B53E335C8}" type="presOf" srcId="{D7C49242-8210-4FE5-9CAB-AD3524BBCA1B}" destId="{C56E320D-13D1-471D-B97B-1C55F69BB94A}" srcOrd="0" destOrd="0" presId="urn:microsoft.com/office/officeart/2005/8/layout/vList5"/>
    <dgm:cxn modelId="{E4B550CE-1C50-4A6F-839B-582C8DB083E0}" srcId="{15B21777-C830-425E-8E7B-001037643F99}" destId="{41671A69-3081-4E0C-A979-F7B52C3E3A66}" srcOrd="1" destOrd="0" parTransId="{D7B368BA-F468-4FDE-B7EF-00BE5B6C79CD}" sibTransId="{87E2E42D-9E7A-4B69-96C6-85091DF9980C}"/>
    <dgm:cxn modelId="{23655C32-0D33-4EE4-8174-31A2013FB9D6}" srcId="{D7C49242-8210-4FE5-9CAB-AD3524BBCA1B}" destId="{C4E5A85A-0647-40F3-9687-7474FB6092DC}" srcOrd="1" destOrd="0" parTransId="{D1E784DD-D3C5-4F8E-BA6F-22F354D631A2}" sibTransId="{4DEB39DA-DAF1-489B-AD62-C5A5AF63DFCA}"/>
    <dgm:cxn modelId="{DD89BC08-86A7-4B07-B145-B24A16D3C504}" srcId="{660AD95F-B270-46AC-9E2E-B78DAD0117B2}" destId="{968FE0A5-517E-4A5A-942C-2DD5782E872F}" srcOrd="0" destOrd="0" parTransId="{4EFFF582-FA9C-4753-AF71-338E469170E0}" sibTransId="{D64170D9-0042-4F2D-9A65-8D2DF6B2FE2A}"/>
    <dgm:cxn modelId="{8D6FF550-9F31-4FD0-B05F-FF336A8B2A7E}" srcId="{D6DF7433-B309-4A49-88D3-2E080DC4018F}" destId="{15B21777-C830-425E-8E7B-001037643F99}" srcOrd="2" destOrd="0" parTransId="{F66C5C32-E7FF-4C5D-A7CA-7BE1233A8BEF}" sibTransId="{092C68FE-38CF-4059-9FC4-AD5FEFB426D1}"/>
    <dgm:cxn modelId="{13250828-FCC8-43F0-A31C-203D1479DD3E}" srcId="{C92E47E5-2A53-4837-98CA-0A35079050F6}" destId="{1F70C5F0-6D64-4661-8266-709639CB533E}" srcOrd="0" destOrd="0" parTransId="{CA35004F-8E1A-47D9-AB10-BAC96EC320F1}" sibTransId="{9A27F5B9-705C-4B9A-8FDD-D27E87DCCBC3}"/>
    <dgm:cxn modelId="{9ABCCA64-E37B-4B4D-A82B-C8FE622F71DD}" srcId="{D7C49242-8210-4FE5-9CAB-AD3524BBCA1B}" destId="{68235C1A-0EC4-4CD6-87F6-69586393F14B}" srcOrd="0" destOrd="0" parTransId="{FC5797A7-CEA7-4F33-BB48-BAA420330011}" sibTransId="{47204E30-445A-4DFD-AA8D-5B22E5D8D34C}"/>
    <dgm:cxn modelId="{01CBC69E-1E0E-410E-BF86-A03D358E16B1}" srcId="{15B21777-C830-425E-8E7B-001037643F99}" destId="{D5D47EC4-0B03-4A1F-80F5-236725C5D1EE}" srcOrd="0" destOrd="0" parTransId="{C82AF2DA-1662-40EE-99A4-51F6511A5DAB}" sibTransId="{25DD9B99-9C5B-4116-991B-6C028EEB020A}"/>
    <dgm:cxn modelId="{225FD19E-10F7-4CF7-AFDF-38250107F038}" type="presOf" srcId="{D6DF7433-B309-4A49-88D3-2E080DC4018F}" destId="{F73AFAEF-CB8B-4CF3-A3A3-83F7B0164702}" srcOrd="0" destOrd="0" presId="urn:microsoft.com/office/officeart/2005/8/layout/vList5"/>
    <dgm:cxn modelId="{57BAB674-FA5F-41AC-BE06-C78B72CB9E53}" type="presOf" srcId="{1F70C5F0-6D64-4661-8266-709639CB533E}" destId="{E4E3A45B-469F-4AB8-9C96-FD955B497503}" srcOrd="0" destOrd="0" presId="urn:microsoft.com/office/officeart/2005/8/layout/vList5"/>
    <dgm:cxn modelId="{6447E6CD-CC91-42B6-B119-CC092664D39B}" type="presOf" srcId="{C92E47E5-2A53-4837-98CA-0A35079050F6}" destId="{F400978F-587E-4BA4-BA95-0DE5DEDCF313}" srcOrd="0" destOrd="0" presId="urn:microsoft.com/office/officeart/2005/8/layout/vList5"/>
    <dgm:cxn modelId="{064BE000-F1BD-42C2-853B-9880EBEC7D1C}" type="presParOf" srcId="{F73AFAEF-CB8B-4CF3-A3A3-83F7B0164702}" destId="{1CA77ED8-169A-4856-A665-3EC12AEA0CE8}" srcOrd="0" destOrd="0" presId="urn:microsoft.com/office/officeart/2005/8/layout/vList5"/>
    <dgm:cxn modelId="{1E47ED15-4BD9-4175-9001-A49657F4D4B1}" type="presParOf" srcId="{1CA77ED8-169A-4856-A665-3EC12AEA0CE8}" destId="{F400978F-587E-4BA4-BA95-0DE5DEDCF313}" srcOrd="0" destOrd="0" presId="urn:microsoft.com/office/officeart/2005/8/layout/vList5"/>
    <dgm:cxn modelId="{34C85711-0279-4865-8981-BF21B27A1341}" type="presParOf" srcId="{1CA77ED8-169A-4856-A665-3EC12AEA0CE8}" destId="{E4E3A45B-469F-4AB8-9C96-FD955B497503}" srcOrd="1" destOrd="0" presId="urn:microsoft.com/office/officeart/2005/8/layout/vList5"/>
    <dgm:cxn modelId="{836F2A04-C0C6-491A-B09C-A18A23CDB0A7}" type="presParOf" srcId="{F73AFAEF-CB8B-4CF3-A3A3-83F7B0164702}" destId="{EE244A18-F839-46C1-9E7B-8F44BEB468F3}" srcOrd="1" destOrd="0" presId="urn:microsoft.com/office/officeart/2005/8/layout/vList5"/>
    <dgm:cxn modelId="{87BE118E-1FFD-4CCD-B5DA-EEC81BC23D62}" type="presParOf" srcId="{F73AFAEF-CB8B-4CF3-A3A3-83F7B0164702}" destId="{A7E0D02E-3CE5-4533-9657-DE956E1C768B}" srcOrd="2" destOrd="0" presId="urn:microsoft.com/office/officeart/2005/8/layout/vList5"/>
    <dgm:cxn modelId="{48DFB9DC-1EB7-4936-A0A2-BC5C85599A43}" type="presParOf" srcId="{A7E0D02E-3CE5-4533-9657-DE956E1C768B}" destId="{C56E320D-13D1-471D-B97B-1C55F69BB94A}" srcOrd="0" destOrd="0" presId="urn:microsoft.com/office/officeart/2005/8/layout/vList5"/>
    <dgm:cxn modelId="{5B645572-8070-4BD7-87CD-7F652B2C57E1}" type="presParOf" srcId="{A7E0D02E-3CE5-4533-9657-DE956E1C768B}" destId="{B1D33E9A-2A64-418A-8461-3EF8CE6D109E}" srcOrd="1" destOrd="0" presId="urn:microsoft.com/office/officeart/2005/8/layout/vList5"/>
    <dgm:cxn modelId="{A167FCA8-DB3F-4170-9908-6FD1964C4E9A}" type="presParOf" srcId="{F73AFAEF-CB8B-4CF3-A3A3-83F7B0164702}" destId="{8D593F2A-5F90-421F-B1B0-8DA550998A28}" srcOrd="3" destOrd="0" presId="urn:microsoft.com/office/officeart/2005/8/layout/vList5"/>
    <dgm:cxn modelId="{C7B34583-A5B5-4ECA-BD5A-9BE51E6E0CC2}" type="presParOf" srcId="{F73AFAEF-CB8B-4CF3-A3A3-83F7B0164702}" destId="{2267A8F3-207B-4B1F-8BF7-EB8F0A23B74F}" srcOrd="4" destOrd="0" presId="urn:microsoft.com/office/officeart/2005/8/layout/vList5"/>
    <dgm:cxn modelId="{1BBFDF9F-2128-4FD5-86AD-6D6891E8C826}" type="presParOf" srcId="{2267A8F3-207B-4B1F-8BF7-EB8F0A23B74F}" destId="{77B469EE-2DA3-4037-8FA6-1FF58FBEEA88}" srcOrd="0" destOrd="0" presId="urn:microsoft.com/office/officeart/2005/8/layout/vList5"/>
    <dgm:cxn modelId="{D39F8D81-2109-4626-BFEF-3DE07D020320}" type="presParOf" srcId="{2267A8F3-207B-4B1F-8BF7-EB8F0A23B74F}" destId="{57C86354-8B39-4934-8AF2-278EFFF0D165}" srcOrd="1" destOrd="0" presId="urn:microsoft.com/office/officeart/2005/8/layout/vList5"/>
    <dgm:cxn modelId="{F30C37BD-76F4-4E1F-87E7-6032E59CE088}" type="presParOf" srcId="{F73AFAEF-CB8B-4CF3-A3A3-83F7B0164702}" destId="{F2F339F1-D6DD-4E8F-94DA-6D5AE68F36C8}" srcOrd="5" destOrd="0" presId="urn:microsoft.com/office/officeart/2005/8/layout/vList5"/>
    <dgm:cxn modelId="{F4FA2604-306C-455D-A5E1-5463A5C01D8B}" type="presParOf" srcId="{F73AFAEF-CB8B-4CF3-A3A3-83F7B0164702}" destId="{C4A18CEA-342A-46F7-8427-071DED4966F6}" srcOrd="6" destOrd="0" presId="urn:microsoft.com/office/officeart/2005/8/layout/vList5"/>
    <dgm:cxn modelId="{E8EAD0E6-BE48-4A8B-9EA7-073516606F10}" type="presParOf" srcId="{C4A18CEA-342A-46F7-8427-071DED4966F6}" destId="{10662668-C89F-4ED1-906F-470DF4DD0F59}" srcOrd="0" destOrd="0" presId="urn:microsoft.com/office/officeart/2005/8/layout/vList5"/>
    <dgm:cxn modelId="{7054D8B6-7862-497D-AD97-8077EBDC4C27}" type="presParOf" srcId="{C4A18CEA-342A-46F7-8427-071DED4966F6}" destId="{A47F5741-56B1-45CC-BDE2-0E40F48AE8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310C0-DB3D-4BC7-B387-372C80DFD919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F1D9CB9-B5AA-40AA-9EFF-F0C54C9EF204}">
      <dgm:prSet phldrT="[Text]"/>
      <dgm:spPr/>
      <dgm:t>
        <a:bodyPr/>
        <a:lstStyle/>
        <a:p>
          <a:r>
            <a:rPr lang="en-US" dirty="0"/>
            <a:t>Corrosion inhibitors</a:t>
          </a:r>
          <a:endParaRPr lang="en-IN" dirty="0"/>
        </a:p>
      </dgm:t>
    </dgm:pt>
    <dgm:pt modelId="{A19F0917-624C-484E-AA6B-1138732FE52E}" type="parTrans" cxnId="{FFCA485E-2746-431C-8D20-479780C2FEDF}">
      <dgm:prSet/>
      <dgm:spPr/>
      <dgm:t>
        <a:bodyPr/>
        <a:lstStyle/>
        <a:p>
          <a:endParaRPr lang="en-IN"/>
        </a:p>
      </dgm:t>
    </dgm:pt>
    <dgm:pt modelId="{EA432754-4600-48E2-91E2-FB69E34C3309}" type="sibTrans" cxnId="{FFCA485E-2746-431C-8D20-479780C2FEDF}">
      <dgm:prSet/>
      <dgm:spPr/>
      <dgm:t>
        <a:bodyPr/>
        <a:lstStyle/>
        <a:p>
          <a:endParaRPr lang="en-IN"/>
        </a:p>
      </dgm:t>
    </dgm:pt>
    <dgm:pt modelId="{50D42735-4B88-464F-BAF8-A0E01A1E24E5}">
      <dgm:prSet phldrT="[Text]" custT="1"/>
      <dgm:spPr/>
      <dgm:t>
        <a:bodyPr/>
        <a:lstStyle/>
        <a:p>
          <a:r>
            <a:rPr lang="en-US" sz="3200" dirty="0"/>
            <a:t>Anodic inhibitors</a:t>
          </a:r>
          <a:endParaRPr lang="en-IN" sz="3200" dirty="0"/>
        </a:p>
      </dgm:t>
    </dgm:pt>
    <dgm:pt modelId="{92691336-4E6D-4E10-973C-2F74251E7757}" type="parTrans" cxnId="{E0425C1A-2C13-4636-A3DC-695E8F9DB437}">
      <dgm:prSet/>
      <dgm:spPr/>
      <dgm:t>
        <a:bodyPr/>
        <a:lstStyle/>
        <a:p>
          <a:endParaRPr lang="en-IN"/>
        </a:p>
      </dgm:t>
    </dgm:pt>
    <dgm:pt modelId="{EDF8DB5C-804B-4969-82E9-E9D0AEABBCB4}" type="sibTrans" cxnId="{E0425C1A-2C13-4636-A3DC-695E8F9DB437}">
      <dgm:prSet/>
      <dgm:spPr/>
      <dgm:t>
        <a:bodyPr/>
        <a:lstStyle/>
        <a:p>
          <a:endParaRPr lang="en-IN"/>
        </a:p>
      </dgm:t>
    </dgm:pt>
    <dgm:pt modelId="{9904F43B-31FB-44E4-B99D-0016CCFCCA46}">
      <dgm:prSet phldrT="[Text]" custT="1"/>
      <dgm:spPr/>
      <dgm:t>
        <a:bodyPr/>
        <a:lstStyle/>
        <a:p>
          <a:r>
            <a:rPr lang="en-US" sz="3200" dirty="0"/>
            <a:t>Cathodic inhibitors</a:t>
          </a:r>
          <a:endParaRPr lang="en-IN" sz="3200" dirty="0"/>
        </a:p>
      </dgm:t>
    </dgm:pt>
    <dgm:pt modelId="{F31331D1-5B51-43C6-853C-C8BFE295781D}" type="parTrans" cxnId="{B08967BB-241F-4F3E-A62A-B3A71F12273D}">
      <dgm:prSet/>
      <dgm:spPr/>
      <dgm:t>
        <a:bodyPr/>
        <a:lstStyle/>
        <a:p>
          <a:endParaRPr lang="en-IN"/>
        </a:p>
      </dgm:t>
    </dgm:pt>
    <dgm:pt modelId="{C5CED5CB-5879-48CC-8161-05016AFEBA21}" type="sibTrans" cxnId="{B08967BB-241F-4F3E-A62A-B3A71F12273D}">
      <dgm:prSet/>
      <dgm:spPr/>
      <dgm:t>
        <a:bodyPr/>
        <a:lstStyle/>
        <a:p>
          <a:endParaRPr lang="en-IN"/>
        </a:p>
      </dgm:t>
    </dgm:pt>
    <dgm:pt modelId="{F263035D-46C5-470C-A43B-C9E87ABC7DB3}">
      <dgm:prSet phldrT="[Text]"/>
      <dgm:spPr/>
      <dgm:t>
        <a:bodyPr/>
        <a:lstStyle/>
        <a:p>
          <a:endParaRPr lang="en-IN" dirty="0"/>
        </a:p>
      </dgm:t>
    </dgm:pt>
    <dgm:pt modelId="{2EC69C10-981C-4D5C-9602-E0425457B594}" type="parTrans" cxnId="{1B0E6D59-3367-45A0-A8AD-AD865BA9BF6D}">
      <dgm:prSet/>
      <dgm:spPr/>
      <dgm:t>
        <a:bodyPr/>
        <a:lstStyle/>
        <a:p>
          <a:endParaRPr lang="en-IN"/>
        </a:p>
      </dgm:t>
    </dgm:pt>
    <dgm:pt modelId="{A20ACB6C-E137-4217-9ADF-F14E7B4FF167}" type="sibTrans" cxnId="{1B0E6D59-3367-45A0-A8AD-AD865BA9BF6D}">
      <dgm:prSet/>
      <dgm:spPr/>
      <dgm:t>
        <a:bodyPr/>
        <a:lstStyle/>
        <a:p>
          <a:endParaRPr lang="en-IN"/>
        </a:p>
      </dgm:t>
    </dgm:pt>
    <dgm:pt modelId="{0041A315-7E8F-4676-AA0B-E4E5D90B1579}" type="pres">
      <dgm:prSet presAssocID="{964310C0-DB3D-4BC7-B387-372C80DFD91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3C2A5C-7646-437A-94BD-C4ED90BF2D4F}" type="pres">
      <dgm:prSet presAssocID="{8F1D9CB9-B5AA-40AA-9EFF-F0C54C9EF204}" presName="roof" presStyleLbl="dkBgShp" presStyleIdx="0" presStyleCnt="2" custScaleY="180959" custLinFactNeighborX="-441" custLinFactNeighborY="8912"/>
      <dgm:spPr/>
      <dgm:t>
        <a:bodyPr/>
        <a:lstStyle/>
        <a:p>
          <a:endParaRPr lang="en-US"/>
        </a:p>
      </dgm:t>
    </dgm:pt>
    <dgm:pt modelId="{7872B21A-4C41-49A2-BD17-03C310337368}" type="pres">
      <dgm:prSet presAssocID="{8F1D9CB9-B5AA-40AA-9EFF-F0C54C9EF204}" presName="pillars" presStyleCnt="0"/>
      <dgm:spPr/>
    </dgm:pt>
    <dgm:pt modelId="{8F355EF6-6322-44F0-BC70-43E4CAFCD946}" type="pres">
      <dgm:prSet presAssocID="{8F1D9CB9-B5AA-40AA-9EFF-F0C54C9EF204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2D8D4-9755-44AF-BA6B-3A7E37196672}" type="pres">
      <dgm:prSet presAssocID="{9904F43B-31FB-44E4-B99D-0016CCFCCA46}" presName="pillarX" presStyleLbl="node1" presStyleIdx="1" presStyleCnt="2" custLinFactNeighborX="2992" custLinFactNeighborY="-4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B3BF0-AA0F-493D-BDEB-CBDE6201B367}" type="pres">
      <dgm:prSet presAssocID="{8F1D9CB9-B5AA-40AA-9EFF-F0C54C9EF204}" presName="base" presStyleLbl="dkBgShp" presStyleIdx="1" presStyleCnt="2"/>
      <dgm:spPr/>
    </dgm:pt>
  </dgm:ptLst>
  <dgm:cxnLst>
    <dgm:cxn modelId="{257F8B1C-E37C-47DA-97D4-C6BDC3968D50}" type="presOf" srcId="{9904F43B-31FB-44E4-B99D-0016CCFCCA46}" destId="{ED92D8D4-9755-44AF-BA6B-3A7E37196672}" srcOrd="0" destOrd="0" presId="urn:microsoft.com/office/officeart/2005/8/layout/hList3"/>
    <dgm:cxn modelId="{0BEF66B0-75E7-442B-86DE-85CE4F4A4B18}" type="presOf" srcId="{8F1D9CB9-B5AA-40AA-9EFF-F0C54C9EF204}" destId="{F33C2A5C-7646-437A-94BD-C4ED90BF2D4F}" srcOrd="0" destOrd="0" presId="urn:microsoft.com/office/officeart/2005/8/layout/hList3"/>
    <dgm:cxn modelId="{B040126A-7E34-472E-A125-D2D5B9E6BB86}" type="presOf" srcId="{964310C0-DB3D-4BC7-B387-372C80DFD919}" destId="{0041A315-7E8F-4676-AA0B-E4E5D90B1579}" srcOrd="0" destOrd="0" presId="urn:microsoft.com/office/officeart/2005/8/layout/hList3"/>
    <dgm:cxn modelId="{B08967BB-241F-4F3E-A62A-B3A71F12273D}" srcId="{8F1D9CB9-B5AA-40AA-9EFF-F0C54C9EF204}" destId="{9904F43B-31FB-44E4-B99D-0016CCFCCA46}" srcOrd="1" destOrd="0" parTransId="{F31331D1-5B51-43C6-853C-C8BFE295781D}" sibTransId="{C5CED5CB-5879-48CC-8161-05016AFEBA21}"/>
    <dgm:cxn modelId="{E0425C1A-2C13-4636-A3DC-695E8F9DB437}" srcId="{8F1D9CB9-B5AA-40AA-9EFF-F0C54C9EF204}" destId="{50D42735-4B88-464F-BAF8-A0E01A1E24E5}" srcOrd="0" destOrd="0" parTransId="{92691336-4E6D-4E10-973C-2F74251E7757}" sibTransId="{EDF8DB5C-804B-4969-82E9-E9D0AEABBCB4}"/>
    <dgm:cxn modelId="{ADF33455-A130-44D5-80AA-BD6FDE54200D}" type="presOf" srcId="{50D42735-4B88-464F-BAF8-A0E01A1E24E5}" destId="{8F355EF6-6322-44F0-BC70-43E4CAFCD946}" srcOrd="0" destOrd="0" presId="urn:microsoft.com/office/officeart/2005/8/layout/hList3"/>
    <dgm:cxn modelId="{FFCA485E-2746-431C-8D20-479780C2FEDF}" srcId="{964310C0-DB3D-4BC7-B387-372C80DFD919}" destId="{8F1D9CB9-B5AA-40AA-9EFF-F0C54C9EF204}" srcOrd="0" destOrd="0" parTransId="{A19F0917-624C-484E-AA6B-1138732FE52E}" sibTransId="{EA432754-4600-48E2-91E2-FB69E34C3309}"/>
    <dgm:cxn modelId="{1B0E6D59-3367-45A0-A8AD-AD865BA9BF6D}" srcId="{964310C0-DB3D-4BC7-B387-372C80DFD919}" destId="{F263035D-46C5-470C-A43B-C9E87ABC7DB3}" srcOrd="1" destOrd="0" parTransId="{2EC69C10-981C-4D5C-9602-E0425457B594}" sibTransId="{A20ACB6C-E137-4217-9ADF-F14E7B4FF167}"/>
    <dgm:cxn modelId="{0849940E-F94F-4BF6-B08C-B7F90B31F4CC}" type="presParOf" srcId="{0041A315-7E8F-4676-AA0B-E4E5D90B1579}" destId="{F33C2A5C-7646-437A-94BD-C4ED90BF2D4F}" srcOrd="0" destOrd="0" presId="urn:microsoft.com/office/officeart/2005/8/layout/hList3"/>
    <dgm:cxn modelId="{30ACD1F8-70A8-4547-88B4-F01BD21058D2}" type="presParOf" srcId="{0041A315-7E8F-4676-AA0B-E4E5D90B1579}" destId="{7872B21A-4C41-49A2-BD17-03C310337368}" srcOrd="1" destOrd="0" presId="urn:microsoft.com/office/officeart/2005/8/layout/hList3"/>
    <dgm:cxn modelId="{8DF457AE-6D7A-466F-BBCF-A686706DEC8F}" type="presParOf" srcId="{7872B21A-4C41-49A2-BD17-03C310337368}" destId="{8F355EF6-6322-44F0-BC70-43E4CAFCD946}" srcOrd="0" destOrd="0" presId="urn:microsoft.com/office/officeart/2005/8/layout/hList3"/>
    <dgm:cxn modelId="{FBF289F6-E495-4D9F-8370-65930412C796}" type="presParOf" srcId="{7872B21A-4C41-49A2-BD17-03C310337368}" destId="{ED92D8D4-9755-44AF-BA6B-3A7E37196672}" srcOrd="1" destOrd="0" presId="urn:microsoft.com/office/officeart/2005/8/layout/hList3"/>
    <dgm:cxn modelId="{A6E4BA7B-C503-4E47-8699-CD498C20AAD0}" type="presParOf" srcId="{0041A315-7E8F-4676-AA0B-E4E5D90B1579}" destId="{764B3BF0-AA0F-493D-BDEB-CBDE6201B36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3A45B-469F-4AB8-9C96-FD955B497503}">
      <dsp:nvSpPr>
        <dsp:cNvPr id="0" name=""/>
        <dsp:cNvSpPr/>
      </dsp:nvSpPr>
      <dsp:spPr>
        <a:xfrm rot="5400000">
          <a:off x="4503834" y="-1809522"/>
          <a:ext cx="1122370" cy="47670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tx1"/>
              </a:solidFill>
            </a:rPr>
            <a:t>Metallic coating</a:t>
          </a:r>
          <a:endParaRPr lang="en-GB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tx1"/>
              </a:solidFill>
            </a:rPr>
            <a:t>Inorganic coating</a:t>
          </a:r>
          <a:endParaRPr lang="en-GB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tx1"/>
              </a:solidFill>
            </a:rPr>
            <a:t>Organic coating</a:t>
          </a:r>
          <a:endParaRPr lang="en-GB" sz="1600" b="1" kern="1200" dirty="0">
            <a:solidFill>
              <a:schemeClr val="tx1"/>
            </a:solidFill>
          </a:endParaRPr>
        </a:p>
      </dsp:txBody>
      <dsp:txXfrm rot="-5400000">
        <a:off x="2681481" y="67621"/>
        <a:ext cx="4712287" cy="1012790"/>
      </dsp:txXfrm>
    </dsp:sp>
    <dsp:sp modelId="{F400978F-587E-4BA4-BA95-0DE5DEDCF313}">
      <dsp:nvSpPr>
        <dsp:cNvPr id="0" name=""/>
        <dsp:cNvSpPr/>
      </dsp:nvSpPr>
      <dsp:spPr>
        <a:xfrm>
          <a:off x="0" y="2377"/>
          <a:ext cx="2681481" cy="114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Protective coating</a:t>
          </a:r>
          <a:endParaRPr lang="en-GB" sz="3200" kern="1200" dirty="0"/>
        </a:p>
      </dsp:txBody>
      <dsp:txXfrm>
        <a:off x="55810" y="58187"/>
        <a:ext cx="2569861" cy="1031659"/>
      </dsp:txXfrm>
    </dsp:sp>
    <dsp:sp modelId="{B1D33E9A-2A64-418A-8461-3EF8CE6D109E}">
      <dsp:nvSpPr>
        <dsp:cNvPr id="0" name=""/>
        <dsp:cNvSpPr/>
      </dsp:nvSpPr>
      <dsp:spPr>
        <a:xfrm rot="5400000">
          <a:off x="4530052" y="-609079"/>
          <a:ext cx="1069935" cy="47670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Anodic Inhibitors</a:t>
          </a:r>
          <a:endParaRPr lang="en-GB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/>
            <a:t>Cathodic</a:t>
          </a:r>
          <a:r>
            <a:rPr lang="en-US" sz="1600" b="1" kern="1200" dirty="0" smtClean="0"/>
            <a:t> Inhibitors</a:t>
          </a:r>
          <a:endParaRPr lang="en-GB" sz="1600" b="1" kern="1200" dirty="0"/>
        </a:p>
      </dsp:txBody>
      <dsp:txXfrm rot="-5400000">
        <a:off x="2681481" y="1291722"/>
        <a:ext cx="4714847" cy="965475"/>
      </dsp:txXfrm>
    </dsp:sp>
    <dsp:sp modelId="{C56E320D-13D1-471D-B97B-1C55F69BB94A}">
      <dsp:nvSpPr>
        <dsp:cNvPr id="0" name=""/>
        <dsp:cNvSpPr/>
      </dsp:nvSpPr>
      <dsp:spPr>
        <a:xfrm>
          <a:off x="0" y="1202819"/>
          <a:ext cx="2681481" cy="114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Corrosion Inhibitors</a:t>
          </a:r>
          <a:endParaRPr lang="en-GB" sz="3200" kern="1200" dirty="0"/>
        </a:p>
      </dsp:txBody>
      <dsp:txXfrm>
        <a:off x="55810" y="1258629"/>
        <a:ext cx="2569861" cy="1031659"/>
      </dsp:txXfrm>
    </dsp:sp>
    <dsp:sp modelId="{57C86354-8B39-4934-8AF2-278EFFF0D165}">
      <dsp:nvSpPr>
        <dsp:cNvPr id="0" name=""/>
        <dsp:cNvSpPr/>
      </dsp:nvSpPr>
      <dsp:spPr>
        <a:xfrm rot="5400000">
          <a:off x="4528950" y="591363"/>
          <a:ext cx="1072139" cy="47670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Sacrificial Anode method</a:t>
          </a:r>
          <a:endParaRPr lang="en-GB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Impressed </a:t>
          </a:r>
          <a:r>
            <a:rPr lang="en-US" sz="1600" b="1" kern="1200" dirty="0" err="1" smtClean="0"/>
            <a:t>cathodic</a:t>
          </a:r>
          <a:r>
            <a:rPr lang="en-US" sz="1600" b="1" kern="1200" dirty="0" smtClean="0"/>
            <a:t> current method</a:t>
          </a:r>
          <a:endParaRPr lang="en-GB" sz="1600" b="1" kern="1200" dirty="0"/>
        </a:p>
      </dsp:txBody>
      <dsp:txXfrm rot="-5400000">
        <a:off x="2681481" y="2491170"/>
        <a:ext cx="4714739" cy="967463"/>
      </dsp:txXfrm>
    </dsp:sp>
    <dsp:sp modelId="{77B469EE-2DA3-4037-8FA6-1FF58FBEEA88}">
      <dsp:nvSpPr>
        <dsp:cNvPr id="0" name=""/>
        <dsp:cNvSpPr/>
      </dsp:nvSpPr>
      <dsp:spPr>
        <a:xfrm>
          <a:off x="0" y="2403262"/>
          <a:ext cx="2681481" cy="114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Cathodic</a:t>
          </a:r>
          <a:r>
            <a:rPr lang="en-US" sz="3200" kern="1200" dirty="0" smtClean="0"/>
            <a:t> protection</a:t>
          </a:r>
          <a:endParaRPr lang="en-GB" sz="3200" kern="1200" dirty="0"/>
        </a:p>
      </dsp:txBody>
      <dsp:txXfrm>
        <a:off x="55810" y="2459072"/>
        <a:ext cx="2569861" cy="1031659"/>
      </dsp:txXfrm>
    </dsp:sp>
    <dsp:sp modelId="{A47F5741-56B1-45CC-BDE2-0E40F48AE87C}">
      <dsp:nvSpPr>
        <dsp:cNvPr id="0" name=""/>
        <dsp:cNvSpPr/>
      </dsp:nvSpPr>
      <dsp:spPr>
        <a:xfrm rot="5400000">
          <a:off x="4607708" y="1791806"/>
          <a:ext cx="914623" cy="47670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Impressed anodic current method</a:t>
          </a:r>
          <a:endParaRPr lang="en-GB" sz="1600" b="1" kern="1200" dirty="0"/>
        </a:p>
      </dsp:txBody>
      <dsp:txXfrm rot="-5400000">
        <a:off x="2681481" y="3762681"/>
        <a:ext cx="4722429" cy="825327"/>
      </dsp:txXfrm>
    </dsp:sp>
    <dsp:sp modelId="{10662668-C89F-4ED1-906F-470DF4DD0F59}">
      <dsp:nvSpPr>
        <dsp:cNvPr id="0" name=""/>
        <dsp:cNvSpPr/>
      </dsp:nvSpPr>
      <dsp:spPr>
        <a:xfrm>
          <a:off x="0" y="3603705"/>
          <a:ext cx="2681481" cy="114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Anodic Protection</a:t>
          </a:r>
          <a:endParaRPr lang="en-GB" sz="3200" kern="1200" dirty="0"/>
        </a:p>
      </dsp:txBody>
      <dsp:txXfrm>
        <a:off x="55810" y="3659515"/>
        <a:ext cx="2569861" cy="1031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00446" y="1371596"/>
            <a:ext cx="1082587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Inorganic coating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b="1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Referred to as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chemical conversion coating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Surface of the base metal is converted into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protective  coating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through appropriate chemical modification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The protective film (corrosion product) is an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inherent part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of the metal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Two methods: </a:t>
            </a:r>
            <a:r>
              <a:rPr lang="en-US" sz="2000" b="1" dirty="0" err="1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Anodising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and </a:t>
            </a:r>
            <a:r>
              <a:rPr lang="en-US" sz="2000" b="1" dirty="0" err="1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Phosphating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38251" y="4624251"/>
            <a:ext cx="3409405" cy="8360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M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318357" y="4467497"/>
            <a:ext cx="3478803" cy="298840"/>
          </a:xfrm>
          <a:custGeom>
            <a:avLst/>
            <a:gdLst>
              <a:gd name="connsiteX0" fmla="*/ 32958 w 3478803"/>
              <a:gd name="connsiteY0" fmla="*/ 143691 h 298840"/>
              <a:gd name="connsiteX1" fmla="*/ 72146 w 3478803"/>
              <a:gd name="connsiteY1" fmla="*/ 104503 h 298840"/>
              <a:gd name="connsiteX2" fmla="*/ 124398 w 3478803"/>
              <a:gd name="connsiteY2" fmla="*/ 91440 h 298840"/>
              <a:gd name="connsiteX3" fmla="*/ 790603 w 3478803"/>
              <a:gd name="connsiteY3" fmla="*/ 78377 h 298840"/>
              <a:gd name="connsiteX4" fmla="*/ 868980 w 3478803"/>
              <a:gd name="connsiteY4" fmla="*/ 26126 h 298840"/>
              <a:gd name="connsiteX5" fmla="*/ 908169 w 3478803"/>
              <a:gd name="connsiteY5" fmla="*/ 0 h 298840"/>
              <a:gd name="connsiteX6" fmla="*/ 1064923 w 3478803"/>
              <a:gd name="connsiteY6" fmla="*/ 39189 h 298840"/>
              <a:gd name="connsiteX7" fmla="*/ 1104112 w 3478803"/>
              <a:gd name="connsiteY7" fmla="*/ 65314 h 298840"/>
              <a:gd name="connsiteX8" fmla="*/ 1208615 w 3478803"/>
              <a:gd name="connsiteY8" fmla="*/ 91440 h 298840"/>
              <a:gd name="connsiteX9" fmla="*/ 1574375 w 3478803"/>
              <a:gd name="connsiteY9" fmla="*/ 78377 h 298840"/>
              <a:gd name="connsiteX10" fmla="*/ 1613563 w 3478803"/>
              <a:gd name="connsiteY10" fmla="*/ 65314 h 298840"/>
              <a:gd name="connsiteX11" fmla="*/ 1691940 w 3478803"/>
              <a:gd name="connsiteY11" fmla="*/ 52251 h 298840"/>
              <a:gd name="connsiteX12" fmla="*/ 1770318 w 3478803"/>
              <a:gd name="connsiteY12" fmla="*/ 26126 h 298840"/>
              <a:gd name="connsiteX13" fmla="*/ 1966260 w 3478803"/>
              <a:gd name="connsiteY13" fmla="*/ 39189 h 298840"/>
              <a:gd name="connsiteX14" fmla="*/ 2044638 w 3478803"/>
              <a:gd name="connsiteY14" fmla="*/ 65314 h 298840"/>
              <a:gd name="connsiteX15" fmla="*/ 2867598 w 3478803"/>
              <a:gd name="connsiteY15" fmla="*/ 78377 h 298840"/>
              <a:gd name="connsiteX16" fmla="*/ 3076603 w 3478803"/>
              <a:gd name="connsiteY16" fmla="*/ 65314 h 298840"/>
              <a:gd name="connsiteX17" fmla="*/ 3141918 w 3478803"/>
              <a:gd name="connsiteY17" fmla="*/ 78377 h 298840"/>
              <a:gd name="connsiteX18" fmla="*/ 3311735 w 3478803"/>
              <a:gd name="connsiteY18" fmla="*/ 91440 h 298840"/>
              <a:gd name="connsiteX19" fmla="*/ 3350923 w 3478803"/>
              <a:gd name="connsiteY19" fmla="*/ 117566 h 298840"/>
              <a:gd name="connsiteX20" fmla="*/ 3377049 w 3478803"/>
              <a:gd name="connsiteY20" fmla="*/ 156754 h 298840"/>
              <a:gd name="connsiteX21" fmla="*/ 3455426 w 3478803"/>
              <a:gd name="connsiteY21" fmla="*/ 169817 h 298840"/>
              <a:gd name="connsiteX22" fmla="*/ 3363986 w 3478803"/>
              <a:gd name="connsiteY22" fmla="*/ 195943 h 298840"/>
              <a:gd name="connsiteX23" fmla="*/ 3324798 w 3478803"/>
              <a:gd name="connsiteY23" fmla="*/ 209006 h 298840"/>
              <a:gd name="connsiteX24" fmla="*/ 2867598 w 3478803"/>
              <a:gd name="connsiteY24" fmla="*/ 209006 h 298840"/>
              <a:gd name="connsiteX25" fmla="*/ 2828409 w 3478803"/>
              <a:gd name="connsiteY25" fmla="*/ 222069 h 298840"/>
              <a:gd name="connsiteX26" fmla="*/ 2776158 w 3478803"/>
              <a:gd name="connsiteY26" fmla="*/ 235131 h 298840"/>
              <a:gd name="connsiteX27" fmla="*/ 2697780 w 3478803"/>
              <a:gd name="connsiteY27" fmla="*/ 261257 h 298840"/>
              <a:gd name="connsiteX28" fmla="*/ 2606340 w 3478803"/>
              <a:gd name="connsiteY28" fmla="*/ 248194 h 298840"/>
              <a:gd name="connsiteX29" fmla="*/ 2292832 w 3478803"/>
              <a:gd name="connsiteY29" fmla="*/ 235131 h 298840"/>
              <a:gd name="connsiteX30" fmla="*/ 2214455 w 3478803"/>
              <a:gd name="connsiteY30" fmla="*/ 209006 h 298840"/>
              <a:gd name="connsiteX31" fmla="*/ 2005449 w 3478803"/>
              <a:gd name="connsiteY31" fmla="*/ 222069 h 298840"/>
              <a:gd name="connsiteX32" fmla="*/ 1509060 w 3478803"/>
              <a:gd name="connsiteY32" fmla="*/ 248194 h 298840"/>
              <a:gd name="connsiteX33" fmla="*/ 555472 w 3478803"/>
              <a:gd name="connsiteY33" fmla="*/ 222069 h 298840"/>
              <a:gd name="connsiteX34" fmla="*/ 516283 w 3478803"/>
              <a:gd name="connsiteY34" fmla="*/ 209006 h 298840"/>
              <a:gd name="connsiteX35" fmla="*/ 268089 w 3478803"/>
              <a:gd name="connsiteY35" fmla="*/ 222069 h 298840"/>
              <a:gd name="connsiteX36" fmla="*/ 241963 w 3478803"/>
              <a:gd name="connsiteY36" fmla="*/ 261257 h 298840"/>
              <a:gd name="connsiteX37" fmla="*/ 189712 w 3478803"/>
              <a:gd name="connsiteY37" fmla="*/ 274320 h 298840"/>
              <a:gd name="connsiteX38" fmla="*/ 150523 w 3478803"/>
              <a:gd name="connsiteY38" fmla="*/ 287383 h 298840"/>
              <a:gd name="connsiteX39" fmla="*/ 72146 w 3478803"/>
              <a:gd name="connsiteY39" fmla="*/ 248194 h 298840"/>
              <a:gd name="connsiteX40" fmla="*/ 32958 w 3478803"/>
              <a:gd name="connsiteY40" fmla="*/ 235131 h 298840"/>
              <a:gd name="connsiteX41" fmla="*/ 32958 w 3478803"/>
              <a:gd name="connsiteY41" fmla="*/ 143691 h 29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478803" h="298840">
                <a:moveTo>
                  <a:pt x="32958" y="143691"/>
                </a:moveTo>
                <a:cubicBezTo>
                  <a:pt x="39489" y="121920"/>
                  <a:pt x="56107" y="113668"/>
                  <a:pt x="72146" y="104503"/>
                </a:cubicBezTo>
                <a:cubicBezTo>
                  <a:pt x="87734" y="95596"/>
                  <a:pt x="106456" y="92092"/>
                  <a:pt x="124398" y="91440"/>
                </a:cubicBezTo>
                <a:cubicBezTo>
                  <a:pt x="346362" y="83368"/>
                  <a:pt x="568535" y="82731"/>
                  <a:pt x="790603" y="78377"/>
                </a:cubicBezTo>
                <a:lnTo>
                  <a:pt x="868980" y="26126"/>
                </a:lnTo>
                <a:lnTo>
                  <a:pt x="908169" y="0"/>
                </a:lnTo>
                <a:cubicBezTo>
                  <a:pt x="1011673" y="34502"/>
                  <a:pt x="959382" y="21599"/>
                  <a:pt x="1064923" y="39189"/>
                </a:cubicBezTo>
                <a:cubicBezTo>
                  <a:pt x="1077986" y="47897"/>
                  <a:pt x="1089358" y="59949"/>
                  <a:pt x="1104112" y="65314"/>
                </a:cubicBezTo>
                <a:cubicBezTo>
                  <a:pt x="1137857" y="77585"/>
                  <a:pt x="1208615" y="91440"/>
                  <a:pt x="1208615" y="91440"/>
                </a:cubicBezTo>
                <a:cubicBezTo>
                  <a:pt x="1330535" y="87086"/>
                  <a:pt x="1452630" y="86232"/>
                  <a:pt x="1574375" y="78377"/>
                </a:cubicBezTo>
                <a:cubicBezTo>
                  <a:pt x="1588116" y="77490"/>
                  <a:pt x="1600122" y="68301"/>
                  <a:pt x="1613563" y="65314"/>
                </a:cubicBezTo>
                <a:cubicBezTo>
                  <a:pt x="1639418" y="59568"/>
                  <a:pt x="1666245" y="58675"/>
                  <a:pt x="1691940" y="52251"/>
                </a:cubicBezTo>
                <a:cubicBezTo>
                  <a:pt x="1718657" y="45572"/>
                  <a:pt x="1770318" y="26126"/>
                  <a:pt x="1770318" y="26126"/>
                </a:cubicBezTo>
                <a:cubicBezTo>
                  <a:pt x="1835632" y="30480"/>
                  <a:pt x="1901459" y="29932"/>
                  <a:pt x="1966260" y="39189"/>
                </a:cubicBezTo>
                <a:cubicBezTo>
                  <a:pt x="1993522" y="43084"/>
                  <a:pt x="2017102" y="64877"/>
                  <a:pt x="2044638" y="65314"/>
                </a:cubicBezTo>
                <a:lnTo>
                  <a:pt x="2867598" y="78377"/>
                </a:lnTo>
                <a:cubicBezTo>
                  <a:pt x="2937266" y="74023"/>
                  <a:pt x="3006799" y="65314"/>
                  <a:pt x="3076603" y="65314"/>
                </a:cubicBezTo>
                <a:cubicBezTo>
                  <a:pt x="3098806" y="65314"/>
                  <a:pt x="3119851" y="75925"/>
                  <a:pt x="3141918" y="78377"/>
                </a:cubicBezTo>
                <a:cubicBezTo>
                  <a:pt x="3198344" y="84647"/>
                  <a:pt x="3255129" y="87086"/>
                  <a:pt x="3311735" y="91440"/>
                </a:cubicBezTo>
                <a:cubicBezTo>
                  <a:pt x="3324798" y="100149"/>
                  <a:pt x="3339822" y="106465"/>
                  <a:pt x="3350923" y="117566"/>
                </a:cubicBezTo>
                <a:cubicBezTo>
                  <a:pt x="3362024" y="128667"/>
                  <a:pt x="3363007" y="149733"/>
                  <a:pt x="3377049" y="156754"/>
                </a:cubicBezTo>
                <a:cubicBezTo>
                  <a:pt x="3400739" y="168599"/>
                  <a:pt x="3429300" y="165463"/>
                  <a:pt x="3455426" y="169817"/>
                </a:cubicBezTo>
                <a:cubicBezTo>
                  <a:pt x="3361467" y="201137"/>
                  <a:pt x="3478803" y="163138"/>
                  <a:pt x="3363986" y="195943"/>
                </a:cubicBezTo>
                <a:cubicBezTo>
                  <a:pt x="3350747" y="199726"/>
                  <a:pt x="3337861" y="204652"/>
                  <a:pt x="3324798" y="209006"/>
                </a:cubicBezTo>
                <a:cubicBezTo>
                  <a:pt x="3100844" y="194076"/>
                  <a:pt x="3115656" y="187436"/>
                  <a:pt x="2867598" y="209006"/>
                </a:cubicBezTo>
                <a:cubicBezTo>
                  <a:pt x="2853880" y="210199"/>
                  <a:pt x="2841649" y="218286"/>
                  <a:pt x="2828409" y="222069"/>
                </a:cubicBezTo>
                <a:cubicBezTo>
                  <a:pt x="2811147" y="227001"/>
                  <a:pt x="2793354" y="229972"/>
                  <a:pt x="2776158" y="235131"/>
                </a:cubicBezTo>
                <a:cubicBezTo>
                  <a:pt x="2749780" y="243044"/>
                  <a:pt x="2697780" y="261257"/>
                  <a:pt x="2697780" y="261257"/>
                </a:cubicBezTo>
                <a:cubicBezTo>
                  <a:pt x="2667300" y="256903"/>
                  <a:pt x="2637066" y="250176"/>
                  <a:pt x="2606340" y="248194"/>
                </a:cubicBezTo>
                <a:cubicBezTo>
                  <a:pt x="2501964" y="241460"/>
                  <a:pt x="2396906" y="245538"/>
                  <a:pt x="2292832" y="235131"/>
                </a:cubicBezTo>
                <a:cubicBezTo>
                  <a:pt x="2265430" y="232391"/>
                  <a:pt x="2214455" y="209006"/>
                  <a:pt x="2214455" y="209006"/>
                </a:cubicBezTo>
                <a:cubicBezTo>
                  <a:pt x="2144786" y="213360"/>
                  <a:pt x="2075200" y="219334"/>
                  <a:pt x="2005449" y="222069"/>
                </a:cubicBezTo>
                <a:cubicBezTo>
                  <a:pt x="1517439" y="241206"/>
                  <a:pt x="1694427" y="186405"/>
                  <a:pt x="1509060" y="248194"/>
                </a:cubicBezTo>
                <a:cubicBezTo>
                  <a:pt x="1413428" y="246242"/>
                  <a:pt x="764103" y="237523"/>
                  <a:pt x="555472" y="222069"/>
                </a:cubicBezTo>
                <a:cubicBezTo>
                  <a:pt x="541740" y="221052"/>
                  <a:pt x="529346" y="213360"/>
                  <a:pt x="516283" y="209006"/>
                </a:cubicBezTo>
                <a:cubicBezTo>
                  <a:pt x="433552" y="213360"/>
                  <a:pt x="349472" y="206568"/>
                  <a:pt x="268089" y="222069"/>
                </a:cubicBezTo>
                <a:cubicBezTo>
                  <a:pt x="252667" y="225007"/>
                  <a:pt x="255026" y="252549"/>
                  <a:pt x="241963" y="261257"/>
                </a:cubicBezTo>
                <a:cubicBezTo>
                  <a:pt x="227025" y="271216"/>
                  <a:pt x="206974" y="269388"/>
                  <a:pt x="189712" y="274320"/>
                </a:cubicBezTo>
                <a:cubicBezTo>
                  <a:pt x="176472" y="278103"/>
                  <a:pt x="163586" y="283029"/>
                  <a:pt x="150523" y="287383"/>
                </a:cubicBezTo>
                <a:cubicBezTo>
                  <a:pt x="52024" y="254549"/>
                  <a:pt x="173436" y="298840"/>
                  <a:pt x="72146" y="248194"/>
                </a:cubicBezTo>
                <a:cubicBezTo>
                  <a:pt x="59830" y="242036"/>
                  <a:pt x="46021" y="239485"/>
                  <a:pt x="32958" y="235131"/>
                </a:cubicBezTo>
                <a:cubicBezTo>
                  <a:pt x="0" y="185696"/>
                  <a:pt x="26427" y="165462"/>
                  <a:pt x="32958" y="14369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35130" y="1280155"/>
            <a:ext cx="792915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ea typeface="Calibri" pitchFamily="34" charset="0"/>
                <a:cs typeface="Calibri" pitchFamily="34" charset="0"/>
              </a:rPr>
              <a:t>Anodizing</a:t>
            </a:r>
            <a:r>
              <a:rPr lang="en-US" sz="2400" dirty="0" smtClean="0">
                <a:ea typeface="Calibri" pitchFamily="34" charset="0"/>
                <a:cs typeface="Calibri" pitchFamily="34" charset="0"/>
              </a:rPr>
              <a:t>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Induced oxidation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in an </a:t>
            </a:r>
            <a:r>
              <a:rPr lang="en-US" sz="2000" dirty="0" err="1" smtClean="0">
                <a:ea typeface="Calibri" pitchFamily="34" charset="0"/>
                <a:cs typeface="Calibri" pitchFamily="34" charset="0"/>
              </a:rPr>
              <a:t>oxidising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environment by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making the article anode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and passing current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Oxidation of outer layer of metal to its metal oxide which covers the metal surface and acts as protective layer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Done for non-ferrous metals like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Al, Cr, Ti </a:t>
            </a:r>
          </a:p>
        </p:txBody>
      </p:sp>
      <p:pic>
        <p:nvPicPr>
          <p:cNvPr id="11266" name="Picture 2" descr="Anodising - OpenLearn - Open Univers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592" y="4051119"/>
            <a:ext cx="3809999" cy="257175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4667795" y="5091389"/>
            <a:ext cx="3378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://www.open.edu/openlearn/science-maths-technology/engineering-technology/manupedia/anodising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22067" y="1201778"/>
            <a:ext cx="7994469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ea typeface="Calibri" pitchFamily="34" charset="0"/>
                <a:cs typeface="Calibri" pitchFamily="34" charset="0"/>
              </a:rPr>
              <a:t>Anodizing of Aluminum</a:t>
            </a:r>
            <a:r>
              <a:rPr lang="en-US" sz="2200" dirty="0" smtClean="0">
                <a:ea typeface="Calibri" pitchFamily="34" charset="0"/>
                <a:cs typeface="Calibri" pitchFamily="34" charset="0"/>
              </a:rPr>
              <a:t>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cs typeface="Calibri" pitchFamily="34" charset="0"/>
              </a:rPr>
              <a:t>The process: </a:t>
            </a:r>
            <a:endParaRPr lang="en-US" sz="2000" dirty="0" smtClean="0"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Article is cleaned, degreased, and polished and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taken as anode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It is immersed in an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electrolyte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consisting of 5-10% chromic acid, sulfuric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acid, phosphoric acid, oxalic acid or their mixtures maintained at around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40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Lead or steel is taken as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cathode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>
              <a:ea typeface="Calibri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Voltage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above 40V is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applied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Outer layer of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Al is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oxidised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 to Al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O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3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                 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2Al + 3H</a:t>
            </a:r>
            <a:r>
              <a:rPr lang="en-US" sz="2000" b="1" baseline="-30000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O → Al</a:t>
            </a:r>
            <a:r>
              <a:rPr lang="en-US" sz="2000" b="1" baseline="-30000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O</a:t>
            </a:r>
            <a:r>
              <a:rPr lang="en-US" sz="2000" b="1" baseline="-30000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3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 +3H</a:t>
            </a:r>
            <a:r>
              <a:rPr lang="en-US" sz="2000" b="1" baseline="-30000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rcRect b="10884"/>
          <a:stretch>
            <a:fillRect/>
          </a:stretch>
        </p:blipFill>
        <p:spPr bwMode="auto">
          <a:xfrm>
            <a:off x="4310742" y="3513909"/>
            <a:ext cx="3931921" cy="171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746164" y="5487863"/>
            <a:ext cx="32221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Source: </a:t>
            </a:r>
            <a:r>
              <a:rPr lang="en-IN" sz="1200" dirty="0" err="1" smtClean="0"/>
              <a:t>Basuchandra’s</a:t>
            </a:r>
            <a:r>
              <a:rPr lang="en-IN" sz="1200" dirty="0" smtClean="0"/>
              <a:t> Engineering chemistry, </a:t>
            </a:r>
            <a:r>
              <a:rPr lang="en-IN" sz="1200" dirty="0" err="1" smtClean="0"/>
              <a:t>Banbayalu</a:t>
            </a:r>
            <a:r>
              <a:rPr lang="en-IN" sz="1200" dirty="0" smtClean="0"/>
              <a:t> (2014)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28600" y="1405407"/>
            <a:ext cx="82296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Al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O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 formed on the surface is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Times New Roman" pitchFamily="18" charset="0"/>
                <a:cs typeface="Calibri" pitchFamily="34" charset="0"/>
              </a:rPr>
              <a:t>slightly porous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in nature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ea typeface="Times New Roman" pitchFamily="18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The porous layer may be made compact by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Times New Roman" pitchFamily="18" charset="0"/>
                <a:cs typeface="Calibri" pitchFamily="34" charset="0"/>
              </a:rPr>
              <a:t>sealing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 which is done by immersing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anodised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 article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 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 boiling water or steam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ea typeface="Times New Roman" pitchFamily="18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Al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O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 is converted into Al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O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.H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O which occupies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Times New Roman" pitchFamily="18" charset="0"/>
                <a:cs typeface="Calibri" pitchFamily="34" charset="0"/>
              </a:rPr>
              <a:t>higher volume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;  the pores are sealed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0242" name="Picture 2" descr="Sealing of anodized aluminum with phytic acid solution - ScienceDirect"/>
          <p:cNvPicPr>
            <a:picLocks noChangeAspect="1" noChangeArrowheads="1"/>
          </p:cNvPicPr>
          <p:nvPr/>
        </p:nvPicPr>
        <p:blipFill>
          <a:blip r:embed="rId3"/>
          <a:srcRect r="11723"/>
          <a:stretch>
            <a:fillRect/>
          </a:stretch>
        </p:blipFill>
        <p:spPr bwMode="auto">
          <a:xfrm>
            <a:off x="403769" y="4136571"/>
            <a:ext cx="4089854" cy="231648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706983" y="4947698"/>
            <a:ext cx="3692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/>
              <a:t>Source:https</a:t>
            </a:r>
            <a:r>
              <a:rPr lang="en-GB" sz="1400" dirty="0" smtClean="0"/>
              <a:t>://www.sciencedirect.com/science/article/abs/pii/S0257897215304540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69817" y="1308195"/>
            <a:ext cx="799447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Anodized articles can produced in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good </a:t>
            </a:r>
            <a:r>
              <a:rPr lang="en-US" sz="2000" b="1" dirty="0" err="1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colour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finishes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by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Adsorbing an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organic dye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after </a:t>
            </a:r>
            <a:r>
              <a:rPr lang="en-US" sz="2000" dirty="0" err="1" smtClean="0">
                <a:ea typeface="Calibri" pitchFamily="34" charset="0"/>
                <a:cs typeface="Calibri" pitchFamily="34" charset="0"/>
              </a:rPr>
              <a:t>anodising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and </a:t>
            </a:r>
            <a:r>
              <a:rPr lang="en-US" sz="2000" smtClean="0">
                <a:ea typeface="Calibri" pitchFamily="34" charset="0"/>
                <a:cs typeface="Calibri" pitchFamily="34" charset="0"/>
              </a:rPr>
              <a:t>then sealing</a:t>
            </a: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Depositing a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metal like Ni, Co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etc., into the pores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a typeface="Calibri" pitchFamily="34" charset="0"/>
                <a:cs typeface="Calibri" pitchFamily="34" charset="0"/>
              </a:rPr>
              <a:t>Applications: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Anodized Al is used as an attractive, highly durable, corrosion resistant material in exteriors for roofs, walls, buildings and also in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window frames, office partitions, </a:t>
            </a:r>
            <a:r>
              <a:rPr lang="en-US" sz="2000" dirty="0" err="1" smtClean="0">
                <a:ea typeface="Calibri" pitchFamily="34" charset="0"/>
                <a:cs typeface="Calibri" pitchFamily="34" charset="0"/>
              </a:rPr>
              <a:t>tiffin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carriers, etc.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</p:txBody>
      </p:sp>
      <p:pic>
        <p:nvPicPr>
          <p:cNvPr id="9218" name="Picture 2" descr="Basic Steps in Anodizing | How to Anodize Episode 4 - YouTube"/>
          <p:cNvPicPr>
            <a:picLocks noChangeAspect="1" noChangeArrowheads="1"/>
          </p:cNvPicPr>
          <p:nvPr/>
        </p:nvPicPr>
        <p:blipFill>
          <a:blip r:embed="rId3"/>
          <a:srcRect t="39920"/>
          <a:stretch>
            <a:fillRect/>
          </a:stretch>
        </p:blipFill>
        <p:spPr bwMode="auto">
          <a:xfrm>
            <a:off x="691153" y="2573382"/>
            <a:ext cx="4754308" cy="160673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5735190" y="3035328"/>
            <a:ext cx="1880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://www.youtube.com/watch?v=w1cKVbtpE1E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69817" y="1319348"/>
            <a:ext cx="804672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7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Phosphating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: </a:t>
            </a:r>
          </a:p>
          <a:p>
            <a:pPr marL="0" marR="0" lvl="0" indent="47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47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Converting the surface metal atoms into their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phosphates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by chemical or electrochemical reactions</a:t>
            </a:r>
          </a:p>
          <a:p>
            <a:pPr marL="0" marR="0" lvl="0" indent="47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indent="476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Originally phosphate coating was applied only on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Ferrous alloys </a:t>
            </a: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like Fe and steel.  But now it has been extended, to Zn, Al and their alloys</a:t>
            </a:r>
          </a:p>
          <a:p>
            <a:pPr indent="476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indent="476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Chemical </a:t>
            </a:r>
            <a:r>
              <a:rPr lang="en-US" sz="2000" b="1" dirty="0" err="1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phosphating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is done by dipping the article in a </a:t>
            </a:r>
            <a:r>
              <a:rPr lang="en-US" sz="2000" dirty="0" err="1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phosphating</a:t>
            </a: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bath</a:t>
            </a:r>
          </a:p>
          <a:p>
            <a:pPr indent="476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indent="476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In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electrochemical </a:t>
            </a:r>
            <a:r>
              <a:rPr lang="en-US" sz="2000" b="1" dirty="0" err="1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phosphating</a:t>
            </a: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, the process of electrolysis is used</a:t>
            </a:r>
          </a:p>
          <a:p>
            <a:pPr indent="47625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dirty="0" smtClean="0">
              <a:cs typeface="Arial" pitchFamily="34" charset="0"/>
            </a:endParaRPr>
          </a:p>
          <a:p>
            <a:pPr marL="0" marR="0" lvl="0" indent="47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47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47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76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69817" y="1319349"/>
            <a:ext cx="804672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7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Chemical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Phosphating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:</a:t>
            </a:r>
          </a:p>
          <a:p>
            <a:pPr marL="0" marR="0" lvl="0" indent="476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The process -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 </a:t>
            </a:r>
            <a:endParaRPr kumimoji="0" lang="en-US" sz="2000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  <a:p>
            <a:pPr marL="0" marR="0" lvl="0" indent="476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phosphating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bath contains three essential components: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indent="4762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Free phosphoric acid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which reacts with the metal surface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indent="4762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Metal phosphates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of zinc and manganese which increase adherence and decrease porosity of the coatings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1" indent="4762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An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accelerator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such as nitrites, chlorates, peroxides, etc. which speed up the reaction</a:t>
            </a:r>
          </a:p>
          <a:p>
            <a:pPr lvl="1" indent="4762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The process is carried out at a pH of around 3 and a temperature of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 35-40</a:t>
            </a:r>
            <a:r>
              <a:rPr lang="en-US" sz="2000" baseline="30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C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The reaction include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dissolution of metal </a:t>
            </a: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as ions, forming a phosphate with the bath solution which subsequently gets a deposited on the surface of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 the metal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                 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3Fe + 2H</a:t>
            </a:r>
            <a:r>
              <a:rPr lang="en-US" sz="2000" b="1" baseline="-30000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3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PO</a:t>
            </a:r>
            <a:r>
              <a:rPr lang="en-US" sz="2000" b="1" baseline="-30000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4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 → Fe</a:t>
            </a:r>
            <a:r>
              <a:rPr lang="en-US" sz="2000" b="1" baseline="-30000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3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(PO</a:t>
            </a:r>
            <a:r>
              <a:rPr lang="en-US" sz="2000" b="1" baseline="-30000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4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)</a:t>
            </a:r>
            <a:r>
              <a:rPr lang="en-US" sz="2000" b="1" baseline="-30000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sz="2000" b="1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↓ + 3H</a:t>
            </a:r>
            <a:r>
              <a:rPr lang="en-US" sz="2000" b="1" baseline="-30000" dirty="0" smtClean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</a:p>
          <a:p>
            <a:pPr lvl="1" indent="4762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476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74322" y="1358529"/>
            <a:ext cx="7850775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Phosphate coatings are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porous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and themselves do not provide appreciable corrosion resistance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They are useful mainly as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base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paints and imparts good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paint adhesion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quality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Phosphate coatings are very thin (3µm)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and being porous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interlock the paints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onto the surface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Applications: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Phosphate coating is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a pretreatment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before painting the automobile bodies, refrigerators and washing machines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8451669" y="3553097"/>
            <a:ext cx="25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95943" y="1306286"/>
            <a:ext cx="80597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Organic coating: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Coating of metal surfaces with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organic materials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particularly paints and lacquers is the most widely used anti corrosion coatings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 The coatings serve to keep out air and moisture from the metal surface or serve as 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Times New Roman" pitchFamily="18" charset="0"/>
                <a:cs typeface="Calibri" pitchFamily="34" charset="0"/>
              </a:rPr>
              <a:t>barrier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 between the metal surface and the corrosion environment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Corrosion control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Corrosion inhibitors</a:t>
            </a:r>
          </a:p>
          <a:p>
            <a:pPr lvl="2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Anodic corrosion inhibitors</a:t>
            </a:r>
          </a:p>
          <a:p>
            <a:pPr lvl="2" algn="just"/>
            <a:r>
              <a:rPr lang="en-US" sz="2200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Cathodic</a:t>
            </a:r>
            <a:r>
              <a:rPr lang="en-US" sz="22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 corrosion inhibitors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8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Corrosion control</a:t>
            </a:r>
          </a:p>
          <a:p>
            <a:pPr lvl="1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Inorganic coating</a:t>
            </a:r>
          </a:p>
          <a:p>
            <a:pPr lvl="2" algn="just"/>
            <a:r>
              <a:rPr lang="en-US" sz="2200" b="1" i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Anodising</a:t>
            </a:r>
            <a:endParaRPr lang="en-US" sz="2200" b="1" i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2" algn="just"/>
            <a:r>
              <a:rPr lang="en-US" sz="2200" b="1" i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Phosphating</a:t>
            </a:r>
            <a:endParaRPr lang="en-US" sz="2200" b="1" i="1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Organic coating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69244" y="1302146"/>
            <a:ext cx="7759337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Calibri" pitchFamily="34" charset="0"/>
              </a:rPr>
              <a:t>Corrosion Inhibitors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Chemical substances which are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added in small quantities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to the corrosive environment to decrease the rate of corrosion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Inhibitors slow down or inhibit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anodic or cathodic reaction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and control corrosion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cs typeface="Calibri" pitchFamily="34" charset="0"/>
              </a:rPr>
              <a:t>  They can be used only in </a:t>
            </a:r>
            <a:r>
              <a:rPr lang="en-US" sz="2200" b="1" dirty="0">
                <a:solidFill>
                  <a:srgbClr val="C42ABD"/>
                </a:solidFill>
                <a:cs typeface="Calibri" pitchFamily="34" charset="0"/>
              </a:rPr>
              <a:t>confined environment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The action of an inhibitor depends on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nature of the metal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to be protected as well as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corrosive environment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860D0526-D677-4A0A-A9F8-176ECD0ED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330992"/>
              </p:ext>
            </p:extLst>
          </p:nvPr>
        </p:nvGraphicFramePr>
        <p:xfrm>
          <a:off x="513514" y="4836135"/>
          <a:ext cx="7256408" cy="143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109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83672" y="1537629"/>
            <a:ext cx="7916091" cy="405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Anodic inhibitors: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    M → M</a:t>
            </a:r>
            <a:r>
              <a:rPr kumimoji="0" 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n+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+ ne</a:t>
            </a:r>
            <a:r>
              <a:rPr kumimoji="0" 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000" baseline="-30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If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formation of M</a:t>
            </a:r>
            <a:r>
              <a:rPr kumimoji="0" lang="en-US" sz="2000" b="1" i="0" u="none" strike="noStrike" cap="none" normalizeH="0" baseline="3000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n+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is prevented, the corrosion process is retarded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000" dirty="0">
              <a:ea typeface="Calibri" pitchFamily="34" charset="0"/>
              <a:cs typeface="Calibri" pitchFamily="34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This is achieved by the addition of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large anions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such as chromate(CrO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4</a:t>
            </a:r>
            <a:r>
              <a:rPr kumimoji="0" 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), tungstate (WO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4</a:t>
            </a:r>
            <a:r>
              <a:rPr kumimoji="0" 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), etc.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a typeface="Calibri" pitchFamily="34" charset="0"/>
                <a:cs typeface="Calibri" pitchFamily="34" charset="0"/>
              </a:rPr>
              <a:t>These ions combine with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kumimoji="0" 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n+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 and </a:t>
            </a:r>
            <a:r>
              <a:rPr lang="en-US" sz="2000" b="1" dirty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form a precipitate 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which covers the surface of the anode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</p:txBody>
      </p:sp>
      <p:pic>
        <p:nvPicPr>
          <p:cNvPr id="1026" name="Picture 2" descr="Knowledge Centre | Penrite Oil">
            <a:extLst>
              <a:ext uri="{FF2B5EF4-FFF2-40B4-BE49-F238E27FC236}">
                <a16:creationId xmlns="" xmlns:a16="http://schemas.microsoft.com/office/drawing/2014/main" id="{F74B3E0B-8595-498F-B410-F786BDFA7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5"/>
          <a:stretch/>
        </p:blipFill>
        <p:spPr bwMode="auto">
          <a:xfrm>
            <a:off x="571620" y="5118317"/>
            <a:ext cx="5240995" cy="13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F33BEA5-4726-46D0-808A-05BF1C19ADC2}"/>
              </a:ext>
            </a:extLst>
          </p:cNvPr>
          <p:cNvSpPr txBox="1"/>
          <p:nvPr/>
        </p:nvSpPr>
        <p:spPr>
          <a:xfrm>
            <a:off x="6118886" y="5409894"/>
            <a:ext cx="19808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Source:http</a:t>
            </a:r>
            <a:r>
              <a:rPr lang="en-IN" sz="1200" dirty="0"/>
              <a:t>://www.penriteoil.com.au/knowledge-centre/Coolant%20Inhibitor%20Packs/149/what-are-corrosion-inhibitors/289</a:t>
            </a:r>
          </a:p>
        </p:txBody>
      </p:sp>
    </p:spTree>
    <p:extLst>
      <p:ext uri="{BB962C8B-B14F-4D97-AF65-F5344CB8AC3E}">
        <p14:creationId xmlns:p14="http://schemas.microsoft.com/office/powerpoint/2010/main" val="205844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83672" y="1421976"/>
            <a:ext cx="7916091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Anodic inhibitors are found to be effective only when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sufficient amount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of the inhibitor is added into the corrosion medium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If insufficient quantity is added, then a part of the anodic region is exposed to the environment 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Formation of small anodic area results in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intense corrosion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200" b="1" dirty="0">
              <a:solidFill>
                <a:srgbClr val="C42ABD"/>
              </a:solidFill>
              <a:cs typeface="Calibri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cs typeface="Calibri" pitchFamily="34" charset="0"/>
              </a:rPr>
              <a:t>Salts like Na</a:t>
            </a:r>
            <a:r>
              <a:rPr kumimoji="0" lang="en-US" sz="2200" b="1" i="0" u="none" strike="noStrike" cap="none" normalizeH="0" baseline="-25000" dirty="0">
                <a:ln>
                  <a:noFill/>
                </a:ln>
                <a:solidFill>
                  <a:srgbClr val="C42ABD"/>
                </a:solidFill>
                <a:effectLst/>
                <a:cs typeface="Calibri" pitchFamily="34" charset="0"/>
              </a:rPr>
              <a:t>2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cs typeface="Calibri" pitchFamily="34" charset="0"/>
              </a:rPr>
              <a:t>CrO</a:t>
            </a:r>
            <a:r>
              <a:rPr kumimoji="0" lang="en-US" sz="2200" b="1" i="0" u="none" strike="noStrike" cap="none" normalizeH="0" baseline="-25000" dirty="0">
                <a:ln>
                  <a:noFill/>
                </a:ln>
                <a:solidFill>
                  <a:srgbClr val="C42ABD"/>
                </a:solidFill>
                <a:effectLst/>
                <a:cs typeface="Calibri" pitchFamily="34" charset="0"/>
              </a:rPr>
              <a:t>4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cs typeface="Calibri" pitchFamily="34" charset="0"/>
              </a:rPr>
              <a:t> , Na</a:t>
            </a:r>
            <a:r>
              <a:rPr kumimoji="0" lang="en-US" sz="2200" b="1" i="0" u="none" strike="noStrike" cap="none" normalizeH="0" baseline="-25000" dirty="0">
                <a:ln>
                  <a:noFill/>
                </a:ln>
                <a:solidFill>
                  <a:srgbClr val="C42ABD"/>
                </a:solidFill>
                <a:effectLst/>
                <a:cs typeface="Calibri" pitchFamily="34" charset="0"/>
              </a:rPr>
              <a:t>2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cs typeface="Calibri" pitchFamily="34" charset="0"/>
              </a:rPr>
              <a:t>WO</a:t>
            </a:r>
            <a:r>
              <a:rPr kumimoji="0" lang="en-US" sz="2200" b="1" i="0" u="none" strike="noStrike" cap="none" normalizeH="0" baseline="-25000" dirty="0">
                <a:ln>
                  <a:noFill/>
                </a:ln>
                <a:solidFill>
                  <a:srgbClr val="C42ABD"/>
                </a:solidFill>
                <a:effectLst/>
                <a:cs typeface="Calibri" pitchFamily="34" charset="0"/>
              </a:rPr>
              <a:t>4</a:t>
            </a:r>
            <a:endParaRPr kumimoji="0" lang="en-US" sz="2200" b="1" i="0" u="none" strike="noStrike" cap="none" normalizeH="0" baseline="-25000" dirty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1838" y="1715013"/>
            <a:ext cx="7999759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6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Cathodic</a:t>
            </a: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 inhibitors: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liberation of hydrogen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 absorption of oxygen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400" b="1" dirty="0">
              <a:solidFill>
                <a:srgbClr val="C42ABD"/>
              </a:solidFill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Inhibiting any of these reactions will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slow down the cathodic reaction 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Calibri" pitchFamily="34" charset="0"/>
              </a:rPr>
              <a:t>which in turn slows down the anodic reaction; corrosion is inhibited</a:t>
            </a:r>
            <a:endParaRPr kumimoji="0" lang="en-US" sz="2400" i="0" u="none" strike="noStrike" cap="none" normalizeH="0" baseline="0" dirty="0">
              <a:ln>
                <a:noFill/>
              </a:ln>
              <a:effectLst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1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41839" y="1314763"/>
            <a:ext cx="7999758" cy="43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Inhibition of hydrogen liberation: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300" b="1" dirty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P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reventing the diffusion of H</a:t>
            </a:r>
            <a:r>
              <a:rPr kumimoji="0" lang="en-US" sz="2300" b="1" i="0" u="none" strike="noStrike" cap="none" normalizeH="0" baseline="3000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+ 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ions to the cathode-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By the addition of certain 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organic compounds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which contain 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nitrogen or sulfur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Aliphatic amines, urea, thiourea, mercaptans, heterocyclic compounds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are widely used as cathodic inhibitors</a:t>
            </a:r>
            <a:endParaRPr lang="en-US" sz="2300" dirty="0"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They get 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adsorbed on the cathodic region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forming a protective film, preventing the H</a:t>
            </a:r>
            <a:r>
              <a:rPr kumimoji="0" lang="en-US" sz="23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+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ions from coming in contact with the cathodic metal surface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59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1839" y="1141662"/>
            <a:ext cx="7999758" cy="537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ea typeface="Calibri" pitchFamily="34" charset="0"/>
                <a:cs typeface="Calibri" pitchFamily="34" charset="0"/>
              </a:rPr>
              <a:t>  </a:t>
            </a:r>
            <a:r>
              <a:rPr lang="en-US" sz="2400" b="1" dirty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y increasing the hydrogen overvoltage on the metal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 surface –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 When Hydrogen overvoltage is high , </a:t>
            </a:r>
            <a:r>
              <a:rPr lang="en-US" sz="24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liberation of H</a:t>
            </a:r>
            <a:r>
              <a:rPr lang="en-US" sz="2400" b="1" baseline="-25000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will be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  difficult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By the addition of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oxides of arsenic, antimony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(As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3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, Sb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3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or salts like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sodium meta</a:t>
            </a:r>
            <a:r>
              <a:rPr lang="en-US" sz="2400" b="1" baseline="0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arsenite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(NaAsO</a:t>
            </a:r>
            <a:r>
              <a:rPr kumimoji="0" lang="en-US" sz="2400" i="0" u="none" strike="noStrike" cap="none" normalizeH="0" baseline="-2500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They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deposit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on the cathode region  </a:t>
            </a: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hydrogen overvoltage on these metals is very high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; liberation of H</a:t>
            </a:r>
            <a:r>
              <a: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is reduced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82880" y="1660150"/>
            <a:ext cx="772360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3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By removing the oxygen from the corrosive media </a:t>
            </a:r>
            <a:r>
              <a:rPr lang="en-US" sz="23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endParaRPr kumimoji="0" lang="en-US" sz="23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3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300" dirty="0">
                <a:latin typeface="Calibri" pitchFamily="34" charset="0"/>
                <a:ea typeface="Calibri" pitchFamily="34" charset="0"/>
                <a:cs typeface="Calibri" pitchFamily="34" charset="0"/>
              </a:rPr>
              <a:t>By adding </a:t>
            </a:r>
            <a:r>
              <a:rPr lang="en-US" sz="23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xygen scavengers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like hydrazine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ea typeface="Calibri" pitchFamily="34" charset="0"/>
              <a:cs typeface="Calibri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ea typeface="Calibri" pitchFamily="34" charset="0"/>
                <a:cs typeface="Calibri" pitchFamily="34" charset="0"/>
              </a:rPr>
              <a:t>           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N</a:t>
            </a:r>
            <a:r>
              <a:rPr lang="en-US" sz="2400" b="1" baseline="-30000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H</a:t>
            </a:r>
            <a:r>
              <a:rPr lang="en-US" sz="2400" b="1" baseline="-30000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4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 + O</a:t>
            </a:r>
            <a:r>
              <a:rPr lang="en-US" sz="2400" b="1" baseline="-30000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 → N</a:t>
            </a:r>
            <a:r>
              <a:rPr lang="en-US" sz="2400" b="1" baseline="-30000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 + 2H</a:t>
            </a:r>
            <a:r>
              <a:rPr lang="en-US" sz="2400" b="1" baseline="-30000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By adding </a:t>
            </a:r>
            <a:r>
              <a:rPr kumimoji="0" lang="en-US" sz="23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reducing agents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sodium sulfite etc.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ea typeface="Calibri" pitchFamily="34" charset="0"/>
                <a:cs typeface="Calibri" pitchFamily="34" charset="0"/>
              </a:rPr>
              <a:t>          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2Na</a:t>
            </a:r>
            <a:r>
              <a:rPr lang="en-US" sz="2400" b="1" baseline="-30000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SO</a:t>
            </a:r>
            <a:r>
              <a:rPr lang="en-US" sz="2400" b="1" baseline="-30000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3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 + O</a:t>
            </a:r>
            <a:r>
              <a:rPr lang="en-US" sz="2400" b="1" baseline="-30000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 → 2Na</a:t>
            </a:r>
            <a:r>
              <a:rPr lang="en-US" sz="2400" b="1" baseline="-30000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SO</a:t>
            </a:r>
            <a:r>
              <a:rPr lang="en-US" sz="2400" b="1" baseline="-30000" dirty="0">
                <a:solidFill>
                  <a:srgbClr val="6D1769"/>
                </a:solidFill>
                <a:ea typeface="Calibri" pitchFamily="34" charset="0"/>
                <a:cs typeface="Calibri" pitchFamily="34" charset="0"/>
              </a:rPr>
              <a:t>4</a:t>
            </a:r>
            <a:endParaRPr lang="en-IN" sz="2400" b="1" dirty="0">
              <a:solidFill>
                <a:srgbClr val="6D1769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kumimoji="0" lang="en-US" sz="2300" b="1" i="0" u="none" strike="noStrike" cap="none" normalizeH="0" baseline="0" dirty="0">
              <a:ln>
                <a:noFill/>
              </a:ln>
              <a:solidFill>
                <a:srgbClr val="6D1769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" y="1339419"/>
            <a:ext cx="4414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Inhibition of oxygen absorption: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3777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8451669" y="3553097"/>
            <a:ext cx="25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24889" y="1109416"/>
            <a:ext cx="8033657" cy="562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B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y decreasing the diffusion rate of oxygen to cathode – </a:t>
            </a:r>
            <a:endParaRPr lang="en-US" sz="2200" dirty="0">
              <a:ea typeface="Calibri" pitchFamily="34" charset="0"/>
              <a:cs typeface="Calibri" pitchFamily="34" charset="0"/>
            </a:endParaRPr>
          </a:p>
          <a:p>
            <a:pPr marL="800100" lvl="1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By adding salts with large cations such as ZnSO</a:t>
            </a:r>
            <a:r>
              <a:rPr kumimoji="0" lang="en-US" sz="2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4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MgSO</a:t>
            </a:r>
            <a:r>
              <a:rPr kumimoji="0" lang="en-US" sz="2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4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NiSO</a:t>
            </a:r>
            <a:r>
              <a:rPr kumimoji="0" lang="en-US" sz="2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4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etc. </a:t>
            </a:r>
            <a:endParaRPr lang="en-US" sz="2200" dirty="0">
              <a:ea typeface="Calibri" pitchFamily="34" charset="0"/>
              <a:cs typeface="Calibri" pitchFamily="34" charset="0"/>
            </a:endParaRPr>
          </a:p>
          <a:p>
            <a:pPr marL="800100" lvl="1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cations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of the salts (Zn</a:t>
            </a:r>
            <a:r>
              <a:rPr kumimoji="0" lang="en-US" sz="2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2+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Mg</a:t>
            </a:r>
            <a:r>
              <a:rPr kumimoji="0" lang="en-US" sz="22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2+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) migrate towards the cathode surface and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react with the hydroxyl ions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formed at the cathode</a:t>
            </a:r>
          </a:p>
          <a:p>
            <a:pPr marL="0" marR="0" lvl="0" indent="27463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Zn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2+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 + 2OH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-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 → Zn(OH)</a:t>
            </a:r>
            <a:r>
              <a:rPr kumimoji="0" lang="en-US" sz="22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2</a:t>
            </a:r>
          </a:p>
          <a:p>
            <a:pPr marL="0" marR="0" lvl="0" indent="27463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6D1769"/>
              </a:solidFill>
              <a:effectLst/>
              <a:cs typeface="Arial" pitchFamily="34" charset="0"/>
            </a:endParaRPr>
          </a:p>
          <a:p>
            <a:pPr marL="0" marR="0" lvl="0" indent="27463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Mg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2+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 + 2OH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-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 → Mg(OH)</a:t>
            </a:r>
            <a:r>
              <a:rPr kumimoji="0" lang="en-US" sz="22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ea typeface="Calibri" pitchFamily="34" charset="0"/>
                <a:cs typeface="Calibri" pitchFamily="34" charset="0"/>
              </a:rPr>
              <a:t>2</a:t>
            </a:r>
          </a:p>
          <a:p>
            <a:pPr marL="800100" lvl="1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hydroxides get deposited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on the cathodic sites</a:t>
            </a:r>
            <a:endParaRPr lang="en-US" sz="2200" dirty="0">
              <a:ea typeface="Calibri" pitchFamily="34" charset="0"/>
              <a:cs typeface="Calibri" pitchFamily="34" charset="0"/>
            </a:endParaRPr>
          </a:p>
          <a:p>
            <a:pPr marL="800100" lvl="1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protective film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impermeable to oxygen prevents its diffusion to the cathodic region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0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13380" y="1711967"/>
            <a:ext cx="7856676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Limitations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They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contaminate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the environment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Many of the inhibitors are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toxic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cannot be used in systems which come in contact with humans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Can be used only in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closed systems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in which corrosive environment is either contained or re-circulated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54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Corrosion control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athodic protection</a:t>
            </a:r>
          </a:p>
          <a:p>
            <a:pPr lvl="2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Sacrificial anode method</a:t>
            </a:r>
          </a:p>
          <a:p>
            <a:pPr lvl="2" algn="just"/>
            <a:r>
              <a:rPr lang="en-US" sz="22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Impressed cathodic current method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149843059"/>
              </p:ext>
            </p:extLst>
          </p:nvPr>
        </p:nvGraphicFramePr>
        <p:xfrm>
          <a:off x="1149530" y="1720849"/>
          <a:ext cx="7448559" cy="4749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49531" y="1136073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Corrosion Control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9FFCFF59-2B48-4BA6-A860-CB4437A69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13" y="1370771"/>
            <a:ext cx="8281851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Cathodic protection: </a:t>
            </a:r>
          </a:p>
          <a:p>
            <a:pPr marL="0" marR="0" lvl="0" indent="2286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By converting it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completely into cathode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and no part of it is allowed to act as anode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Cathode does not undergo corrosion so the structure is protected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467BBD-66C7-4050-B14A-40D7FF75B993}"/>
              </a:ext>
            </a:extLst>
          </p:cNvPr>
          <p:cNvSpPr txBox="1"/>
          <p:nvPr/>
        </p:nvSpPr>
        <p:spPr>
          <a:xfrm>
            <a:off x="3102077" y="4628140"/>
            <a:ext cx="2782529" cy="46166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Cathodic protection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ECEF48-E6F6-4F81-8A65-3B524E2D70FF}"/>
              </a:ext>
            </a:extLst>
          </p:cNvPr>
          <p:cNvSpPr txBox="1"/>
          <p:nvPr/>
        </p:nvSpPr>
        <p:spPr>
          <a:xfrm>
            <a:off x="830827" y="5809341"/>
            <a:ext cx="3441289" cy="461665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Sacrificial anode method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0690184-D6A9-4674-BE84-15456EB8FCF6}"/>
              </a:ext>
            </a:extLst>
          </p:cNvPr>
          <p:cNvSpPr txBox="1"/>
          <p:nvPr/>
        </p:nvSpPr>
        <p:spPr>
          <a:xfrm>
            <a:off x="4822722" y="5809341"/>
            <a:ext cx="3575042" cy="461665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Impressed current method</a:t>
            </a:r>
            <a:endParaRPr lang="en-IN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3A6B6C0D-6A72-482C-A89D-0427F8D5F2C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93342" y="5089805"/>
            <a:ext cx="0" cy="3399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D92D260-92EA-4C2F-8F61-33D26B6FEDCC}"/>
              </a:ext>
            </a:extLst>
          </p:cNvPr>
          <p:cNvCxnSpPr/>
          <p:nvPr/>
        </p:nvCxnSpPr>
        <p:spPr>
          <a:xfrm>
            <a:off x="2241755" y="5429710"/>
            <a:ext cx="45572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A1CC040-2D1B-40C4-8AD3-EE7B5DB72A1F}"/>
              </a:ext>
            </a:extLst>
          </p:cNvPr>
          <p:cNvCxnSpPr/>
          <p:nvPr/>
        </p:nvCxnSpPr>
        <p:spPr>
          <a:xfrm>
            <a:off x="2256503" y="5429710"/>
            <a:ext cx="0" cy="379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9C8B02A-BAE0-4E9C-8194-2647D4666A7E}"/>
              </a:ext>
            </a:extLst>
          </p:cNvPr>
          <p:cNvCxnSpPr/>
          <p:nvPr/>
        </p:nvCxnSpPr>
        <p:spPr>
          <a:xfrm>
            <a:off x="6799006" y="5429710"/>
            <a:ext cx="0" cy="379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A987A85B-4056-4859-97C7-05D7B995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24" y="1267072"/>
            <a:ext cx="782502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Sacrificial anode method: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endParaRPr lang="en-US" sz="2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In this method, protected metal structure is converted into a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cathode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by connecting it to a more active metal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This active metal (example: zinc, magnesium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acts as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an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auxiliary anode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These metals being more active, acts as anode and undergo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preferential corrosion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, protecting the metal structure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Since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anodic metals are sacrificed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to protect the metal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structure, the method is known as sacrificial anode method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Exhausted anodes have to be </a:t>
            </a:r>
            <a:r>
              <a:rPr lang="en-US" sz="22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replaced periodically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A2A0BFE-9478-4CEC-95CD-3CD521A98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8" y="1267092"/>
            <a:ext cx="803366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a typeface="Calibri" pitchFamily="34" charset="0"/>
                <a:cs typeface="Calibri" pitchFamily="34" charset="0"/>
              </a:rPr>
              <a:t>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xamples: 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Mg/Zn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bars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are fixed to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sides of ocean going ships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to act as sacrificial anodes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>
                <a:ea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dirty="0" smtClean="0"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Arial" pitchFamily="34" charset="0"/>
              </a:rPr>
              <a:t>Mg/Zn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Arial" pitchFamily="34" charset="0"/>
              </a:rPr>
              <a:t>blocks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are connected to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Arial" pitchFamily="34" charset="0"/>
              </a:rPr>
              <a:t>buried pipe lines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cs typeface="Arial" pitchFamily="34" charset="0"/>
              </a:rPr>
              <a:t>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 smtClean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 smtClean="0">
              <a:ea typeface="Calibri" pitchFamily="34" charset="0"/>
              <a:cs typeface="Calibri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A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Mg block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connected to a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buried oil storage tank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170" name="Picture 2" descr="Cathodic Protection - Pipeline Protection"/>
          <p:cNvPicPr>
            <a:picLocks noChangeAspect="1" noChangeArrowheads="1"/>
          </p:cNvPicPr>
          <p:nvPr/>
        </p:nvPicPr>
        <p:blipFill>
          <a:blip r:embed="rId3"/>
          <a:srcRect b="13646"/>
          <a:stretch>
            <a:fillRect/>
          </a:stretch>
        </p:blipFill>
        <p:spPr bwMode="auto">
          <a:xfrm>
            <a:off x="1305107" y="4607926"/>
            <a:ext cx="3018699" cy="1466302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902927" y="5235081"/>
            <a:ext cx="3026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://www.pipelineprotection.co.uk/services/cathodic-protection/</a:t>
            </a:r>
            <a:endParaRPr lang="en-GB" sz="1200" dirty="0"/>
          </a:p>
        </p:txBody>
      </p:sp>
      <p:sp>
        <p:nvSpPr>
          <p:cNvPr id="19" name="Rectangle 18"/>
          <p:cNvSpPr/>
          <p:nvPr/>
        </p:nvSpPr>
        <p:spPr>
          <a:xfrm>
            <a:off x="5033555" y="2896830"/>
            <a:ext cx="297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</a:t>
            </a:r>
            <a:r>
              <a:rPr lang="en-GB" sz="1200" dirty="0" err="1" smtClean="0"/>
              <a:t>thenavalarch.com</a:t>
            </a:r>
            <a:r>
              <a:rPr lang="en-GB" sz="1200" dirty="0" smtClean="0"/>
              <a:t>/ship-corrosion-</a:t>
            </a:r>
            <a:r>
              <a:rPr lang="en-GB" sz="1200" dirty="0" err="1" smtClean="0"/>
              <a:t>cathodic</a:t>
            </a:r>
            <a:r>
              <a:rPr lang="en-GB" sz="1200" dirty="0" smtClean="0"/>
              <a:t>-protection-sacrificial-anodes/</a:t>
            </a:r>
            <a:endParaRPr lang="en-GB" sz="1200" dirty="0"/>
          </a:p>
        </p:txBody>
      </p:sp>
      <p:pic>
        <p:nvPicPr>
          <p:cNvPr id="7172" name="Picture 4" descr="Ship Corrosion - Cathodic Protection and Sacrificial Anodes - TheNavalAr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5186" y="2423795"/>
            <a:ext cx="2339431" cy="1723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74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70EEE45-56C9-4139-BF82-F9598139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6" y="1384660"/>
            <a:ext cx="7824648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Advantages:</a:t>
            </a:r>
          </a:p>
          <a:p>
            <a:pPr marL="0" marR="0" lvl="0" indent="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The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method is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simple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Low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installation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cost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Does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not require power supply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    Disadvantages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3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Involves </a:t>
            </a:r>
            <a:r>
              <a:rPr kumimoji="0" lang="en-US" sz="2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recurring expenditure for replacement of </a:t>
            </a:r>
            <a:r>
              <a:rPr kumimoji="0" lang="en-US" sz="23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consumed</a:t>
            </a:r>
            <a:r>
              <a:rPr kumimoji="0" lang="en-US" sz="23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endParaRPr kumimoji="0" lang="en-US" sz="2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3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anodes</a:t>
            </a:r>
            <a:endParaRPr kumimoji="0" lang="en-US" sz="2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BF1DCED-9AF5-4F2F-ADF5-AC6D762F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33" y="1397722"/>
            <a:ext cx="7837713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Impressed current method: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By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applying a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direct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current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protected metal is made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cathodic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by connecting it to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cathode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of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 external source of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current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Anode of the external source is usually connected to an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inert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electrode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like graphite; Platinum, silicon, iron are also used as anodes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  A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backfill of coke ,</a:t>
            </a:r>
            <a:r>
              <a:rPr lang="en-US" sz="2000" b="1" dirty="0" err="1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bentonite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is used to improve efficiency of the anode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metal structure being cathode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does not undergo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corrosion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Anode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being inert remains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unaffected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8" name="Picture 2" descr="Cathodic Prote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467" y="1510167"/>
            <a:ext cx="3985350" cy="312196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397726" y="4973823"/>
            <a:ext cx="256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</a:t>
            </a:r>
            <a:r>
              <a:rPr lang="en-GB" sz="1200" dirty="0" err="1" smtClean="0"/>
              <a:t>www.mcwaneductile.com</a:t>
            </a:r>
            <a:r>
              <a:rPr lang="en-GB" sz="1200" dirty="0" smtClean="0"/>
              <a:t>/blog/v-bio-r-or-</a:t>
            </a:r>
            <a:r>
              <a:rPr lang="en-GB" sz="1200" dirty="0" err="1" smtClean="0"/>
              <a:t>cathodic</a:t>
            </a:r>
            <a:r>
              <a:rPr lang="en-GB" sz="1200" dirty="0" smtClean="0"/>
              <a:t>-protection-an-honest-comparison/</a:t>
            </a:r>
            <a:endParaRPr lang="en-GB" sz="1200" dirty="0"/>
          </a:p>
        </p:txBody>
      </p:sp>
      <p:pic>
        <p:nvPicPr>
          <p:cNvPr id="4100" name="Picture 4" descr="Impressed Current System - an overview | ScienceDirect Topic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2524" y="2329090"/>
            <a:ext cx="2863293" cy="181183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5072743" y="5065263"/>
            <a:ext cx="2830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://www.sciencedirect.com/topics/engineering/impressed-current-system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517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8451669" y="3553097"/>
            <a:ext cx="25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784A61F-6CA3-4B63-BA5E-785402F7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19" y="1175654"/>
            <a:ext cx="846473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Advantages: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One installation can protect large area of metal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Limitations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Rather expensive, since it needs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high current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for safe protection of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structure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If the impressed current is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 uniform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on the entire surface of the protected structure,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localized corrosion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takes place on the protected metal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83178" y="1418047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If hydrogen liberation is the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cathodic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reaction on the metal surface, then the protected metal may suffer from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hydrogen </a:t>
            </a:r>
            <a:r>
              <a:rPr lang="en-US" sz="2400" b="1" dirty="0" err="1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embrittlement</a:t>
            </a:r>
            <a:endParaRPr lang="en-US" sz="2400" b="1" dirty="0" smtClean="0">
              <a:solidFill>
                <a:srgbClr val="C42AB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Hydrogen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embrittlement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</a:t>
            </a:r>
            <a:r>
              <a:rPr lang="en-US" sz="2400" baseline="-25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molecule being small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enters the metal lattice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and when the pressure increases , it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causes blisters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and makes the metal brittle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Corrosion control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Anodic Protection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2" algn="just"/>
            <a:r>
              <a:rPr lang="en-US" sz="24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Impressed current method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3E1AF3-6959-4B2B-A1A9-5C27377D0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39" y="1315208"/>
            <a:ext cx="7999758" cy="460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Anodic protection:</a:t>
            </a: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revention of corrosion by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impressed anodic current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is called as anodic protection</a:t>
            </a: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article to be protected is made </a:t>
            </a:r>
            <a:r>
              <a:rPr lang="en-US" sz="20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anode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by connecting it to the </a:t>
            </a:r>
            <a:r>
              <a:rPr lang="en-US" sz="20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anode terminal of the power source</a:t>
            </a: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solidFill>
                <a:srgbClr val="C42AB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Can be used only for metals which show </a:t>
            </a:r>
            <a:r>
              <a:rPr lang="en-US" sz="20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active-passive </a:t>
            </a:r>
            <a:r>
              <a:rPr lang="en-US" sz="2000" b="1" dirty="0" err="1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behaviour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like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nickel, iron, chromium, titanium and their alloys</a:t>
            </a: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On applying an </a:t>
            </a:r>
            <a:r>
              <a:rPr lang="en-US" sz="20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optimum potential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these metals get passivated and rate of corrosion decreases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09006" y="1322807"/>
            <a:ext cx="787690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Protective coatings: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Metallic coating: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Corrosion of base metal is prevented by coating a layer of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another metal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over it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Metal coated may be anodic or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cathodic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to the base metal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Anodic metal coating: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Coating of a layer of metal which is anodic to base metal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e.g. , Iron article coated with Zinc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 err="1" smtClean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Cathodic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 metal coating: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Coating of a layer of metal which is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cathodic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to base metal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e.g. , Iron article coated with Tin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DBA4444-0233-48D7-9DAC-491AED009882}"/>
              </a:ext>
            </a:extLst>
          </p:cNvPr>
          <p:cNvSpPr txBox="1"/>
          <p:nvPr/>
        </p:nvSpPr>
        <p:spPr>
          <a:xfrm>
            <a:off x="206374" y="1302146"/>
            <a:ext cx="7908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ctive – passive transition of metals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with the application of a potential can be explained from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potential-current curve</a:t>
            </a:r>
            <a:endParaRPr lang="en-IN" sz="2000" b="1" dirty="0">
              <a:solidFill>
                <a:srgbClr val="C42ABD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4B16B8B4-0124-4B10-99A6-BDD304EF93DB}"/>
              </a:ext>
            </a:extLst>
          </p:cNvPr>
          <p:cNvCxnSpPr/>
          <p:nvPr/>
        </p:nvCxnSpPr>
        <p:spPr>
          <a:xfrm>
            <a:off x="7317246" y="2215947"/>
            <a:ext cx="2279297" cy="0"/>
          </a:xfrm>
          <a:prstGeom prst="line">
            <a:avLst/>
          </a:prstGeom>
          <a:ln>
            <a:noFill/>
            <a:prstDash val="sysDash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CBC25F99-D8D9-4FF5-A6F3-922183E9F35D}"/>
              </a:ext>
            </a:extLst>
          </p:cNvPr>
          <p:cNvGrpSpPr/>
          <p:nvPr/>
        </p:nvGrpSpPr>
        <p:grpSpPr>
          <a:xfrm>
            <a:off x="706372" y="2273096"/>
            <a:ext cx="4101602" cy="4371897"/>
            <a:chOff x="706372" y="2273096"/>
            <a:chExt cx="4101602" cy="437189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C873D0D-4E12-4CAC-A5AD-346CDFC2D38A}"/>
                </a:ext>
              </a:extLst>
            </p:cNvPr>
            <p:cNvCxnSpPr/>
            <p:nvPr/>
          </p:nvCxnSpPr>
          <p:spPr>
            <a:xfrm flipV="1">
              <a:off x="1047135" y="2419844"/>
              <a:ext cx="0" cy="363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666B5906-8600-4829-A393-9452753AE915}"/>
                </a:ext>
              </a:extLst>
            </p:cNvPr>
            <p:cNvCxnSpPr/>
            <p:nvPr/>
          </p:nvCxnSpPr>
          <p:spPr>
            <a:xfrm>
              <a:off x="1047135" y="6000750"/>
              <a:ext cx="3760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DA2A353-6DB3-4200-BDB6-E2BEE8C8968D}"/>
                </a:ext>
              </a:extLst>
            </p:cNvPr>
            <p:cNvCxnSpPr/>
            <p:nvPr/>
          </p:nvCxnSpPr>
          <p:spPr>
            <a:xfrm flipV="1">
              <a:off x="2020529" y="5157503"/>
              <a:ext cx="2153265" cy="490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267F7A3-9CCD-4D7E-A182-47BC9678B8CE}"/>
                </a:ext>
              </a:extLst>
            </p:cNvPr>
            <p:cNvCxnSpPr/>
            <p:nvPr/>
          </p:nvCxnSpPr>
          <p:spPr>
            <a:xfrm flipH="1" flipV="1">
              <a:off x="1286790" y="4630992"/>
              <a:ext cx="2869433" cy="541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C9A72336-4832-4304-A8C4-F3F54D5267DD}"/>
                </a:ext>
              </a:extLst>
            </p:cNvPr>
            <p:cNvCxnSpPr/>
            <p:nvPr/>
          </p:nvCxnSpPr>
          <p:spPr>
            <a:xfrm flipV="1">
              <a:off x="1304360" y="3215148"/>
              <a:ext cx="0" cy="1401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D7AAC98F-1E5E-47FC-A9F3-C8BD0FBCA75C}"/>
                </a:ext>
              </a:extLst>
            </p:cNvPr>
            <p:cNvCxnSpPr/>
            <p:nvPr/>
          </p:nvCxnSpPr>
          <p:spPr>
            <a:xfrm flipV="1">
              <a:off x="1304360" y="2639961"/>
              <a:ext cx="2058272" cy="560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xmlns="" id="{5C9716CE-4393-4EC3-96D1-C5CFC2FB5A90}"/>
                </a:ext>
              </a:extLst>
            </p:cNvPr>
            <p:cNvSpPr/>
            <p:nvPr/>
          </p:nvSpPr>
          <p:spPr>
            <a:xfrm>
              <a:off x="1740310" y="3215148"/>
              <a:ext cx="158950" cy="140109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70841EC-71D9-4749-9916-2E2D15FFAB1C}"/>
                </a:ext>
              </a:extLst>
            </p:cNvPr>
            <p:cNvSpPr txBox="1"/>
            <p:nvPr/>
          </p:nvSpPr>
          <p:spPr>
            <a:xfrm>
              <a:off x="2123768" y="3425877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Passive region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A2B3D62-C2DC-4589-979F-8271A7C21434}"/>
                </a:ext>
              </a:extLst>
            </p:cNvPr>
            <p:cNvSpPr txBox="1"/>
            <p:nvPr/>
          </p:nvSpPr>
          <p:spPr>
            <a:xfrm>
              <a:off x="1899260" y="2273096"/>
              <a:ext cx="205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Transpassive</a:t>
              </a:r>
              <a:r>
                <a:rPr lang="en-US" dirty="0"/>
                <a:t> region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0E8AA98-94BA-4A1C-B9A5-2E8C4C8C05B1}"/>
                </a:ext>
              </a:extLst>
            </p:cNvPr>
            <p:cNvSpPr txBox="1"/>
            <p:nvPr/>
          </p:nvSpPr>
          <p:spPr>
            <a:xfrm>
              <a:off x="706372" y="4028410"/>
              <a:ext cx="5359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</a:t>
              </a:r>
            </a:p>
            <a:p>
              <a:endParaRPr lang="en-US" sz="2000" b="1" dirty="0"/>
            </a:p>
            <a:p>
              <a:endParaRPr lang="en-US" sz="2000" b="1" dirty="0"/>
            </a:p>
            <a:p>
              <a:r>
                <a:rPr lang="en-US" sz="2000" b="1" dirty="0"/>
                <a:t>E</a:t>
              </a:r>
              <a:r>
                <a:rPr lang="en-US" sz="2000" b="1" baseline="-25000" dirty="0"/>
                <a:t>p</a:t>
              </a:r>
              <a:endParaRPr lang="en-IN" sz="2000" b="1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E0FF2E29-705A-4005-8EAB-1B50CA5A20B3}"/>
                </a:ext>
              </a:extLst>
            </p:cNvPr>
            <p:cNvSpPr txBox="1"/>
            <p:nvPr/>
          </p:nvSpPr>
          <p:spPr>
            <a:xfrm>
              <a:off x="2259015" y="6244883"/>
              <a:ext cx="934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log </a:t>
              </a:r>
              <a:r>
                <a:rPr lang="en-US" sz="2000" b="1" dirty="0" err="1"/>
                <a:t>i</a:t>
              </a:r>
              <a:endParaRPr lang="en-IN" sz="2000" b="1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28713E61-1D3E-4CDA-88FD-22F8BC1DDE62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35" y="5157503"/>
              <a:ext cx="2934975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8704B7F4-ADE1-444F-96B0-5D6BA108536C}"/>
                </a:ext>
              </a:extLst>
            </p:cNvPr>
            <p:cNvCxnSpPr>
              <a:cxnSpLocks/>
            </p:cNvCxnSpPr>
            <p:nvPr/>
          </p:nvCxnSpPr>
          <p:spPr>
            <a:xfrm>
              <a:off x="4141718" y="5172250"/>
              <a:ext cx="0" cy="82850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600D094B-4A8E-4157-8FBC-B8F09A713153}"/>
                </a:ext>
              </a:extLst>
            </p:cNvPr>
            <p:cNvCxnSpPr>
              <a:cxnSpLocks/>
            </p:cNvCxnSpPr>
            <p:nvPr/>
          </p:nvCxnSpPr>
          <p:spPr>
            <a:xfrm>
              <a:off x="1286789" y="4630992"/>
              <a:ext cx="17571" cy="1369758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49C896E6-A2EA-41F5-9D3B-895F908A632E}"/>
                </a:ext>
              </a:extLst>
            </p:cNvPr>
            <p:cNvSpPr txBox="1"/>
            <p:nvPr/>
          </p:nvSpPr>
          <p:spPr>
            <a:xfrm>
              <a:off x="3883857" y="5985973"/>
              <a:ext cx="82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sz="2000" b="1" baseline="-25000" dirty="0" err="1"/>
                <a:t>crit</a:t>
              </a:r>
              <a:endParaRPr lang="en-IN" sz="2000" b="1" baseline="-25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96AC9BF9-C153-400F-8490-1E8B5E07A530}"/>
                </a:ext>
              </a:extLst>
            </p:cNvPr>
            <p:cNvSpPr txBox="1"/>
            <p:nvPr/>
          </p:nvSpPr>
          <p:spPr>
            <a:xfrm>
              <a:off x="1047134" y="5970584"/>
              <a:ext cx="104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</a:t>
              </a:r>
              <a:r>
                <a:rPr lang="en-US" sz="2000" b="1" baseline="-25000" dirty="0" err="1"/>
                <a:t>passive</a:t>
              </a:r>
              <a:endParaRPr lang="en-IN" sz="2000" b="1" baseline="-250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xmlns="" id="{92EAA9C4-C91C-43F5-A2A0-3E94E89662EE}"/>
                </a:ext>
              </a:extLst>
            </p:cNvPr>
            <p:cNvCxnSpPr/>
            <p:nvPr/>
          </p:nvCxnSpPr>
          <p:spPr>
            <a:xfrm flipV="1">
              <a:off x="841055" y="3546108"/>
              <a:ext cx="0" cy="405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48E8E382-F7D5-479A-9929-4136993B86CF}"/>
                </a:ext>
              </a:extLst>
            </p:cNvPr>
            <p:cNvCxnSpPr>
              <a:cxnSpLocks/>
            </p:cNvCxnSpPr>
            <p:nvPr/>
          </p:nvCxnSpPr>
          <p:spPr>
            <a:xfrm>
              <a:off x="2957305" y="6444938"/>
              <a:ext cx="4053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61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3A4121A3-3542-4064-A749-88F0C14A1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17" y="1359295"/>
            <a:ext cx="489809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 known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potential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is applied to the metal specimen and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current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is measured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As the potential is increased, initially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current also increases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and it indicates the dissolution of metal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This trend continues until the current reaches a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critical value (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i</a:t>
            </a:r>
            <a:r>
              <a:rPr kumimoji="0" lang="en-US" sz="2200" b="1" i="0" u="none" strike="noStrike" cap="none" normalizeH="0" baseline="-30000" dirty="0" err="1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crit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and passivation due to the development of oxide layer sets in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 potential required for the passivation due to the development of oxide layer, this potential called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passivating potential (E</a:t>
            </a:r>
            <a:r>
              <a:rPr kumimoji="0" lang="en-US" sz="2200" b="1" i="0" u="none" strike="noStrike" cap="none" normalizeH="0" baseline="-2500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p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)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B53CDA7-1882-4194-BF5B-76FB3A2B5117}"/>
              </a:ext>
            </a:extLst>
          </p:cNvPr>
          <p:cNvGrpSpPr/>
          <p:nvPr/>
        </p:nvGrpSpPr>
        <p:grpSpPr>
          <a:xfrm>
            <a:off x="5667914" y="1256486"/>
            <a:ext cx="5602844" cy="4868883"/>
            <a:chOff x="706372" y="2273096"/>
            <a:chExt cx="4101602" cy="437189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604D9588-0FA9-4327-9AE7-640F2C77B496}"/>
                </a:ext>
              </a:extLst>
            </p:cNvPr>
            <p:cNvCxnSpPr/>
            <p:nvPr/>
          </p:nvCxnSpPr>
          <p:spPr>
            <a:xfrm flipV="1">
              <a:off x="1047135" y="2419844"/>
              <a:ext cx="0" cy="363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70F16F43-5115-4AE7-AFCE-FE6E92D65BAD}"/>
                </a:ext>
              </a:extLst>
            </p:cNvPr>
            <p:cNvCxnSpPr/>
            <p:nvPr/>
          </p:nvCxnSpPr>
          <p:spPr>
            <a:xfrm>
              <a:off x="1047135" y="6000750"/>
              <a:ext cx="3760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91903E2-74EA-4E75-88CD-FD73BEC76AE0}"/>
                </a:ext>
              </a:extLst>
            </p:cNvPr>
            <p:cNvCxnSpPr/>
            <p:nvPr/>
          </p:nvCxnSpPr>
          <p:spPr>
            <a:xfrm flipV="1">
              <a:off x="2020529" y="5157503"/>
              <a:ext cx="2153265" cy="490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521FB35F-1012-49CF-9688-7BE7C4CB30B8}"/>
                </a:ext>
              </a:extLst>
            </p:cNvPr>
            <p:cNvCxnSpPr/>
            <p:nvPr/>
          </p:nvCxnSpPr>
          <p:spPr>
            <a:xfrm flipH="1" flipV="1">
              <a:off x="1286790" y="4630992"/>
              <a:ext cx="2869433" cy="541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B85C725F-2243-4C30-87DA-F5A69573AEA2}"/>
                </a:ext>
              </a:extLst>
            </p:cNvPr>
            <p:cNvCxnSpPr/>
            <p:nvPr/>
          </p:nvCxnSpPr>
          <p:spPr>
            <a:xfrm flipV="1">
              <a:off x="1304360" y="3215148"/>
              <a:ext cx="0" cy="1401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0EAF9BAC-4616-4CE3-B378-A7D13A77D994}"/>
                </a:ext>
              </a:extLst>
            </p:cNvPr>
            <p:cNvCxnSpPr/>
            <p:nvPr/>
          </p:nvCxnSpPr>
          <p:spPr>
            <a:xfrm flipV="1">
              <a:off x="1304360" y="2639961"/>
              <a:ext cx="2058272" cy="560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xmlns="" id="{E5E6FB3A-8102-4B6A-A1AB-C0E0E74CAEC7}"/>
                </a:ext>
              </a:extLst>
            </p:cNvPr>
            <p:cNvSpPr/>
            <p:nvPr/>
          </p:nvSpPr>
          <p:spPr>
            <a:xfrm>
              <a:off x="1740310" y="3215148"/>
              <a:ext cx="158950" cy="140109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B1F651E-8F1C-477E-8DE9-82011A094BC7}"/>
                </a:ext>
              </a:extLst>
            </p:cNvPr>
            <p:cNvSpPr txBox="1"/>
            <p:nvPr/>
          </p:nvSpPr>
          <p:spPr>
            <a:xfrm>
              <a:off x="2123768" y="3425877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Passive region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0F9BA78-EE36-45B8-B79C-23AA36B7397D}"/>
                </a:ext>
              </a:extLst>
            </p:cNvPr>
            <p:cNvSpPr txBox="1"/>
            <p:nvPr/>
          </p:nvSpPr>
          <p:spPr>
            <a:xfrm>
              <a:off x="1899260" y="2273096"/>
              <a:ext cx="2810460" cy="521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Transpassive</a:t>
              </a:r>
              <a:r>
                <a:rPr lang="en-US" dirty="0"/>
                <a:t> region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C44252A-40E6-466D-B622-ADA6925ABF00}"/>
                </a:ext>
              </a:extLst>
            </p:cNvPr>
            <p:cNvSpPr txBox="1"/>
            <p:nvPr/>
          </p:nvSpPr>
          <p:spPr>
            <a:xfrm>
              <a:off x="706372" y="4028410"/>
              <a:ext cx="53592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</a:t>
              </a:r>
            </a:p>
            <a:p>
              <a:endParaRPr lang="en-US" sz="2000" b="1" dirty="0"/>
            </a:p>
            <a:p>
              <a:endParaRPr lang="en-US" sz="2000" b="1" dirty="0"/>
            </a:p>
            <a:p>
              <a:r>
                <a:rPr lang="en-US" sz="2000" b="1" dirty="0"/>
                <a:t>E</a:t>
              </a:r>
              <a:r>
                <a:rPr lang="en-US" sz="2000" b="1" baseline="-25000" dirty="0"/>
                <a:t>p</a:t>
              </a:r>
              <a:endParaRPr lang="en-IN" sz="2000" b="1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B657343-8FD8-4348-9F91-E734EA0F2C2F}"/>
                </a:ext>
              </a:extLst>
            </p:cNvPr>
            <p:cNvSpPr txBox="1"/>
            <p:nvPr/>
          </p:nvSpPr>
          <p:spPr>
            <a:xfrm>
              <a:off x="2259015" y="6244883"/>
              <a:ext cx="934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log </a:t>
              </a:r>
              <a:r>
                <a:rPr lang="en-US" sz="2000" b="1" dirty="0" err="1"/>
                <a:t>i</a:t>
              </a:r>
              <a:endParaRPr lang="en-IN" sz="2000" b="1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1C831B17-EB4F-4593-9C21-685B8C941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35" y="5157503"/>
              <a:ext cx="2934975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02782DC-0A44-4406-AEAA-63D9E9F98C90}"/>
                </a:ext>
              </a:extLst>
            </p:cNvPr>
            <p:cNvCxnSpPr>
              <a:cxnSpLocks/>
            </p:cNvCxnSpPr>
            <p:nvPr/>
          </p:nvCxnSpPr>
          <p:spPr>
            <a:xfrm>
              <a:off x="4141718" y="5172250"/>
              <a:ext cx="0" cy="82850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21FB245B-FAFD-4BF6-B005-F6F0BEF66A1E}"/>
                </a:ext>
              </a:extLst>
            </p:cNvPr>
            <p:cNvCxnSpPr>
              <a:cxnSpLocks/>
            </p:cNvCxnSpPr>
            <p:nvPr/>
          </p:nvCxnSpPr>
          <p:spPr>
            <a:xfrm>
              <a:off x="1286789" y="4630992"/>
              <a:ext cx="17571" cy="1369758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EC71362-5680-4F53-BB10-F0846FC001C5}"/>
                </a:ext>
              </a:extLst>
            </p:cNvPr>
            <p:cNvSpPr txBox="1"/>
            <p:nvPr/>
          </p:nvSpPr>
          <p:spPr>
            <a:xfrm>
              <a:off x="3883857" y="5985973"/>
              <a:ext cx="82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sz="2000" b="1" baseline="-25000" dirty="0" err="1"/>
                <a:t>crit</a:t>
              </a:r>
              <a:endParaRPr lang="en-IN" sz="2000" b="1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A17C49B-1364-46E4-914A-975BC1768DCA}"/>
                </a:ext>
              </a:extLst>
            </p:cNvPr>
            <p:cNvSpPr txBox="1"/>
            <p:nvPr/>
          </p:nvSpPr>
          <p:spPr>
            <a:xfrm>
              <a:off x="1047134" y="5970584"/>
              <a:ext cx="104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</a:t>
              </a:r>
              <a:r>
                <a:rPr lang="en-US" sz="2000" b="1" baseline="-25000" dirty="0" err="1"/>
                <a:t>passive</a:t>
              </a:r>
              <a:endParaRPr lang="en-IN" sz="2000" b="1" baseline="-250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9E16CB84-9BF3-46CC-BCB4-726FC8BF33A6}"/>
                </a:ext>
              </a:extLst>
            </p:cNvPr>
            <p:cNvCxnSpPr/>
            <p:nvPr/>
          </p:nvCxnSpPr>
          <p:spPr>
            <a:xfrm flipV="1">
              <a:off x="841055" y="3546108"/>
              <a:ext cx="0" cy="405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10F0B966-2F02-4266-8C4A-7206359D1BC5}"/>
                </a:ext>
              </a:extLst>
            </p:cNvPr>
            <p:cNvCxnSpPr>
              <a:cxnSpLocks/>
            </p:cNvCxnSpPr>
            <p:nvPr/>
          </p:nvCxnSpPr>
          <p:spPr>
            <a:xfrm>
              <a:off x="2957305" y="6444938"/>
              <a:ext cx="4053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9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9EE88997-6C6C-4F85-9702-EBAADB52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6" y="1135799"/>
            <a:ext cx="4933294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Above Ep, the current flow decreases and reaches a minimum value called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passivation current, 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kumimoji="0" lang="en-US" sz="2200" b="1" i="0" u="none" strike="noStrike" cap="none" normalizeH="0" baseline="-3000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passive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If the potential is increased further, the metal  remains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unattacked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up to a particular potential is reached.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In this range, corrosion rate of the metal is very small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. This potential range, in which anodic potential can be achieved, is called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passive region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20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If the potential is increased further, corrosion rate increases and this region is called the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transpassive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region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sz="2200" dirty="0"/>
              <a:t>The optimum potential for protection is determined by electrochemical measurements</a:t>
            </a:r>
            <a:endParaRPr lang="en-IN" sz="2200" dirty="0"/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ED9629B-E4CF-4491-95D4-CA5EC1814AB2}"/>
              </a:ext>
            </a:extLst>
          </p:cNvPr>
          <p:cNvGrpSpPr/>
          <p:nvPr/>
        </p:nvGrpSpPr>
        <p:grpSpPr>
          <a:xfrm>
            <a:off x="5467219" y="1413164"/>
            <a:ext cx="5802463" cy="5187869"/>
            <a:chOff x="534878" y="2273096"/>
            <a:chExt cx="4273096" cy="437189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19B75188-A2D7-42FF-9BA5-F3A0E441ABCE}"/>
                </a:ext>
              </a:extLst>
            </p:cNvPr>
            <p:cNvCxnSpPr/>
            <p:nvPr/>
          </p:nvCxnSpPr>
          <p:spPr>
            <a:xfrm flipV="1">
              <a:off x="1047135" y="2419844"/>
              <a:ext cx="0" cy="363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878DD140-2B77-4913-A1DB-5AD82AB431B8}"/>
                </a:ext>
              </a:extLst>
            </p:cNvPr>
            <p:cNvCxnSpPr/>
            <p:nvPr/>
          </p:nvCxnSpPr>
          <p:spPr>
            <a:xfrm>
              <a:off x="1047135" y="6000750"/>
              <a:ext cx="3760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EB541544-599C-42F5-95E0-2646A970E0DD}"/>
                </a:ext>
              </a:extLst>
            </p:cNvPr>
            <p:cNvCxnSpPr/>
            <p:nvPr/>
          </p:nvCxnSpPr>
          <p:spPr>
            <a:xfrm flipV="1">
              <a:off x="2020529" y="5157503"/>
              <a:ext cx="2153265" cy="490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79B28A92-E8EC-4337-9370-D2DFB1628D2C}"/>
                </a:ext>
              </a:extLst>
            </p:cNvPr>
            <p:cNvCxnSpPr/>
            <p:nvPr/>
          </p:nvCxnSpPr>
          <p:spPr>
            <a:xfrm flipH="1" flipV="1">
              <a:off x="1286790" y="4630992"/>
              <a:ext cx="2869433" cy="541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8EFA0F8-01C4-4BD9-B09F-977EAE746C6F}"/>
                </a:ext>
              </a:extLst>
            </p:cNvPr>
            <p:cNvCxnSpPr/>
            <p:nvPr/>
          </p:nvCxnSpPr>
          <p:spPr>
            <a:xfrm flipV="1">
              <a:off x="1304360" y="3215148"/>
              <a:ext cx="0" cy="1401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6C6E697-69A1-4EB3-B780-0CCCCE3E20A3}"/>
                </a:ext>
              </a:extLst>
            </p:cNvPr>
            <p:cNvCxnSpPr/>
            <p:nvPr/>
          </p:nvCxnSpPr>
          <p:spPr>
            <a:xfrm flipV="1">
              <a:off x="1304360" y="2639961"/>
              <a:ext cx="2058272" cy="560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xmlns="" id="{021513A1-88FC-4C43-92ED-F46C4661D2A4}"/>
                </a:ext>
              </a:extLst>
            </p:cNvPr>
            <p:cNvSpPr/>
            <p:nvPr/>
          </p:nvSpPr>
          <p:spPr>
            <a:xfrm>
              <a:off x="1740310" y="3215148"/>
              <a:ext cx="158950" cy="140109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5D97928-273F-486F-83F4-7427C618E3F3}"/>
                </a:ext>
              </a:extLst>
            </p:cNvPr>
            <p:cNvSpPr txBox="1"/>
            <p:nvPr/>
          </p:nvSpPr>
          <p:spPr>
            <a:xfrm>
              <a:off x="2123768" y="3425877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Passive region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FE7A92F-E170-4654-B5C2-84AA80BF4797}"/>
                </a:ext>
              </a:extLst>
            </p:cNvPr>
            <p:cNvSpPr txBox="1"/>
            <p:nvPr/>
          </p:nvSpPr>
          <p:spPr>
            <a:xfrm>
              <a:off x="1504709" y="2273096"/>
              <a:ext cx="2891399" cy="90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Transpassive</a:t>
              </a:r>
              <a:r>
                <a:rPr lang="en-US" dirty="0"/>
                <a:t> region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441F62F-F615-4044-9440-273FAC6E1D06}"/>
                </a:ext>
              </a:extLst>
            </p:cNvPr>
            <p:cNvSpPr txBox="1"/>
            <p:nvPr/>
          </p:nvSpPr>
          <p:spPr>
            <a:xfrm>
              <a:off x="534878" y="4028410"/>
              <a:ext cx="707420" cy="185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</a:t>
              </a:r>
            </a:p>
            <a:p>
              <a:endParaRPr lang="en-US" sz="2000" b="1" dirty="0"/>
            </a:p>
            <a:p>
              <a:endParaRPr lang="en-US" sz="2000" b="1" dirty="0"/>
            </a:p>
            <a:p>
              <a:r>
                <a:rPr lang="en-US" sz="2000" b="1" dirty="0"/>
                <a:t>E</a:t>
              </a:r>
              <a:r>
                <a:rPr lang="en-US" sz="2000" b="1" baseline="-25000" dirty="0"/>
                <a:t>p</a:t>
              </a:r>
              <a:endParaRPr lang="en-IN" sz="2000" b="1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1954DCC-9021-4975-B4BF-8E672F95AC87}"/>
                </a:ext>
              </a:extLst>
            </p:cNvPr>
            <p:cNvSpPr txBox="1"/>
            <p:nvPr/>
          </p:nvSpPr>
          <p:spPr>
            <a:xfrm>
              <a:off x="2259015" y="6244883"/>
              <a:ext cx="934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log </a:t>
              </a:r>
              <a:r>
                <a:rPr lang="en-US" sz="2000" b="1" dirty="0" err="1"/>
                <a:t>i</a:t>
              </a:r>
              <a:endParaRPr lang="en-IN" sz="2000" b="1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5AEA494A-B518-4ECF-AD7F-4C43A260FDA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135" y="5157503"/>
              <a:ext cx="2934975" cy="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3026380-23B4-4749-822B-D10BD9C7F77D}"/>
                </a:ext>
              </a:extLst>
            </p:cNvPr>
            <p:cNvCxnSpPr>
              <a:cxnSpLocks/>
            </p:cNvCxnSpPr>
            <p:nvPr/>
          </p:nvCxnSpPr>
          <p:spPr>
            <a:xfrm>
              <a:off x="4141718" y="5172250"/>
              <a:ext cx="0" cy="828500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7C9DD2A-5646-4EF5-AF0B-B8BC7D435E95}"/>
                </a:ext>
              </a:extLst>
            </p:cNvPr>
            <p:cNvCxnSpPr>
              <a:cxnSpLocks/>
            </p:cNvCxnSpPr>
            <p:nvPr/>
          </p:nvCxnSpPr>
          <p:spPr>
            <a:xfrm>
              <a:off x="1286789" y="4630992"/>
              <a:ext cx="17571" cy="1369758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D49CFD7-3CC3-40AC-BEF9-8D4D803C314E}"/>
                </a:ext>
              </a:extLst>
            </p:cNvPr>
            <p:cNvSpPr txBox="1"/>
            <p:nvPr/>
          </p:nvSpPr>
          <p:spPr>
            <a:xfrm>
              <a:off x="3883857" y="5985973"/>
              <a:ext cx="82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sz="2000" b="1" baseline="-25000" dirty="0" err="1"/>
                <a:t>crit</a:t>
              </a:r>
              <a:endParaRPr lang="en-IN" sz="2000" b="1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4DF2E7B-1F53-431C-8260-296A0FF6590B}"/>
                </a:ext>
              </a:extLst>
            </p:cNvPr>
            <p:cNvSpPr txBox="1"/>
            <p:nvPr/>
          </p:nvSpPr>
          <p:spPr>
            <a:xfrm>
              <a:off x="1047134" y="5970584"/>
              <a:ext cx="104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</a:t>
              </a:r>
              <a:r>
                <a:rPr lang="en-US" sz="2000" b="1" baseline="-25000" dirty="0" err="1"/>
                <a:t>passive</a:t>
              </a:r>
              <a:endParaRPr lang="en-IN" sz="2000" b="1" baseline="-250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F6B6F792-706C-4931-9E91-8EE437FC091D}"/>
                </a:ext>
              </a:extLst>
            </p:cNvPr>
            <p:cNvCxnSpPr/>
            <p:nvPr/>
          </p:nvCxnSpPr>
          <p:spPr>
            <a:xfrm flipV="1">
              <a:off x="841055" y="3546108"/>
              <a:ext cx="0" cy="405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8DDF3AF9-3BA5-459C-AB88-91A89A15EF6F}"/>
                </a:ext>
              </a:extLst>
            </p:cNvPr>
            <p:cNvCxnSpPr>
              <a:cxnSpLocks/>
            </p:cNvCxnSpPr>
            <p:nvPr/>
          </p:nvCxnSpPr>
          <p:spPr>
            <a:xfrm>
              <a:off x="2957305" y="6444938"/>
              <a:ext cx="4053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2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9CA6F906-77FC-41F6-AACB-3B65E808E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85" y="1426304"/>
            <a:ext cx="7999759" cy="400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Anodic protection to a structure is applied by using a device</a:t>
            </a:r>
          </a:p>
          <a:p>
            <a:pPr marL="0" marR="0" lvl="0" indent="2286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called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potentios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tat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	It is an electronic device that maintains a metal at a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constant potential with respect to a reference electrode</a:t>
            </a:r>
            <a:endParaRPr lang="en-US" sz="2400" b="1" dirty="0">
              <a:solidFill>
                <a:srgbClr val="C42ABD"/>
              </a:solidFill>
              <a:ea typeface="Calibri" pitchFamily="34" charset="0"/>
              <a:cs typeface="Calibri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Potentiostat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has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three terminals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one connected to the anode, another to an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auxillary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cathode(Pt) and the third connected to a reference electrode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" name="Picture 2" descr="الشريحة 1">
            <a:extLst>
              <a:ext uri="{FF2B5EF4-FFF2-40B4-BE49-F238E27FC236}">
                <a16:creationId xmlns:a16="http://schemas.microsoft.com/office/drawing/2014/main" xmlns="" id="{CBC6D188-65BE-47BC-9EC1-8E06743E3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7" b="18022"/>
          <a:stretch/>
        </p:blipFill>
        <p:spPr bwMode="auto">
          <a:xfrm>
            <a:off x="1042133" y="1891643"/>
            <a:ext cx="5053867" cy="445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F11BE1-69EE-452A-9EAD-13836106AC31}"/>
              </a:ext>
            </a:extLst>
          </p:cNvPr>
          <p:cNvSpPr txBox="1"/>
          <p:nvPr/>
        </p:nvSpPr>
        <p:spPr>
          <a:xfrm>
            <a:off x="598883" y="1491533"/>
            <a:ext cx="5315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2ABD"/>
                </a:solidFill>
              </a:rPr>
              <a:t>Anodic protection of a steel tank carrying H</a:t>
            </a:r>
            <a:r>
              <a:rPr lang="en-US" sz="2000" b="1" baseline="-25000" dirty="0">
                <a:solidFill>
                  <a:srgbClr val="C42ABD"/>
                </a:solidFill>
              </a:rPr>
              <a:t>2</a:t>
            </a:r>
            <a:r>
              <a:rPr lang="en-US" sz="2000" b="1" dirty="0">
                <a:solidFill>
                  <a:srgbClr val="C42ABD"/>
                </a:solidFill>
              </a:rPr>
              <a:t>SO</a:t>
            </a:r>
            <a:r>
              <a:rPr lang="en-US" sz="2000" b="1" baseline="-25000" dirty="0">
                <a:solidFill>
                  <a:srgbClr val="C42ABD"/>
                </a:solidFill>
              </a:rPr>
              <a:t>4</a:t>
            </a:r>
            <a:endParaRPr lang="en-IN" sz="2000" b="1" baseline="-25000" dirty="0">
              <a:solidFill>
                <a:srgbClr val="C42A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659E32-B0B0-4EE8-93F9-C8B44F6AC097}"/>
              </a:ext>
            </a:extLst>
          </p:cNvPr>
          <p:cNvSpPr txBox="1"/>
          <p:nvPr/>
        </p:nvSpPr>
        <p:spPr>
          <a:xfrm>
            <a:off x="317187" y="6447180"/>
            <a:ext cx="9194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Source:https</a:t>
            </a:r>
            <a:r>
              <a:rPr lang="en-IN" dirty="0"/>
              <a:t>://uomustansiriyah.edu.iq/media/lectures/5/5_2016_04_20!11_15_38_AM.pdf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6BCE269-4441-4702-9499-B415B3521CB6}"/>
              </a:ext>
            </a:extLst>
          </p:cNvPr>
          <p:cNvSpPr txBox="1"/>
          <p:nvPr/>
        </p:nvSpPr>
        <p:spPr>
          <a:xfrm>
            <a:off x="7341334" y="2094816"/>
            <a:ext cx="31920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One terminal is connected to the storage tank(anode)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Other is connected to the reference electrode and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 constant potential corresponding to the passive range is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maintained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between tank and the reference electrode</a:t>
            </a:r>
            <a:endParaRPr 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The third termi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nal is connected to an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auxiliary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electrode like Pt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B0DE91D-B347-43DF-A364-FC4B8D10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7" y="1453212"/>
            <a:ext cx="8041317" cy="419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Arial" pitchFamily="34" charset="0"/>
              </a:rPr>
              <a:t>Advantages: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Applicability in extremely corrosive environments 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a typeface="Calibri" pitchFamily="34" charset="0"/>
                <a:cs typeface="Arial" pitchFamily="34" charset="0"/>
              </a:rPr>
              <a:t>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Arial" pitchFamily="34" charset="0"/>
              </a:rPr>
              <a:t>ow current demand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Calibri" pitchFamily="34" charset="0"/>
                <a:cs typeface="Arial" pitchFamily="34" charset="0"/>
              </a:rPr>
              <a:t>Disadvantages: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Restricted to metals that show active-passive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behaviour</a:t>
            </a:r>
            <a:endParaRPr lang="en-US" sz="2200" dirty="0"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a typeface="Calibri" pitchFamily="34" charset="0"/>
                <a:cs typeface="Calibri" pitchFamily="34" charset="0"/>
              </a:rPr>
              <a:t>I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nitial installation cost is high</a:t>
            </a:r>
            <a:endParaRPr lang="en-US" sz="2200" dirty="0"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ea typeface="Calibri" pitchFamily="34" charset="0"/>
                <a:cs typeface="Calibri" pitchFamily="34" charset="0"/>
              </a:rPr>
              <a:t>Cannot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reduce corrosion rate to zero unlike cathodic protection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lectrochemical Series - Syedgilanis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136" y="-550953"/>
            <a:ext cx="8554038" cy="80375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6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09007" y="1463040"/>
            <a:ext cx="770708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Anodic metal coating: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Coating metal is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more active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with respect to the base metal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Even if the base metal is not completely covered, it will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not undergo pitting corrosion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e.g., Coating of Zn or Mg on iron </a:t>
            </a:r>
          </a:p>
        </p:txBody>
      </p:sp>
    </p:spTree>
    <p:extLst>
      <p:ext uri="{BB962C8B-B14F-4D97-AF65-F5344CB8AC3E}">
        <p14:creationId xmlns:p14="http://schemas.microsoft.com/office/powerpoint/2010/main" val="74092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09007" y="1463040"/>
            <a:ext cx="770708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Galvanizing: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Coating a layer of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zinc on iron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is called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galvanization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The following steps are involved in the process: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297" y="2601243"/>
            <a:ext cx="77027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dirty="0" smtClean="0">
                <a:ea typeface="Calibri" pitchFamily="34" charset="0"/>
                <a:cs typeface="Calibri" pitchFamily="34" charset="0"/>
              </a:rPr>
              <a:t>Iron sheet is passed through </a:t>
            </a:r>
            <a:r>
              <a:rPr lang="en-US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organic solvent or caustic solution </a:t>
            </a:r>
            <a:r>
              <a:rPr lang="en-US" dirty="0" smtClean="0">
                <a:ea typeface="Calibri" pitchFamily="34" charset="0"/>
                <a:cs typeface="Calibri" pitchFamily="34" charset="0"/>
              </a:rPr>
              <a:t>to remove oil or grease present on it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ea typeface="Calibri" pitchFamily="34" charset="0"/>
                <a:cs typeface="Calibri" pitchFamily="34" charset="0"/>
              </a:rPr>
              <a:t> It is washed with </a:t>
            </a:r>
            <a:r>
              <a:rPr lang="en-US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dil. H</a:t>
            </a:r>
            <a:r>
              <a:rPr lang="en-US" b="1" baseline="-30000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SO</a:t>
            </a:r>
            <a:r>
              <a:rPr lang="en-US" b="1" baseline="-30000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4</a:t>
            </a:r>
            <a:r>
              <a:rPr lang="en-US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ea typeface="Calibri" pitchFamily="34" charset="0"/>
                <a:cs typeface="Calibri" pitchFamily="34" charset="0"/>
              </a:rPr>
              <a:t>to remove any rust, scale or dust present on the surface (pickling)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ea typeface="Calibri" pitchFamily="34" charset="0"/>
                <a:cs typeface="Calibri" pitchFamily="34" charset="0"/>
              </a:rPr>
              <a:t> It is treated with a mixture of aqueous solution of </a:t>
            </a:r>
            <a:r>
              <a:rPr lang="en-US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ZnCl</a:t>
            </a:r>
            <a:r>
              <a:rPr lang="en-US" b="1" baseline="-30000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2</a:t>
            </a:r>
            <a:r>
              <a:rPr lang="en-US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and NH</a:t>
            </a:r>
            <a:r>
              <a:rPr lang="en-US" b="1" baseline="-30000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4</a:t>
            </a:r>
            <a:r>
              <a:rPr lang="en-US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Cl </a:t>
            </a:r>
            <a:r>
              <a:rPr lang="en-US" dirty="0" smtClean="0">
                <a:ea typeface="Calibri" pitchFamily="34" charset="0"/>
                <a:cs typeface="Calibri" pitchFamily="34" charset="0"/>
              </a:rPr>
              <a:t>which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dirty="0" smtClean="0">
                <a:ea typeface="Calibri" pitchFamily="34" charset="0"/>
                <a:cs typeface="Calibri" pitchFamily="34" charset="0"/>
              </a:rPr>
              <a:t>  acts as flux which prevents oxidation and then dried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dirty="0" smtClean="0">
                <a:ea typeface="Calibri" pitchFamily="34" charset="0"/>
                <a:cs typeface="Calibri" pitchFamily="34" charset="0"/>
              </a:rPr>
              <a:t> Finally it is dipped in </a:t>
            </a:r>
            <a:r>
              <a:rPr lang="en-US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molten zinc </a:t>
            </a:r>
            <a:r>
              <a:rPr lang="en-US" dirty="0" smtClean="0">
                <a:ea typeface="Calibri" pitchFamily="34" charset="0"/>
                <a:cs typeface="Calibri" pitchFamily="34" charset="0"/>
              </a:rPr>
              <a:t>at 425-430</a:t>
            </a:r>
            <a:r>
              <a:rPr lang="en-US" baseline="30000" dirty="0" smtClean="0">
                <a:ea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ea typeface="Calibri" pitchFamily="34" charset="0"/>
                <a:cs typeface="Calibri" pitchFamily="34" charset="0"/>
              </a:rPr>
              <a:t> C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endParaRPr lang="en-US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 Excess zinc </a:t>
            </a:r>
            <a:r>
              <a:rPr lang="en-US" dirty="0" smtClean="0">
                <a:ea typeface="Calibri" pitchFamily="34" charset="0"/>
                <a:cs typeface="Calibri" pitchFamily="34" charset="0"/>
              </a:rPr>
              <a:t>present on iron sheet is removed by passing through hot rollers</a:t>
            </a:r>
          </a:p>
        </p:txBody>
      </p:sp>
    </p:spTree>
    <p:extLst>
      <p:ext uri="{BB962C8B-B14F-4D97-AF65-F5344CB8AC3E}">
        <p14:creationId xmlns:p14="http://schemas.microsoft.com/office/powerpoint/2010/main" val="193702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42" name="Picture 2" descr="Lights of Tuscany Galvanization - FA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074" y="2247112"/>
            <a:ext cx="7537269" cy="263839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442753" y="1698171"/>
            <a:ext cx="342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Process of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Galvanisation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62891" y="527426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 err="1" smtClean="0"/>
              <a:t>Source:http</a:t>
            </a:r>
            <a:r>
              <a:rPr lang="en-GB" sz="1400" dirty="0" smtClean="0"/>
              <a:t>://www.lightsoftuscany.com/faq-page/faq-galvanization.html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0107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0446" y="1336638"/>
            <a:ext cx="775933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Application: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Galvanization of iron is carried out to produce roofing sheets, fencing wire, buckets, bolts, nuts, pipes etc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alibri" pitchFamily="34" charset="0"/>
                <a:cs typeface="Calibri" pitchFamily="34" charset="0"/>
              </a:rPr>
              <a:t>Advantage: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Even if the Zn coating peels off or there are gaps at some places, the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base metal (Fe) does not get corroded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because the base metal acts as cathode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Galvanized articles are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not used for preparing and storing food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because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zinc dissolves in dilute acids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producing toxic zinc compounds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195" y="4336868"/>
            <a:ext cx="2050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Disadvantage: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14704</TotalTime>
  <Words>2598</Words>
  <Application>Microsoft Office PowerPoint</Application>
  <PresentationFormat>Custom</PresentationFormat>
  <Paragraphs>476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Admin</cp:lastModifiedBy>
  <cp:revision>1137</cp:revision>
  <cp:lastPrinted>2020-06-24T17:52:28Z</cp:lastPrinted>
  <dcterms:created xsi:type="dcterms:W3CDTF">2019-05-30T23:14:36Z</dcterms:created>
  <dcterms:modified xsi:type="dcterms:W3CDTF">2024-11-15T14:00:12Z</dcterms:modified>
</cp:coreProperties>
</file>