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17" r:id="rId4"/>
    <p:sldId id="365" r:id="rId5"/>
    <p:sldId id="366" r:id="rId6"/>
    <p:sldId id="341" r:id="rId7"/>
    <p:sldId id="361" r:id="rId8"/>
    <p:sldId id="346" r:id="rId9"/>
    <p:sldId id="348" r:id="rId10"/>
    <p:sldId id="364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FFFFF"/>
    <a:srgbClr val="6D1769"/>
    <a:srgbClr val="B727B0"/>
    <a:srgbClr val="FEDC32"/>
    <a:srgbClr val="FDBA53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>
        <p:scale>
          <a:sx n="80" d="100"/>
          <a:sy n="80" d="100"/>
        </p:scale>
        <p:origin x="-23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3178" y="141804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If hydrogen liberation is 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reaction on the metal surface, then the protected metal may suffer from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hydrogen </a:t>
            </a:r>
            <a:r>
              <a:rPr lang="en-US" sz="2400" b="1" dirty="0" err="1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embrittlement</a:t>
            </a:r>
            <a:endParaRPr lang="en-US" sz="24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Hydrogen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embrittlement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lang="en-US" sz="2400" baseline="-25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molecule being small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enters the metal lattice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 when the pressure increases , it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causes blisters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 makes the metal brittle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Anodic Protection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 algn="just"/>
            <a:r>
              <a:rPr lang="en-US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Impressed current method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3E1AF3-6959-4B2B-A1A9-5C27377D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39" y="1315208"/>
            <a:ext cx="7999758" cy="46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protection: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revention of corrosion by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impressed anodic current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is called as anodic protection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article to be protected is made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anode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by connecting it to the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anode terminal of the power source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Can be used only for metals which show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active-passive </a:t>
            </a:r>
            <a:r>
              <a:rPr lang="en-US" sz="2000" b="1" dirty="0" err="1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behaviour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like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nickel, iron, chromium, titanium and their alloys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 applying an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optimum potential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these metals get passivated and rate of corrosion decreases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DBA4444-0233-48D7-9DAC-491AED009882}"/>
              </a:ext>
            </a:extLst>
          </p:cNvPr>
          <p:cNvSpPr txBox="1"/>
          <p:nvPr/>
        </p:nvSpPr>
        <p:spPr>
          <a:xfrm>
            <a:off x="206374" y="1302146"/>
            <a:ext cx="7908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ctive – passive transition of metals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with the application of a potential can be explained from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potential-current curve</a:t>
            </a:r>
            <a:endParaRPr lang="en-IN" sz="2000" b="1" dirty="0">
              <a:solidFill>
                <a:srgbClr val="C42ABD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B16B8B4-0124-4B10-99A6-BDD304EF93DB}"/>
              </a:ext>
            </a:extLst>
          </p:cNvPr>
          <p:cNvCxnSpPr/>
          <p:nvPr/>
        </p:nvCxnSpPr>
        <p:spPr>
          <a:xfrm>
            <a:off x="7317246" y="2215947"/>
            <a:ext cx="2279297" cy="0"/>
          </a:xfrm>
          <a:prstGeom prst="line">
            <a:avLst/>
          </a:prstGeom>
          <a:ln>
            <a:noFill/>
            <a:prstDash val="sysDash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CBC25F99-D8D9-4FF5-A6F3-922183E9F35D}"/>
              </a:ext>
            </a:extLst>
          </p:cNvPr>
          <p:cNvGrpSpPr/>
          <p:nvPr/>
        </p:nvGrpSpPr>
        <p:grpSpPr>
          <a:xfrm>
            <a:off x="706372" y="2273096"/>
            <a:ext cx="4101602" cy="4371897"/>
            <a:chOff x="706372" y="2273096"/>
            <a:chExt cx="4101602" cy="437189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C873D0D-4E12-4CAC-A5AD-346CDFC2D38A}"/>
                </a:ext>
              </a:extLst>
            </p:cNvPr>
            <p:cNvCxnSpPr/>
            <p:nvPr/>
          </p:nvCxnSpPr>
          <p:spPr>
            <a:xfrm flipV="1">
              <a:off x="1047135" y="2419844"/>
              <a:ext cx="0" cy="363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666B5906-8600-4829-A393-9452753AE915}"/>
                </a:ext>
              </a:extLst>
            </p:cNvPr>
            <p:cNvCxnSpPr/>
            <p:nvPr/>
          </p:nvCxnSpPr>
          <p:spPr>
            <a:xfrm>
              <a:off x="1047135" y="6000750"/>
              <a:ext cx="3760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DA2A353-6DB3-4200-BDB6-E2BEE8C8968D}"/>
                </a:ext>
              </a:extLst>
            </p:cNvPr>
            <p:cNvCxnSpPr/>
            <p:nvPr/>
          </p:nvCxnSpPr>
          <p:spPr>
            <a:xfrm flipV="1">
              <a:off x="2020529" y="5157503"/>
              <a:ext cx="2153265" cy="490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267F7A3-9CCD-4D7E-A182-47BC9678B8CE}"/>
                </a:ext>
              </a:extLst>
            </p:cNvPr>
            <p:cNvCxnSpPr/>
            <p:nvPr/>
          </p:nvCxnSpPr>
          <p:spPr>
            <a:xfrm flipH="1" flipV="1">
              <a:off x="1286790" y="4630992"/>
              <a:ext cx="2869433" cy="541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A72336-4832-4304-A8C4-F3F54D5267DD}"/>
                </a:ext>
              </a:extLst>
            </p:cNvPr>
            <p:cNvCxnSpPr/>
            <p:nvPr/>
          </p:nvCxnSpPr>
          <p:spPr>
            <a:xfrm flipV="1">
              <a:off x="1304360" y="3215148"/>
              <a:ext cx="0" cy="1401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D7AAC98F-1E5E-47FC-A9F3-C8BD0FBCA75C}"/>
                </a:ext>
              </a:extLst>
            </p:cNvPr>
            <p:cNvCxnSpPr/>
            <p:nvPr/>
          </p:nvCxnSpPr>
          <p:spPr>
            <a:xfrm flipV="1">
              <a:off x="1304360" y="2639961"/>
              <a:ext cx="2058272" cy="560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xmlns="" id="{5C9716CE-4393-4EC3-96D1-C5CFC2FB5A90}"/>
                </a:ext>
              </a:extLst>
            </p:cNvPr>
            <p:cNvSpPr/>
            <p:nvPr/>
          </p:nvSpPr>
          <p:spPr>
            <a:xfrm>
              <a:off x="1740310" y="3215148"/>
              <a:ext cx="158950" cy="140109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70841EC-71D9-4749-9916-2E2D15FFAB1C}"/>
                </a:ext>
              </a:extLst>
            </p:cNvPr>
            <p:cNvSpPr txBox="1"/>
            <p:nvPr/>
          </p:nvSpPr>
          <p:spPr>
            <a:xfrm>
              <a:off x="2123768" y="3425877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Passive region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A2B3D62-C2DC-4589-979F-8271A7C21434}"/>
                </a:ext>
              </a:extLst>
            </p:cNvPr>
            <p:cNvSpPr txBox="1"/>
            <p:nvPr/>
          </p:nvSpPr>
          <p:spPr>
            <a:xfrm>
              <a:off x="1899260" y="2273096"/>
              <a:ext cx="205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Transpassive</a:t>
              </a:r>
              <a:r>
                <a:rPr lang="en-US" dirty="0"/>
                <a:t> region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0E8AA98-94BA-4A1C-B9A5-2E8C4C8C05B1}"/>
                </a:ext>
              </a:extLst>
            </p:cNvPr>
            <p:cNvSpPr txBox="1"/>
            <p:nvPr/>
          </p:nvSpPr>
          <p:spPr>
            <a:xfrm>
              <a:off x="706372" y="4028410"/>
              <a:ext cx="535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</a:t>
              </a:r>
            </a:p>
            <a:p>
              <a:endParaRPr lang="en-US" sz="2000" b="1" dirty="0"/>
            </a:p>
            <a:p>
              <a:endParaRPr lang="en-US" sz="2000" b="1" dirty="0"/>
            </a:p>
            <a:p>
              <a:r>
                <a:rPr lang="en-US" sz="2000" b="1" dirty="0"/>
                <a:t>E</a:t>
              </a:r>
              <a:r>
                <a:rPr lang="en-US" sz="2000" b="1" baseline="-25000" dirty="0"/>
                <a:t>p</a:t>
              </a:r>
              <a:endParaRPr lang="en-IN" sz="2000" b="1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0FF2E29-705A-4005-8EAB-1B50CA5A20B3}"/>
                </a:ext>
              </a:extLst>
            </p:cNvPr>
            <p:cNvSpPr txBox="1"/>
            <p:nvPr/>
          </p:nvSpPr>
          <p:spPr>
            <a:xfrm>
              <a:off x="2259015" y="6244883"/>
              <a:ext cx="934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log </a:t>
              </a:r>
              <a:r>
                <a:rPr lang="en-US" sz="2000" b="1" dirty="0" err="1"/>
                <a:t>i</a:t>
              </a:r>
              <a:endParaRPr lang="en-IN" sz="2000" b="1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8713E61-1D3E-4CDA-88FD-22F8BC1DDE62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5" y="5157503"/>
              <a:ext cx="2934975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8704B7F4-ADE1-444F-96B0-5D6BA10853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1718" y="5172250"/>
              <a:ext cx="0" cy="82850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00D094B-4A8E-4157-8FBC-B8F09A713153}"/>
                </a:ext>
              </a:extLst>
            </p:cNvPr>
            <p:cNvCxnSpPr>
              <a:cxnSpLocks/>
            </p:cNvCxnSpPr>
            <p:nvPr/>
          </p:nvCxnSpPr>
          <p:spPr>
            <a:xfrm>
              <a:off x="1286789" y="4630992"/>
              <a:ext cx="17571" cy="136975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9C896E6-A2EA-41F5-9D3B-895F908A632E}"/>
                </a:ext>
              </a:extLst>
            </p:cNvPr>
            <p:cNvSpPr txBox="1"/>
            <p:nvPr/>
          </p:nvSpPr>
          <p:spPr>
            <a:xfrm>
              <a:off x="3883857" y="5985973"/>
              <a:ext cx="82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sz="2000" b="1" baseline="-25000" dirty="0" err="1"/>
                <a:t>crit</a:t>
              </a:r>
              <a:endParaRPr lang="en-IN" sz="2000" b="1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96AC9BF9-C153-400F-8490-1E8B5E07A530}"/>
                </a:ext>
              </a:extLst>
            </p:cNvPr>
            <p:cNvSpPr txBox="1"/>
            <p:nvPr/>
          </p:nvSpPr>
          <p:spPr>
            <a:xfrm>
              <a:off x="1047134" y="5970584"/>
              <a:ext cx="104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</a:t>
              </a:r>
              <a:r>
                <a:rPr lang="en-US" sz="2000" b="1" baseline="-25000" dirty="0" err="1"/>
                <a:t>passive</a:t>
              </a:r>
              <a:endParaRPr lang="en-IN" sz="2000" b="1" baseline="-250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92EAA9C4-C91C-43F5-A2A0-3E94E89662EE}"/>
                </a:ext>
              </a:extLst>
            </p:cNvPr>
            <p:cNvCxnSpPr/>
            <p:nvPr/>
          </p:nvCxnSpPr>
          <p:spPr>
            <a:xfrm flipV="1">
              <a:off x="841055" y="3546108"/>
              <a:ext cx="0" cy="405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48E8E382-F7D5-479A-9929-4136993B86CF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05" y="6444938"/>
              <a:ext cx="405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1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A4121A3-3542-4064-A749-88F0C14A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7" y="1359295"/>
            <a:ext cx="489809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 known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potential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is applied to the metal specimen and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current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is measured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As the potential is increased, initially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current also increases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and it indicates the dissolution of metal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This trend continues until the current reaches a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critical value (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200" b="1" i="0" u="none" strike="noStrike" cap="none" normalizeH="0" baseline="-30000" dirty="0" err="1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crit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and passivation due to the development of oxide layer sets in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potential required for the passivation due to the development of oxide layer, this potential called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passivating potential (E</a:t>
            </a:r>
            <a:r>
              <a:rPr kumimoji="0" lang="en-US" sz="2200" b="1" i="0" u="none" strike="noStrike" cap="none" normalizeH="0" baseline="-2500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)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B53CDA7-1882-4194-BF5B-76FB3A2B5117}"/>
              </a:ext>
            </a:extLst>
          </p:cNvPr>
          <p:cNvGrpSpPr/>
          <p:nvPr/>
        </p:nvGrpSpPr>
        <p:grpSpPr>
          <a:xfrm>
            <a:off x="5667914" y="1256486"/>
            <a:ext cx="5602844" cy="4868883"/>
            <a:chOff x="706372" y="2273096"/>
            <a:chExt cx="4101602" cy="437189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604D9588-0FA9-4327-9AE7-640F2C77B496}"/>
                </a:ext>
              </a:extLst>
            </p:cNvPr>
            <p:cNvCxnSpPr/>
            <p:nvPr/>
          </p:nvCxnSpPr>
          <p:spPr>
            <a:xfrm flipV="1">
              <a:off x="1047135" y="2419844"/>
              <a:ext cx="0" cy="363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70F16F43-5115-4AE7-AFCE-FE6E92D65BAD}"/>
                </a:ext>
              </a:extLst>
            </p:cNvPr>
            <p:cNvCxnSpPr/>
            <p:nvPr/>
          </p:nvCxnSpPr>
          <p:spPr>
            <a:xfrm>
              <a:off x="1047135" y="6000750"/>
              <a:ext cx="3760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91903E2-74EA-4E75-88CD-FD73BEC76AE0}"/>
                </a:ext>
              </a:extLst>
            </p:cNvPr>
            <p:cNvCxnSpPr/>
            <p:nvPr/>
          </p:nvCxnSpPr>
          <p:spPr>
            <a:xfrm flipV="1">
              <a:off x="2020529" y="5157503"/>
              <a:ext cx="2153265" cy="490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21FB35F-1012-49CF-9688-7BE7C4CB30B8}"/>
                </a:ext>
              </a:extLst>
            </p:cNvPr>
            <p:cNvCxnSpPr/>
            <p:nvPr/>
          </p:nvCxnSpPr>
          <p:spPr>
            <a:xfrm flipH="1" flipV="1">
              <a:off x="1286790" y="4630992"/>
              <a:ext cx="2869433" cy="541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B85C725F-2243-4C30-87DA-F5A69573AEA2}"/>
                </a:ext>
              </a:extLst>
            </p:cNvPr>
            <p:cNvCxnSpPr/>
            <p:nvPr/>
          </p:nvCxnSpPr>
          <p:spPr>
            <a:xfrm flipV="1">
              <a:off x="1304360" y="3215148"/>
              <a:ext cx="0" cy="1401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0EAF9BAC-4616-4CE3-B378-A7D13A77D994}"/>
                </a:ext>
              </a:extLst>
            </p:cNvPr>
            <p:cNvCxnSpPr/>
            <p:nvPr/>
          </p:nvCxnSpPr>
          <p:spPr>
            <a:xfrm flipV="1">
              <a:off x="1304360" y="2639961"/>
              <a:ext cx="2058272" cy="560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xmlns="" id="{E5E6FB3A-8102-4B6A-A1AB-C0E0E74CAEC7}"/>
                </a:ext>
              </a:extLst>
            </p:cNvPr>
            <p:cNvSpPr/>
            <p:nvPr/>
          </p:nvSpPr>
          <p:spPr>
            <a:xfrm>
              <a:off x="1740310" y="3215148"/>
              <a:ext cx="158950" cy="140109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B1F651E-8F1C-477E-8DE9-82011A094BC7}"/>
                </a:ext>
              </a:extLst>
            </p:cNvPr>
            <p:cNvSpPr txBox="1"/>
            <p:nvPr/>
          </p:nvSpPr>
          <p:spPr>
            <a:xfrm>
              <a:off x="2123768" y="3425877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Passive region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0F9BA78-EE36-45B8-B79C-23AA36B7397D}"/>
                </a:ext>
              </a:extLst>
            </p:cNvPr>
            <p:cNvSpPr txBox="1"/>
            <p:nvPr/>
          </p:nvSpPr>
          <p:spPr>
            <a:xfrm>
              <a:off x="1899260" y="2273096"/>
              <a:ext cx="2810460" cy="52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Transpassive</a:t>
              </a:r>
              <a:r>
                <a:rPr lang="en-US" dirty="0"/>
                <a:t> region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44252A-40E6-466D-B622-ADA6925ABF00}"/>
                </a:ext>
              </a:extLst>
            </p:cNvPr>
            <p:cNvSpPr txBox="1"/>
            <p:nvPr/>
          </p:nvSpPr>
          <p:spPr>
            <a:xfrm>
              <a:off x="706372" y="4028410"/>
              <a:ext cx="535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</a:t>
              </a:r>
            </a:p>
            <a:p>
              <a:endParaRPr lang="en-US" sz="2000" b="1" dirty="0"/>
            </a:p>
            <a:p>
              <a:endParaRPr lang="en-US" sz="2000" b="1" dirty="0"/>
            </a:p>
            <a:p>
              <a:r>
                <a:rPr lang="en-US" sz="2000" b="1" dirty="0"/>
                <a:t>E</a:t>
              </a:r>
              <a:r>
                <a:rPr lang="en-US" sz="2000" b="1" baseline="-25000" dirty="0"/>
                <a:t>p</a:t>
              </a:r>
              <a:endParaRPr lang="en-IN" sz="2000" b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B657343-8FD8-4348-9F91-E734EA0F2C2F}"/>
                </a:ext>
              </a:extLst>
            </p:cNvPr>
            <p:cNvSpPr txBox="1"/>
            <p:nvPr/>
          </p:nvSpPr>
          <p:spPr>
            <a:xfrm>
              <a:off x="2259015" y="6244883"/>
              <a:ext cx="934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log </a:t>
              </a:r>
              <a:r>
                <a:rPr lang="en-US" sz="2000" b="1" dirty="0" err="1"/>
                <a:t>i</a:t>
              </a:r>
              <a:endParaRPr lang="en-IN" sz="2000" b="1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C831B17-EB4F-4593-9C21-685B8C941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5" y="5157503"/>
              <a:ext cx="2934975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02782DC-0A44-4406-AEAA-63D9E9F98C90}"/>
                </a:ext>
              </a:extLst>
            </p:cNvPr>
            <p:cNvCxnSpPr>
              <a:cxnSpLocks/>
            </p:cNvCxnSpPr>
            <p:nvPr/>
          </p:nvCxnSpPr>
          <p:spPr>
            <a:xfrm>
              <a:off x="4141718" y="5172250"/>
              <a:ext cx="0" cy="82850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1FB245B-FAFD-4BF6-B005-F6F0BEF66A1E}"/>
                </a:ext>
              </a:extLst>
            </p:cNvPr>
            <p:cNvCxnSpPr>
              <a:cxnSpLocks/>
            </p:cNvCxnSpPr>
            <p:nvPr/>
          </p:nvCxnSpPr>
          <p:spPr>
            <a:xfrm>
              <a:off x="1286789" y="4630992"/>
              <a:ext cx="17571" cy="136975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EC71362-5680-4F53-BB10-F0846FC001C5}"/>
                </a:ext>
              </a:extLst>
            </p:cNvPr>
            <p:cNvSpPr txBox="1"/>
            <p:nvPr/>
          </p:nvSpPr>
          <p:spPr>
            <a:xfrm>
              <a:off x="3883857" y="5985973"/>
              <a:ext cx="82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sz="2000" b="1" baseline="-25000" dirty="0" err="1"/>
                <a:t>crit</a:t>
              </a:r>
              <a:endParaRPr lang="en-IN" sz="2000" b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A17C49B-1364-46E4-914A-975BC1768DCA}"/>
                </a:ext>
              </a:extLst>
            </p:cNvPr>
            <p:cNvSpPr txBox="1"/>
            <p:nvPr/>
          </p:nvSpPr>
          <p:spPr>
            <a:xfrm>
              <a:off x="1047134" y="5970584"/>
              <a:ext cx="104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</a:t>
              </a:r>
              <a:r>
                <a:rPr lang="en-US" sz="2000" b="1" baseline="-25000" dirty="0" err="1"/>
                <a:t>passive</a:t>
              </a:r>
              <a:endParaRPr lang="en-IN" sz="2000" b="1" baseline="-250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E16CB84-9BF3-46CC-BCB4-726FC8BF33A6}"/>
                </a:ext>
              </a:extLst>
            </p:cNvPr>
            <p:cNvCxnSpPr/>
            <p:nvPr/>
          </p:nvCxnSpPr>
          <p:spPr>
            <a:xfrm flipV="1">
              <a:off x="841055" y="3546108"/>
              <a:ext cx="0" cy="405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10F0B966-2F02-4266-8C4A-7206359D1BC5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05" y="6444938"/>
              <a:ext cx="405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1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EE88997-6C6C-4F85-9702-EBAADB52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6" y="1135799"/>
            <a:ext cx="4933294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Above Ep, the current flow decreases and reaches a minimum value called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passivation current,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200" b="1" i="0" u="none" strike="noStrike" cap="none" normalizeH="0" baseline="-3000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passive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If the potential is increased further, the metal  remains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unattacked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up to a particular potential is reached.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this range, corrosion rate of the metal is very small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. This potential range, in which anodic potential can be achieved, is called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passive region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If the potential is increased further, corrosion rate increases and this region is called the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transpassive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region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200" dirty="0"/>
              <a:t>The optimum potential for protection is determined by electrochemical measurements</a:t>
            </a:r>
            <a:endParaRPr lang="en-IN" sz="2200" dirty="0"/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ED9629B-E4CF-4491-95D4-CA5EC1814AB2}"/>
              </a:ext>
            </a:extLst>
          </p:cNvPr>
          <p:cNvGrpSpPr/>
          <p:nvPr/>
        </p:nvGrpSpPr>
        <p:grpSpPr>
          <a:xfrm>
            <a:off x="5467219" y="1413164"/>
            <a:ext cx="5802463" cy="5187869"/>
            <a:chOff x="534878" y="2273096"/>
            <a:chExt cx="4273096" cy="437189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19B75188-A2D7-42FF-9BA5-F3A0E441ABCE}"/>
                </a:ext>
              </a:extLst>
            </p:cNvPr>
            <p:cNvCxnSpPr/>
            <p:nvPr/>
          </p:nvCxnSpPr>
          <p:spPr>
            <a:xfrm flipV="1">
              <a:off x="1047135" y="2419844"/>
              <a:ext cx="0" cy="363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878DD140-2B77-4913-A1DB-5AD82AB431B8}"/>
                </a:ext>
              </a:extLst>
            </p:cNvPr>
            <p:cNvCxnSpPr/>
            <p:nvPr/>
          </p:nvCxnSpPr>
          <p:spPr>
            <a:xfrm>
              <a:off x="1047135" y="6000750"/>
              <a:ext cx="3760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EB541544-599C-42F5-95E0-2646A970E0DD}"/>
                </a:ext>
              </a:extLst>
            </p:cNvPr>
            <p:cNvCxnSpPr/>
            <p:nvPr/>
          </p:nvCxnSpPr>
          <p:spPr>
            <a:xfrm flipV="1">
              <a:off x="2020529" y="5157503"/>
              <a:ext cx="2153265" cy="490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9B28A92-E8EC-4337-9370-D2DFB1628D2C}"/>
                </a:ext>
              </a:extLst>
            </p:cNvPr>
            <p:cNvCxnSpPr/>
            <p:nvPr/>
          </p:nvCxnSpPr>
          <p:spPr>
            <a:xfrm flipH="1" flipV="1">
              <a:off x="1286790" y="4630992"/>
              <a:ext cx="2869433" cy="541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8EFA0F8-01C4-4BD9-B09F-977EAE746C6F}"/>
                </a:ext>
              </a:extLst>
            </p:cNvPr>
            <p:cNvCxnSpPr/>
            <p:nvPr/>
          </p:nvCxnSpPr>
          <p:spPr>
            <a:xfrm flipV="1">
              <a:off x="1304360" y="3215148"/>
              <a:ext cx="0" cy="1401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6C6E697-69A1-4EB3-B780-0CCCCE3E20A3}"/>
                </a:ext>
              </a:extLst>
            </p:cNvPr>
            <p:cNvCxnSpPr/>
            <p:nvPr/>
          </p:nvCxnSpPr>
          <p:spPr>
            <a:xfrm flipV="1">
              <a:off x="1304360" y="2639961"/>
              <a:ext cx="2058272" cy="560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xmlns="" id="{021513A1-88FC-4C43-92ED-F46C4661D2A4}"/>
                </a:ext>
              </a:extLst>
            </p:cNvPr>
            <p:cNvSpPr/>
            <p:nvPr/>
          </p:nvSpPr>
          <p:spPr>
            <a:xfrm>
              <a:off x="1740310" y="3215148"/>
              <a:ext cx="158950" cy="140109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5D97928-273F-486F-83F4-7427C618E3F3}"/>
                </a:ext>
              </a:extLst>
            </p:cNvPr>
            <p:cNvSpPr txBox="1"/>
            <p:nvPr/>
          </p:nvSpPr>
          <p:spPr>
            <a:xfrm>
              <a:off x="2123768" y="3425877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Passive region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FE7A92F-E170-4654-B5C2-84AA80BF4797}"/>
                </a:ext>
              </a:extLst>
            </p:cNvPr>
            <p:cNvSpPr txBox="1"/>
            <p:nvPr/>
          </p:nvSpPr>
          <p:spPr>
            <a:xfrm>
              <a:off x="1504709" y="2273096"/>
              <a:ext cx="2891399" cy="90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Transpassive</a:t>
              </a:r>
              <a:r>
                <a:rPr lang="en-US" dirty="0"/>
                <a:t> region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441F62F-F615-4044-9440-273FAC6E1D06}"/>
                </a:ext>
              </a:extLst>
            </p:cNvPr>
            <p:cNvSpPr txBox="1"/>
            <p:nvPr/>
          </p:nvSpPr>
          <p:spPr>
            <a:xfrm>
              <a:off x="534878" y="4028410"/>
              <a:ext cx="707420" cy="185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</a:t>
              </a:r>
            </a:p>
            <a:p>
              <a:endParaRPr lang="en-US" sz="2000" b="1" dirty="0"/>
            </a:p>
            <a:p>
              <a:endParaRPr lang="en-US" sz="2000" b="1" dirty="0"/>
            </a:p>
            <a:p>
              <a:r>
                <a:rPr lang="en-US" sz="2000" b="1" dirty="0"/>
                <a:t>E</a:t>
              </a:r>
              <a:r>
                <a:rPr lang="en-US" sz="2000" b="1" baseline="-25000" dirty="0"/>
                <a:t>p</a:t>
              </a:r>
              <a:endParaRPr lang="en-IN" sz="2000" b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1954DCC-9021-4975-B4BF-8E672F95AC87}"/>
                </a:ext>
              </a:extLst>
            </p:cNvPr>
            <p:cNvSpPr txBox="1"/>
            <p:nvPr/>
          </p:nvSpPr>
          <p:spPr>
            <a:xfrm>
              <a:off x="2259015" y="6244883"/>
              <a:ext cx="934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log </a:t>
              </a:r>
              <a:r>
                <a:rPr lang="en-US" sz="2000" b="1" dirty="0" err="1"/>
                <a:t>i</a:t>
              </a:r>
              <a:endParaRPr lang="en-IN" sz="2000" b="1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AEA494A-B518-4ECF-AD7F-4C43A260FDA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5" y="5157503"/>
              <a:ext cx="2934975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3026380-23B4-4749-822B-D10BD9C7F77D}"/>
                </a:ext>
              </a:extLst>
            </p:cNvPr>
            <p:cNvCxnSpPr>
              <a:cxnSpLocks/>
            </p:cNvCxnSpPr>
            <p:nvPr/>
          </p:nvCxnSpPr>
          <p:spPr>
            <a:xfrm>
              <a:off x="4141718" y="5172250"/>
              <a:ext cx="0" cy="82850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7C9DD2A-5646-4EF5-AF0B-B8BC7D435E95}"/>
                </a:ext>
              </a:extLst>
            </p:cNvPr>
            <p:cNvCxnSpPr>
              <a:cxnSpLocks/>
            </p:cNvCxnSpPr>
            <p:nvPr/>
          </p:nvCxnSpPr>
          <p:spPr>
            <a:xfrm>
              <a:off x="1286789" y="4630992"/>
              <a:ext cx="17571" cy="136975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49CFD7-3CC3-40AC-BEF9-8D4D803C314E}"/>
                </a:ext>
              </a:extLst>
            </p:cNvPr>
            <p:cNvSpPr txBox="1"/>
            <p:nvPr/>
          </p:nvSpPr>
          <p:spPr>
            <a:xfrm>
              <a:off x="3883857" y="5985973"/>
              <a:ext cx="82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sz="2000" b="1" baseline="-25000" dirty="0" err="1"/>
                <a:t>crit</a:t>
              </a:r>
              <a:endParaRPr lang="en-IN" sz="2000" b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4DF2E7B-1F53-431C-8260-296A0FF6590B}"/>
                </a:ext>
              </a:extLst>
            </p:cNvPr>
            <p:cNvSpPr txBox="1"/>
            <p:nvPr/>
          </p:nvSpPr>
          <p:spPr>
            <a:xfrm>
              <a:off x="1047134" y="5970584"/>
              <a:ext cx="104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</a:t>
              </a:r>
              <a:r>
                <a:rPr lang="en-US" sz="2000" b="1" baseline="-25000" dirty="0" err="1"/>
                <a:t>passive</a:t>
              </a:r>
              <a:endParaRPr lang="en-IN" sz="2000" b="1" baseline="-250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F6B6F792-706C-4931-9E91-8EE437FC091D}"/>
                </a:ext>
              </a:extLst>
            </p:cNvPr>
            <p:cNvCxnSpPr/>
            <p:nvPr/>
          </p:nvCxnSpPr>
          <p:spPr>
            <a:xfrm flipV="1">
              <a:off x="841055" y="3546108"/>
              <a:ext cx="0" cy="405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DDF3AF9-3BA5-459C-AB88-91A89A15EF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05" y="6444938"/>
              <a:ext cx="405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6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CA6F906-77FC-41F6-AACB-3B65E808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85" y="1426304"/>
            <a:ext cx="7999759" cy="400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protection to a structure is applied by using a device</a:t>
            </a:r>
          </a:p>
          <a:p>
            <a:pPr marL="0" marR="0" lvl="0" indent="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called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potentios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	It is an electronic device that maintains a metal at 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constant potential with respect to a reference electrode</a:t>
            </a:r>
            <a:endParaRPr lang="en-US" sz="2400" b="1" dirty="0">
              <a:solidFill>
                <a:srgbClr val="C42ABD"/>
              </a:solidFill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Potentiostat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has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three terminals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one connected to the anode, another to an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auxillary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cathode(Pt) and the third connected to a reference electrode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 descr="الشريحة 1">
            <a:extLst>
              <a:ext uri="{FF2B5EF4-FFF2-40B4-BE49-F238E27FC236}">
                <a16:creationId xmlns:a16="http://schemas.microsoft.com/office/drawing/2014/main" xmlns="" id="{CBC6D188-65BE-47BC-9EC1-8E06743E3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7" b="18022"/>
          <a:stretch/>
        </p:blipFill>
        <p:spPr bwMode="auto">
          <a:xfrm>
            <a:off x="1042133" y="1891643"/>
            <a:ext cx="5053867" cy="44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F11BE1-69EE-452A-9EAD-13836106AC31}"/>
              </a:ext>
            </a:extLst>
          </p:cNvPr>
          <p:cNvSpPr txBox="1"/>
          <p:nvPr/>
        </p:nvSpPr>
        <p:spPr>
          <a:xfrm>
            <a:off x="598883" y="1491533"/>
            <a:ext cx="5315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2ABD"/>
                </a:solidFill>
              </a:rPr>
              <a:t>Anodic protection of a steel tank carrying H</a:t>
            </a:r>
            <a:r>
              <a:rPr lang="en-US" sz="2000" b="1" baseline="-25000" dirty="0">
                <a:solidFill>
                  <a:srgbClr val="C42ABD"/>
                </a:solidFill>
              </a:rPr>
              <a:t>2</a:t>
            </a:r>
            <a:r>
              <a:rPr lang="en-US" sz="2000" b="1" dirty="0">
                <a:solidFill>
                  <a:srgbClr val="C42ABD"/>
                </a:solidFill>
              </a:rPr>
              <a:t>SO</a:t>
            </a:r>
            <a:r>
              <a:rPr lang="en-US" sz="2000" b="1" baseline="-25000" dirty="0">
                <a:solidFill>
                  <a:srgbClr val="C42ABD"/>
                </a:solidFill>
              </a:rPr>
              <a:t>4</a:t>
            </a:r>
            <a:endParaRPr lang="en-IN" sz="2000" b="1" baseline="-25000" dirty="0">
              <a:solidFill>
                <a:srgbClr val="C42A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659E32-B0B0-4EE8-93F9-C8B44F6AC097}"/>
              </a:ext>
            </a:extLst>
          </p:cNvPr>
          <p:cNvSpPr txBox="1"/>
          <p:nvPr/>
        </p:nvSpPr>
        <p:spPr>
          <a:xfrm>
            <a:off x="317187" y="6447180"/>
            <a:ext cx="919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Source:https</a:t>
            </a:r>
            <a:r>
              <a:rPr lang="en-IN" dirty="0"/>
              <a:t>://uomustansiriyah.edu.iq/media/lectures/5/5_2016_04_20!11_15_38_AM.pdf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BCE269-4441-4702-9499-B415B3521CB6}"/>
              </a:ext>
            </a:extLst>
          </p:cNvPr>
          <p:cNvSpPr txBox="1"/>
          <p:nvPr/>
        </p:nvSpPr>
        <p:spPr>
          <a:xfrm>
            <a:off x="7341334" y="2094816"/>
            <a:ext cx="31920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One terminal is connected to the storage tank(anode)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Other is connected to the reference electrode and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 constant potential corresponding to the passive range is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maintained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between tank and the reference electrode</a:t>
            </a: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third termi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nal is connected to an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auxiliary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electrode like Pt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B0DE91D-B347-43DF-A364-FC4B8D10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7" y="1453212"/>
            <a:ext cx="8041317" cy="419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Arial" pitchFamily="34" charset="0"/>
              </a:rPr>
              <a:t>Advantages: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Applicability in extremely corrosive environments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a typeface="Calibri" pitchFamily="34" charset="0"/>
                <a:cs typeface="Arial" pitchFamily="34" charset="0"/>
              </a:rPr>
              <a:t>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ow current demand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Arial" pitchFamily="34" charset="0"/>
              </a:rPr>
              <a:t>Disadvantages: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Restricted to metals that show active-passive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behaviour</a:t>
            </a:r>
            <a:endParaRPr lang="en-US" sz="2200" dirty="0"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nitial installation cost is high</a:t>
            </a:r>
            <a:endParaRPr lang="en-US" sz="2200" dirty="0"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a typeface="Calibri" pitchFamily="34" charset="0"/>
                <a:cs typeface="Calibri" pitchFamily="34" charset="0"/>
              </a:rPr>
              <a:t>Cannot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reduce corrosion rate to zero unlike cathodic protection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athodic protection</a:t>
            </a:r>
          </a:p>
          <a:p>
            <a:pPr lvl="2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Sacrificial anode method</a:t>
            </a:r>
          </a:p>
          <a:p>
            <a:pPr lvl="2" algn="just"/>
            <a:r>
              <a:rPr lang="en-US" sz="2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Impressed cathodic current method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9FFCFF59-2B48-4BA6-A860-CB4437A6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3" y="1370771"/>
            <a:ext cx="8281851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Cathodic protection: </a:t>
            </a:r>
          </a:p>
          <a:p>
            <a:pPr marL="0" marR="0" lvl="0" indent="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By converting it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completely into cathode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and no part of it is allowed to act as anode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Cathode does not undergo corrosion so the structure is protected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467BBD-66C7-4050-B14A-40D7FF75B993}"/>
              </a:ext>
            </a:extLst>
          </p:cNvPr>
          <p:cNvSpPr txBox="1"/>
          <p:nvPr/>
        </p:nvSpPr>
        <p:spPr>
          <a:xfrm>
            <a:off x="3102077" y="4628140"/>
            <a:ext cx="2782529" cy="46166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Cathodic protection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ECEF48-E6F6-4F81-8A65-3B524E2D70FF}"/>
              </a:ext>
            </a:extLst>
          </p:cNvPr>
          <p:cNvSpPr txBox="1"/>
          <p:nvPr/>
        </p:nvSpPr>
        <p:spPr>
          <a:xfrm>
            <a:off x="830827" y="5809341"/>
            <a:ext cx="3441289" cy="46166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Sacrificial anode method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0690184-D6A9-4674-BE84-15456EB8FCF6}"/>
              </a:ext>
            </a:extLst>
          </p:cNvPr>
          <p:cNvSpPr txBox="1"/>
          <p:nvPr/>
        </p:nvSpPr>
        <p:spPr>
          <a:xfrm>
            <a:off x="4822722" y="5809341"/>
            <a:ext cx="3575042" cy="46166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Impressed current method</a:t>
            </a:r>
            <a:endParaRPr lang="en-IN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A6B6C0D-6A72-482C-A89D-0427F8D5F2C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93342" y="5089805"/>
            <a:ext cx="0" cy="339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D92D260-92EA-4C2F-8F61-33D26B6FEDCC}"/>
              </a:ext>
            </a:extLst>
          </p:cNvPr>
          <p:cNvCxnSpPr/>
          <p:nvPr/>
        </p:nvCxnSpPr>
        <p:spPr>
          <a:xfrm>
            <a:off x="2241755" y="5429710"/>
            <a:ext cx="45572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A1CC040-2D1B-40C4-8AD3-EE7B5DB72A1F}"/>
              </a:ext>
            </a:extLst>
          </p:cNvPr>
          <p:cNvCxnSpPr/>
          <p:nvPr/>
        </p:nvCxnSpPr>
        <p:spPr>
          <a:xfrm>
            <a:off x="2256503" y="5429710"/>
            <a:ext cx="0" cy="37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9C8B02A-BAE0-4E9C-8194-2647D4666A7E}"/>
              </a:ext>
            </a:extLst>
          </p:cNvPr>
          <p:cNvCxnSpPr/>
          <p:nvPr/>
        </p:nvCxnSpPr>
        <p:spPr>
          <a:xfrm>
            <a:off x="6799006" y="5429710"/>
            <a:ext cx="0" cy="37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A987A85B-4056-4859-97C7-05D7B995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24" y="1267072"/>
            <a:ext cx="782502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Sacrificial anode method: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lang="en-US" sz="2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this method, protected metal structure is converted into a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cathode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by connecting it to a more active metal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This active metal (example: zinc, magnesium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acts as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auxiliary anode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These metals being more active, acts as anode and undergo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preferential corrosion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, protecting the metal structure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Since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metals are sacrificed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to protect the metal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structure, the method is known as sacrificial anode method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Exhausted anodes have to be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replaced periodically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A2A0BFE-9478-4CEC-95CD-3CD521A9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8" y="1267092"/>
            <a:ext cx="803366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Calibri" pitchFamily="34" charset="0"/>
              </a:rPr>
              <a:t>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xamples: 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Mg/Zn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bars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are fixed to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sides of ocean going ships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to act as sacrificial anodes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Mg/Zn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blocks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are connected to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buried pipe lines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 smtClean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Mg block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connected to 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buried oil storage tank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170" name="Picture 2" descr="Cathodic Protection - Pipeline Protection"/>
          <p:cNvPicPr>
            <a:picLocks noChangeAspect="1" noChangeArrowheads="1"/>
          </p:cNvPicPr>
          <p:nvPr/>
        </p:nvPicPr>
        <p:blipFill>
          <a:blip r:embed="rId3"/>
          <a:srcRect b="13646"/>
          <a:stretch>
            <a:fillRect/>
          </a:stretch>
        </p:blipFill>
        <p:spPr bwMode="auto">
          <a:xfrm>
            <a:off x="1305107" y="4607926"/>
            <a:ext cx="3018699" cy="1466302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902927" y="5235081"/>
            <a:ext cx="3026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://www.pipelineprotection.co.uk/services/cathodic-protection/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5033555" y="2896830"/>
            <a:ext cx="297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</a:t>
            </a:r>
            <a:r>
              <a:rPr lang="en-GB" sz="1200" dirty="0" err="1" smtClean="0"/>
              <a:t>thenavalarch.com</a:t>
            </a:r>
            <a:r>
              <a:rPr lang="en-GB" sz="1200" dirty="0" smtClean="0"/>
              <a:t>/ship-corrosion-</a:t>
            </a:r>
            <a:r>
              <a:rPr lang="en-GB" sz="1200" dirty="0" err="1" smtClean="0"/>
              <a:t>cathodic</a:t>
            </a:r>
            <a:r>
              <a:rPr lang="en-GB" sz="1200" dirty="0" smtClean="0"/>
              <a:t>-protection-sacrificial-anodes/</a:t>
            </a:r>
            <a:endParaRPr lang="en-GB" sz="1200" dirty="0"/>
          </a:p>
        </p:txBody>
      </p:sp>
      <p:pic>
        <p:nvPicPr>
          <p:cNvPr id="7172" name="Picture 4" descr="Ship Corrosion - Cathodic Protection and Sacrificial Anodes - TheNavalAr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5186" y="2423795"/>
            <a:ext cx="2339431" cy="1723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14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70EEE45-56C9-4139-BF82-F9598139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6" y="1384660"/>
            <a:ext cx="7824648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Advantages: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The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method is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simple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Low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installation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cost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Does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not require power supply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   Disadvantages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Involves </a:t>
            </a:r>
            <a:r>
              <a:rPr kumimoji="0" lang="en-US" sz="2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recurring expenditure for replacement of </a:t>
            </a:r>
            <a:r>
              <a:rPr kumimoji="0" lang="en-US" sz="2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consumed</a:t>
            </a:r>
            <a:r>
              <a:rPr kumimoji="0" lang="en-US" sz="23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endParaRPr kumimoji="0" lang="en-US" sz="2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anodes</a:t>
            </a:r>
            <a:endParaRPr kumimoji="0" lang="en-US" sz="2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BF1DCED-9AF5-4F2F-ADF5-AC6D762F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33" y="1397722"/>
            <a:ext cx="7837713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Impressed current method: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By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applying a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direct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current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protected metal is made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by connecting it to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cathode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of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external source of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current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Anode of the external source is usually connected to an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inert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electrode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like graphite; Platinum, silicon, iron are also used as anodes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backfill of coke ,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bentonite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is used to improve efficiency of the anode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metal structure being cathode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does not undergo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corrosion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Anode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being inert remains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unaffected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8" name="Picture 2" descr="Cathodic Prote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467" y="1510167"/>
            <a:ext cx="3985350" cy="312196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397726" y="4973823"/>
            <a:ext cx="256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</a:t>
            </a:r>
            <a:r>
              <a:rPr lang="en-GB" sz="1200" dirty="0" err="1" smtClean="0"/>
              <a:t>www.mcwaneductile.com</a:t>
            </a:r>
            <a:r>
              <a:rPr lang="en-GB" sz="1200" dirty="0" smtClean="0"/>
              <a:t>/blog/v-bio-r-or-</a:t>
            </a:r>
            <a:r>
              <a:rPr lang="en-GB" sz="1200" dirty="0" err="1" smtClean="0"/>
              <a:t>cathodic</a:t>
            </a:r>
            <a:r>
              <a:rPr lang="en-GB" sz="1200" dirty="0" smtClean="0"/>
              <a:t>-protection-an-honest-comparison/</a:t>
            </a:r>
            <a:endParaRPr lang="en-GB" sz="1200" dirty="0"/>
          </a:p>
        </p:txBody>
      </p:sp>
      <p:pic>
        <p:nvPicPr>
          <p:cNvPr id="4100" name="Picture 4" descr="Impressed Current System - an overview | ScienceDirect Topi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2524" y="2329090"/>
            <a:ext cx="2863293" cy="181183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072743" y="5065263"/>
            <a:ext cx="283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://www.sciencedirect.com/topics/engineering/impressed-current-system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451669" y="3553097"/>
            <a:ext cx="25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784A61F-6CA3-4B63-BA5E-785402F7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9" y="1175654"/>
            <a:ext cx="846473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Advantages: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One installation can protect large area of metal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Limitations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Rather expensive, since it needs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high current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for safe protection of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structure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If the impressed current is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 uniform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on the entire surface of the protected structure,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localized corrosion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takes place on the protected metal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16560</TotalTime>
  <Words>937</Words>
  <Application>Microsoft Office PowerPoint</Application>
  <PresentationFormat>Custom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1193</cp:revision>
  <cp:lastPrinted>2020-06-24T17:52:28Z</cp:lastPrinted>
  <dcterms:created xsi:type="dcterms:W3CDTF">2019-05-30T23:14:36Z</dcterms:created>
  <dcterms:modified xsi:type="dcterms:W3CDTF">2023-01-20T03:08:41Z</dcterms:modified>
</cp:coreProperties>
</file>