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312" r:id="rId4"/>
    <p:sldId id="294" r:id="rId5"/>
    <p:sldId id="295" r:id="rId6"/>
    <p:sldId id="308" r:id="rId7"/>
    <p:sldId id="291" r:id="rId8"/>
    <p:sldId id="292" r:id="rId9"/>
    <p:sldId id="310" r:id="rId10"/>
    <p:sldId id="298" r:id="rId11"/>
    <p:sldId id="3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E518-54C8-B6E6-2F68-E62DF3D21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DFB9B-83E4-B64D-F6C2-19C8A6AECF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0B5C0-8912-6BAC-FD25-BB5135FA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3C8E-0DAB-49F0-ABA4-72B16153767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A89A7-7D45-7FA6-7A97-ABB99D13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1C4E0-014E-F350-6A6D-977513B5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634E-7332-441E-B960-A0D9F80BD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2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B70A-11A7-FE20-24E2-3BE3F188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8953-B7B8-7010-CCAE-9B36CF2CE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640F3-C231-5B97-9953-9EAB7EEA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3C8E-0DAB-49F0-ABA4-72B16153767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29255-B356-49D2-7D85-862274A5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B9BBE-27C8-F165-2C1F-ACAB0004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634E-7332-441E-B960-A0D9F80BD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54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97BFA-E4C4-B89C-4513-AAA0BFEC8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5A350-78EA-CF76-3263-A9FFF2637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14AA2-8607-EAA9-84A0-EB7A22F2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3C8E-0DAB-49F0-ABA4-72B16153767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28B1-FF3B-F11E-003C-3389BEDA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D40C-551F-047E-A1FE-E0EFD8EEF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634E-7332-441E-B960-A0D9F80BD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15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F3E2-6E8C-547C-39BC-7068CD0E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A737-4B66-5CFD-A6A9-70BCEC90B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A96BE-14F7-07DA-9F2D-C5B550B8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3C8E-0DAB-49F0-ABA4-72B16153767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CCD7-3FFF-A694-C33F-EC054D2F3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48EE4-AF86-281A-40FA-15179AA5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634E-7332-441E-B960-A0D9F80BD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11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82A1-7F78-FF84-826C-B900DE8C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0EE49-7F47-BC7F-4E27-6E769F5F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03F0E-A637-0AD2-6BE5-68871EE9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3C8E-0DAB-49F0-ABA4-72B16153767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11D7C-6AE0-61DB-0DBF-E396AA62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FDC3-CBB3-CA1A-A66E-1438F3FE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634E-7332-441E-B960-A0D9F80BD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97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C84B-6767-0C7A-2D6E-075388AF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8268-882D-A53F-5BAF-4966C65A3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606DC-92C8-CE75-CEE4-C0F0C2E41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81FC-6C06-A1CF-BF0D-55D9AB69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3C8E-0DAB-49F0-ABA4-72B16153767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BF4B5-39E1-A4EF-0C7E-20C32DE5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1FB71-67C3-434F-E46A-CAD11F3B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634E-7332-441E-B960-A0D9F80BD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29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1E57-70F0-2375-596A-BD7C41F57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F92A4-3DF2-D779-E1BE-0B876933D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7E9B7-1D8B-6B56-A95D-20FA3020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A6F3D-0D84-F7DB-AB6A-BAD4448C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9F31B-BAD3-0ABE-115C-629DC4E41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6A4DD-E903-8BD6-FC6D-CBE45EFB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3C8E-0DAB-49F0-ABA4-72B16153767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91709-72B2-A3DB-39FF-0D3EA8D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A8D75-DBDF-7D93-B35A-514894E1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634E-7332-441E-B960-A0D9F80BD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75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3F31-B849-B9E1-7654-DDAEC016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3BE33-E4BD-F555-074B-4D72E049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3C8E-0DAB-49F0-ABA4-72B16153767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E1A5E-1E6D-86E9-EC3A-5431AF1C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69437-6371-AD80-6CFF-86A16307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634E-7332-441E-B960-A0D9F80BD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63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61F90-7A12-726A-4422-0E535315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3C8E-0DAB-49F0-ABA4-72B16153767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4AFF5-7A88-11C0-4EE7-A474C886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B5BA7-5B21-AC79-4982-5854992E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634E-7332-441E-B960-A0D9F80BD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1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3E33-2D86-750D-8C11-8577DF93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3766-A858-78F1-5365-C095D265F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48827-E157-7EBF-0329-1B854DC86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522CB-CF9B-13DB-0797-D90CCF76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3C8E-0DAB-49F0-ABA4-72B16153767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250A4-5506-9EED-0CF2-C82B61CB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81071-7370-E400-F7D2-9202D77F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634E-7332-441E-B960-A0D9F80BD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20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E140-05A5-A3B2-EB06-0302C610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E2C2D-AC6C-270E-2CE3-EF7B82261A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CA2D1-8CB0-6298-D980-D92264E72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5B2DC-9874-BB85-5B8A-6102665E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73C8E-0DAB-49F0-ABA4-72B16153767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0F91B-A7A7-75F5-13AC-FFC6015C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35E84-923E-AD8F-706B-7CC1B820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634E-7332-441E-B960-A0D9F80BD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91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3DD59-F0AA-FF5D-21A4-7F92AA0D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E5C99-4967-6465-A637-B980EEF5F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93898-8BC1-D1BF-241B-124BDE34E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73C8E-0DAB-49F0-ABA4-72B161537673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123A-0B88-B952-7A1B-0A4346AC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A8566-E427-6AFC-4742-098AC6C62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7634E-7332-441E-B960-A0D9F80BD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33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444785"/>
            <a:ext cx="43318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/>
              <a:t>HARISH </a:t>
            </a:r>
            <a:r>
              <a:rPr lang="en-US" sz="2000" b="1" dirty="0"/>
              <a:t>N</a:t>
            </a:r>
          </a:p>
          <a:p>
            <a:r>
              <a:rPr lang="en-US" sz="2000" b="1" dirty="0"/>
              <a:t>9738889242</a:t>
            </a:r>
          </a:p>
          <a:p>
            <a:r>
              <a:rPr lang="en-US" sz="2000" b="1" dirty="0"/>
              <a:t>Department of Science and Humanities</a:t>
            </a:r>
          </a:p>
          <a:p>
            <a:endParaRPr lang="en-IN" sz="20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9"/>
          <a:stretch/>
        </p:blipFill>
        <p:spPr>
          <a:xfrm>
            <a:off x="1251752" y="1606241"/>
            <a:ext cx="2369218" cy="31380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4145026" y="2253619"/>
            <a:ext cx="5320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5F30D48-48F0-B5CE-A91E-53864120E22B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5A69932-2732-2D10-8124-887F8D17AE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29DAF2-5D99-D4F9-6AB1-8DB1849BEF58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VI- Electrochemical Sensors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5DADF9-B312-6F41-1FD0-65D5345A61F6}"/>
              </a:ext>
            </a:extLst>
          </p:cNvPr>
          <p:cNvSpPr txBox="1"/>
          <p:nvPr/>
        </p:nvSpPr>
        <p:spPr>
          <a:xfrm>
            <a:off x="398006" y="1535630"/>
            <a:ext cx="5923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Limitations of Glucose Sensors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404DC-567D-C0C5-08EE-BEC5A2C35C22}"/>
              </a:ext>
            </a:extLst>
          </p:cNvPr>
          <p:cNvSpPr txBox="1"/>
          <p:nvPr/>
        </p:nvSpPr>
        <p:spPr>
          <a:xfrm>
            <a:off x="450987" y="2220880"/>
            <a:ext cx="83458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i="0" dirty="0">
                <a:solidFill>
                  <a:srgbClr val="202124"/>
                </a:solidFill>
                <a:effectLst/>
              </a:rPr>
              <a:t>Extreme environmental conditions like haematocrit values, or medication interferences may potentially falsify blood glucose readings.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02124"/>
                </a:solidFill>
                <a:effectLst/>
              </a:rPr>
              <a:t>Incorrect blood glucose readings may lead to treatment errors, for example, incorrect insulin dosing.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7062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61DFD-7A0B-B219-73E6-58F429B1B553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677990C-768A-FAA1-6450-CBD4DE280292}"/>
              </a:ext>
            </a:extLst>
          </p:cNvPr>
          <p:cNvSpPr/>
          <p:nvPr/>
        </p:nvSpPr>
        <p:spPr>
          <a:xfrm>
            <a:off x="4287946" y="3228945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HARISH N</a:t>
            </a:r>
          </a:p>
          <a:p>
            <a:r>
              <a:rPr lang="en-US" sz="2000" b="1" dirty="0"/>
              <a:t>9738889242</a:t>
            </a:r>
          </a:p>
          <a:p>
            <a:r>
              <a:rPr lang="en-US" sz="2000" b="1" dirty="0"/>
              <a:t>Department of Science and Humanities</a:t>
            </a:r>
            <a:endParaRPr lang="en-IN" sz="20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B76202-4EB6-21DC-C70F-A8882D99ECD1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A05A7D-80F6-F94D-41BD-58C7635596A9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34F3C2-1D55-F41E-B633-D466DF6101E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E43511-4E98-8A48-9DF5-661C56E23523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C55E9A-22AE-5CF7-F2B8-907A9FEC2630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ABF6758B-5BBA-6677-EEFF-54D63A8CE2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4F770F9-7745-4542-D452-7473C31380B1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16246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02292"/>
            <a:ext cx="7339885" cy="4671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 </a:t>
            </a:r>
            <a:r>
              <a:rPr lang="en-IN" b="1" i="1" dirty="0" smtClean="0"/>
              <a:t>: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sz="3200" b="1" dirty="0" smtClean="0"/>
              <a:t>BIOSENSORS</a:t>
            </a:r>
            <a:endParaRPr lang="en-IN" sz="3200" b="1" dirty="0"/>
          </a:p>
          <a:p>
            <a:pPr>
              <a:buNone/>
            </a:pPr>
            <a:r>
              <a:rPr lang="en-IN" b="1" i="1" dirty="0" smtClean="0"/>
              <a:t>GLUCOSE </a:t>
            </a:r>
            <a:r>
              <a:rPr lang="en-IN" b="1" i="1" dirty="0"/>
              <a:t>SENSOR</a:t>
            </a:r>
          </a:p>
          <a:p>
            <a:pPr>
              <a:buNone/>
            </a:pPr>
            <a:r>
              <a:rPr lang="en-IN" b="1" i="1" dirty="0"/>
              <a:t>Components of glucose biosensor</a:t>
            </a:r>
          </a:p>
          <a:p>
            <a:pPr algn="just">
              <a:buNone/>
            </a:pPr>
            <a:r>
              <a:rPr lang="en-IN" b="1" i="1" dirty="0"/>
              <a:t>Working of glucose biosensor</a:t>
            </a:r>
          </a:p>
          <a:p>
            <a:pPr>
              <a:buNone/>
            </a:pPr>
            <a:r>
              <a:rPr lang="en-IN" b="1" i="1" dirty="0"/>
              <a:t>Limitations </a:t>
            </a:r>
          </a:p>
          <a:p>
            <a:pPr>
              <a:buNone/>
            </a:pPr>
            <a:endParaRPr lang="en-IN" b="1" i="1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Electrochemical Sensors</a:t>
            </a:r>
          </a:p>
        </p:txBody>
      </p:sp>
    </p:spTree>
    <p:extLst>
      <p:ext uri="{BB962C8B-B14F-4D97-AF65-F5344CB8AC3E}">
        <p14:creationId xmlns:p14="http://schemas.microsoft.com/office/powerpoint/2010/main" val="8003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02292"/>
            <a:ext cx="9655629" cy="4671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FF0000"/>
                </a:solidFill>
              </a:rPr>
              <a:t>Biosensors</a:t>
            </a:r>
            <a:endParaRPr lang="en-GB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GB" dirty="0"/>
              <a:t>A biosensor is an analytical device which is used to determine the presence and concentration of a specific substance in a biological </a:t>
            </a:r>
            <a:r>
              <a:rPr lang="en-GB" dirty="0" err="1"/>
              <a:t>analyte</a:t>
            </a:r>
            <a:r>
              <a:rPr lang="en-GB" dirty="0"/>
              <a:t>.</a:t>
            </a:r>
          </a:p>
          <a:p>
            <a:pPr>
              <a:buNone/>
            </a:pPr>
            <a:endParaRPr lang="en-IN" b="1" i="1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Electrochemical Sensors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ADD18-4D24-B4CD-F9D8-21B475E305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39" t="29529" r="18077" b="30452"/>
          <a:stretch/>
        </p:blipFill>
        <p:spPr>
          <a:xfrm>
            <a:off x="716178" y="3123438"/>
            <a:ext cx="8757055" cy="311160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868737" y="6174375"/>
            <a:ext cx="6545962" cy="609087"/>
            <a:chOff x="998806" y="6178921"/>
            <a:chExt cx="6545962" cy="609087"/>
          </a:xfrm>
        </p:grpSpPr>
        <p:sp>
          <p:nvSpPr>
            <p:cNvPr id="12" name="Arrow: Right 20">
              <a:extLst>
                <a:ext uri="{FF2B5EF4-FFF2-40B4-BE49-F238E27FC236}">
                  <a16:creationId xmlns:a16="http://schemas.microsoft.com/office/drawing/2014/main" id="{ACDB4CDE-3BE3-C323-37F2-9B78F8F483E7}"/>
                </a:ext>
              </a:extLst>
            </p:cNvPr>
            <p:cNvSpPr/>
            <p:nvPr/>
          </p:nvSpPr>
          <p:spPr>
            <a:xfrm>
              <a:off x="2429919" y="6397674"/>
              <a:ext cx="468026" cy="2479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4F5F54-00BB-41B6-2659-F34C0531D61A}"/>
                </a:ext>
              </a:extLst>
            </p:cNvPr>
            <p:cNvSpPr/>
            <p:nvPr/>
          </p:nvSpPr>
          <p:spPr>
            <a:xfrm>
              <a:off x="3012688" y="6178921"/>
              <a:ext cx="2082018" cy="60908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BIOSENSOR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E01843-895F-786B-F4D1-656F4EC45B38}"/>
                </a:ext>
              </a:extLst>
            </p:cNvPr>
            <p:cNvSpPr txBox="1"/>
            <p:nvPr/>
          </p:nvSpPr>
          <p:spPr>
            <a:xfrm>
              <a:off x="998806" y="6298799"/>
              <a:ext cx="1431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Signal</a:t>
              </a:r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570BA6-BF6B-9D16-ED7C-8146065A9B03}"/>
                </a:ext>
              </a:extLst>
            </p:cNvPr>
            <p:cNvSpPr txBox="1"/>
            <p:nvPr/>
          </p:nvSpPr>
          <p:spPr>
            <a:xfrm>
              <a:off x="5949246" y="6379919"/>
              <a:ext cx="15955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Signal</a:t>
              </a:r>
              <a:endParaRPr lang="en-IN" dirty="0"/>
            </a:p>
          </p:txBody>
        </p:sp>
        <p:sp>
          <p:nvSpPr>
            <p:cNvPr id="16" name="Arrow: Right 24">
              <a:extLst>
                <a:ext uri="{FF2B5EF4-FFF2-40B4-BE49-F238E27FC236}">
                  <a16:creationId xmlns:a16="http://schemas.microsoft.com/office/drawing/2014/main" id="{6C60B128-B58F-02A6-2760-AA90C9CFEB6D}"/>
                </a:ext>
              </a:extLst>
            </p:cNvPr>
            <p:cNvSpPr/>
            <p:nvPr/>
          </p:nvSpPr>
          <p:spPr>
            <a:xfrm>
              <a:off x="5298239" y="6451740"/>
              <a:ext cx="447474" cy="1846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22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641A-CDC2-AD9E-CCED-D96394F8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7" y="351873"/>
            <a:ext cx="7152861" cy="1325563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+mn-lt"/>
              </a:rPr>
              <a:t>ENGINEERING CHEMISTRY</a:t>
            </a:r>
            <a:br>
              <a:rPr lang="en-IN" sz="4000" b="1" dirty="0">
                <a:latin typeface="+mn-lt"/>
              </a:rPr>
            </a:b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Module VI- Electrochemical Sensors</a:t>
            </a:r>
            <a:r>
              <a:rPr lang="en-IN" sz="4400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IN" sz="44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002F-BE4E-67DB-E1CC-B4C70A303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7" y="1482449"/>
            <a:ext cx="7567869" cy="4257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i="0" dirty="0">
                <a:solidFill>
                  <a:srgbClr val="FF0000"/>
                </a:solidFill>
                <a:effectLst/>
              </a:rPr>
              <a:t>   Blood Glucose Monitoring </a:t>
            </a:r>
          </a:p>
          <a:p>
            <a:pPr algn="just"/>
            <a:r>
              <a:rPr lang="en-US" i="0" dirty="0">
                <a:effectLst/>
              </a:rPr>
              <a:t> Blood Glucose Monitoring is a way of checking the concentration of glucose in the blood using a glucometer. </a:t>
            </a:r>
          </a:p>
          <a:p>
            <a:pPr algn="just"/>
            <a:r>
              <a:rPr lang="en-US" i="0" dirty="0">
                <a:effectLst/>
              </a:rPr>
              <a:t>Provides quick response to tell if the sugar is high or low indicating a change in diet, exercise or insulin. </a:t>
            </a:r>
          </a:p>
          <a:p>
            <a:pPr algn="just"/>
            <a:r>
              <a:rPr lang="en-US" i="0" dirty="0">
                <a:effectLst/>
              </a:rPr>
              <a:t>Over time, it reveals individual of blood glucose changes.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3CE1CD-23AC-920A-BD3E-5300217E14E7}"/>
              </a:ext>
            </a:extLst>
          </p:cNvPr>
          <p:cNvCxnSpPr>
            <a:cxnSpLocks/>
          </p:cNvCxnSpPr>
          <p:nvPr/>
        </p:nvCxnSpPr>
        <p:spPr>
          <a:xfrm>
            <a:off x="106017" y="1329190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0ABEB0-2D6B-26C3-0006-9DD3BA1003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385" y="83486"/>
            <a:ext cx="933598" cy="1398963"/>
          </a:xfrm>
          <a:prstGeom prst="rect">
            <a:avLst/>
          </a:prstGeom>
        </p:spPr>
      </p:pic>
      <p:pic>
        <p:nvPicPr>
          <p:cNvPr id="1026" name="Picture 2" descr="How To Choose The Right Glucometer | PatientsEngage">
            <a:extLst>
              <a:ext uri="{FF2B5EF4-FFF2-40B4-BE49-F238E27FC236}">
                <a16:creationId xmlns:a16="http://schemas.microsoft.com/office/drawing/2014/main" id="{C9ABCF1F-C50A-DBF9-8332-17EE82370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87" y="2137121"/>
            <a:ext cx="4518114" cy="319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90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666" y="54020"/>
            <a:ext cx="933598" cy="1398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B24189-F242-14D8-EFF1-81578EA5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69" y="1319069"/>
            <a:ext cx="7018000" cy="72706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Why Monitor Blood Glucose?</a:t>
            </a:r>
            <a:endParaRPr lang="en-IN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VI- Electrochemical Sensors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046F9-5D83-15B9-7776-4E266378CA62}"/>
              </a:ext>
            </a:extLst>
          </p:cNvPr>
          <p:cNvSpPr txBox="1"/>
          <p:nvPr/>
        </p:nvSpPr>
        <p:spPr>
          <a:xfrm>
            <a:off x="239268" y="2059102"/>
            <a:ext cx="62546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Reduces risk of developing complications with diabetes. </a:t>
            </a: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Allows diabetics to see if the insulin and other medications they are taking are working.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 Gives diabetics an idea as to how exercise and food affect their blood sugar.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</a:rPr>
              <a:t>May prevent hypoglycemia or hyperglycemia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F8799-4793-75A9-B34D-2A761FB74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61" t="29573" r="26522" b="29266"/>
          <a:stretch/>
        </p:blipFill>
        <p:spPr>
          <a:xfrm>
            <a:off x="6620933" y="3346508"/>
            <a:ext cx="5331798" cy="3164601"/>
          </a:xfrm>
          <a:prstGeom prst="rect">
            <a:avLst/>
          </a:prstGeom>
        </p:spPr>
      </p:pic>
      <p:pic>
        <p:nvPicPr>
          <p:cNvPr id="10" name="Picture 4" descr="A Guide to Understanding Blood Glucose Monitoring Sensors">
            <a:extLst>
              <a:ext uri="{FF2B5EF4-FFF2-40B4-BE49-F238E27FC236}">
                <a16:creationId xmlns:a16="http://schemas.microsoft.com/office/drawing/2014/main" id="{C1BFE13D-2627-89F6-8896-028C78A6E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269" y="1553433"/>
            <a:ext cx="2153908" cy="185187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ontinuous Glucose Monitoring: Evolving Evidence for Technology - MCG Health">
            <a:extLst>
              <a:ext uri="{FF2B5EF4-FFF2-40B4-BE49-F238E27FC236}">
                <a16:creationId xmlns:a16="http://schemas.microsoft.com/office/drawing/2014/main" id="{F44876FE-2CC7-A16B-911A-6189108B8B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/>
          <a:stretch/>
        </p:blipFill>
        <p:spPr bwMode="auto">
          <a:xfrm>
            <a:off x="10019219" y="1553433"/>
            <a:ext cx="1830089" cy="1851871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73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1F51-C0EA-A615-0D5A-399144B70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868852"/>
            <a:ext cx="10888133" cy="4989143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Analyte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Bioreceptor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Transducer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Electronics and display</a:t>
            </a:r>
          </a:p>
          <a:p>
            <a:endParaRPr lang="en-IN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7D797-5D98-86A0-6A31-ECC0A3B318A5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0343AFD6-CA3D-3CC9-CEBC-4628A766C8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8A1EB3-31E6-76B5-2355-6F84EE36D3F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339885" cy="4131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63BF2-B140-3981-F445-A194EBCA5BAB}"/>
              </a:ext>
            </a:extLst>
          </p:cNvPr>
          <p:cNvSpPr/>
          <p:nvPr/>
        </p:nvSpPr>
        <p:spPr>
          <a:xfrm>
            <a:off x="178327" y="144825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Electrochemical Sensors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2A432-2A04-97A7-938D-D2C6F6155719}"/>
              </a:ext>
            </a:extLst>
          </p:cNvPr>
          <p:cNvSpPr txBox="1"/>
          <p:nvPr/>
        </p:nvSpPr>
        <p:spPr>
          <a:xfrm>
            <a:off x="-8309" y="1249940"/>
            <a:ext cx="5622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Components of Glucose Sensor</a:t>
            </a:r>
            <a:endParaRPr lang="en-IN" sz="3200" b="1" dirty="0">
              <a:solidFill>
                <a:srgbClr val="FF0000"/>
              </a:solidFill>
            </a:endParaRPr>
          </a:p>
        </p:txBody>
      </p:sp>
      <p:pic>
        <p:nvPicPr>
          <p:cNvPr id="2" name="Content Placeholder 13">
            <a:extLst>
              <a:ext uri="{FF2B5EF4-FFF2-40B4-BE49-F238E27FC236}">
                <a16:creationId xmlns:a16="http://schemas.microsoft.com/office/drawing/2014/main" id="{86E25CFC-FC94-FB23-0BC1-7B5BC88D87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7" t="15605" r="2913" b="18916"/>
          <a:stretch/>
        </p:blipFill>
        <p:spPr>
          <a:xfrm>
            <a:off x="178327" y="4089744"/>
            <a:ext cx="10246893" cy="276825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1B9900-DF73-9341-9344-6478FD369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35" y="1262060"/>
            <a:ext cx="4962525" cy="26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8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641A-CDC2-AD9E-CCED-D96394F8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dirty="0">
                <a:latin typeface="+mn-lt"/>
              </a:rPr>
              <a:t>ENGINEERING CHEMISTRY</a:t>
            </a:r>
            <a:br>
              <a:rPr lang="en-IN" sz="4000" b="1" dirty="0">
                <a:latin typeface="+mn-lt"/>
              </a:rPr>
            </a:b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Module VI- Electrochemical Sensors</a:t>
            </a:r>
            <a:r>
              <a:rPr lang="en-IN" sz="4400" b="1" dirty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IN" sz="44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002F-BE4E-67DB-E1CC-B4C70A303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49" y="1690688"/>
            <a:ext cx="8482084" cy="437144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200" b="1" i="0" dirty="0">
                <a:solidFill>
                  <a:srgbClr val="FF0000"/>
                </a:solidFill>
                <a:effectLst/>
              </a:rPr>
              <a:t>Working of Glucose Biosensor</a:t>
            </a:r>
          </a:p>
          <a:p>
            <a:pPr algn="just"/>
            <a:r>
              <a:rPr lang="en-IN" i="0" dirty="0">
                <a:effectLst/>
              </a:rPr>
              <a:t>Developed by Updike and Hicks </a:t>
            </a:r>
          </a:p>
          <a:p>
            <a:pPr algn="just"/>
            <a:r>
              <a:rPr lang="en-IN" i="0" dirty="0">
                <a:effectLst/>
              </a:rPr>
              <a:t>Enzyme Glucose oxidase(</a:t>
            </a:r>
            <a:r>
              <a:rPr lang="en-IN" i="0" dirty="0" err="1">
                <a:effectLst/>
              </a:rPr>
              <a:t>GOx</a:t>
            </a:r>
            <a:r>
              <a:rPr lang="en-IN" i="0" dirty="0">
                <a:effectLst/>
              </a:rPr>
              <a:t>) </a:t>
            </a:r>
            <a:r>
              <a:rPr lang="en-IN" i="0" dirty="0" err="1">
                <a:effectLst/>
              </a:rPr>
              <a:t>catalyze</a:t>
            </a:r>
            <a:r>
              <a:rPr lang="en-IN" i="0" dirty="0">
                <a:effectLst/>
              </a:rPr>
              <a:t> the oxidation of glucose by molecular oxygen producing </a:t>
            </a:r>
            <a:r>
              <a:rPr lang="en-IN" i="0" dirty="0" err="1">
                <a:effectLst/>
              </a:rPr>
              <a:t>glucolactone</a:t>
            </a:r>
            <a:r>
              <a:rPr lang="en-IN" i="0" dirty="0">
                <a:effectLst/>
              </a:rPr>
              <a:t> and hydrogen peroxide.</a:t>
            </a:r>
          </a:p>
          <a:p>
            <a:pPr algn="just"/>
            <a:r>
              <a:rPr lang="en-IN" i="0" dirty="0">
                <a:effectLst/>
              </a:rPr>
              <a:t>In order to work as a catalyst, </a:t>
            </a:r>
            <a:r>
              <a:rPr lang="en-IN" i="0" dirty="0" err="1">
                <a:effectLst/>
              </a:rPr>
              <a:t>GOx</a:t>
            </a:r>
            <a:r>
              <a:rPr lang="en-IN" i="0" dirty="0">
                <a:effectLst/>
              </a:rPr>
              <a:t> requires a redox cofactor –flavin adenine dinucleotide (FAD), works as an initial electron acceptor and is reduced to FADH</a:t>
            </a:r>
            <a:r>
              <a:rPr lang="en-IN" i="0" baseline="-25000" dirty="0">
                <a:effectLst/>
              </a:rPr>
              <a:t>2</a:t>
            </a:r>
            <a:r>
              <a:rPr lang="en-IN" i="0" dirty="0">
                <a:effectLst/>
              </a:rPr>
              <a:t>. </a:t>
            </a:r>
          </a:p>
          <a:p>
            <a:pPr algn="just"/>
            <a:r>
              <a:rPr lang="en-IN" i="0" dirty="0">
                <a:effectLst/>
              </a:rPr>
              <a:t>Glucose + </a:t>
            </a:r>
            <a:r>
              <a:rPr lang="en-IN" i="0" dirty="0" err="1">
                <a:effectLst/>
              </a:rPr>
              <a:t>GOx</a:t>
            </a:r>
            <a:r>
              <a:rPr lang="en-IN" i="0" dirty="0">
                <a:effectLst/>
              </a:rPr>
              <a:t> –FAD</a:t>
            </a:r>
            <a:r>
              <a:rPr lang="en-IN" i="0" baseline="30000" dirty="0">
                <a:effectLst/>
              </a:rPr>
              <a:t>+</a:t>
            </a:r>
            <a:r>
              <a:rPr lang="en-IN" i="0" dirty="0">
                <a:effectLst/>
              </a:rPr>
              <a:t> </a:t>
            </a:r>
            <a:r>
              <a:rPr lang="en-IN" i="0" dirty="0">
                <a:effectLst/>
                <a:sym typeface="Wingdings" panose="05000000000000000000" pitchFamily="2" charset="2"/>
              </a:rPr>
              <a:t></a:t>
            </a:r>
            <a:r>
              <a:rPr lang="en-IN" i="0" dirty="0">
                <a:effectLst/>
              </a:rPr>
              <a:t>  </a:t>
            </a:r>
            <a:r>
              <a:rPr lang="en-IN" i="0" dirty="0" err="1">
                <a:effectLst/>
              </a:rPr>
              <a:t>Glucolactone</a:t>
            </a:r>
            <a:r>
              <a:rPr lang="en-IN" i="0" dirty="0">
                <a:effectLst/>
              </a:rPr>
              <a:t> + </a:t>
            </a:r>
            <a:r>
              <a:rPr lang="en-IN" i="0" dirty="0" err="1">
                <a:effectLst/>
              </a:rPr>
              <a:t>GOx</a:t>
            </a:r>
            <a:r>
              <a:rPr lang="en-IN" i="0" dirty="0">
                <a:effectLst/>
              </a:rPr>
              <a:t> – FADH</a:t>
            </a:r>
            <a:r>
              <a:rPr lang="en-IN" i="0" baseline="-25000" dirty="0">
                <a:effectLst/>
              </a:rPr>
              <a:t>2</a:t>
            </a:r>
            <a:endParaRPr lang="en-IN" i="1" baseline="-25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03CE1CD-23AC-920A-BD3E-5300217E14E7}"/>
              </a:ext>
            </a:extLst>
          </p:cNvPr>
          <p:cNvCxnSpPr>
            <a:cxnSpLocks/>
          </p:cNvCxnSpPr>
          <p:nvPr/>
        </p:nvCxnSpPr>
        <p:spPr>
          <a:xfrm>
            <a:off x="106017" y="1329190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F10ABEB0-2D6B-26C3-0006-9DD3BA1003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385" y="83486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3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92" y="2274184"/>
            <a:ext cx="6813812" cy="3676041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en-IN" sz="11200" b="1" dirty="0"/>
              <a:t> 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The cofactor is regenerated by reacting with oxygen, leading to the formation of hydrogen peroxide </a:t>
            </a:r>
          </a:p>
          <a:p>
            <a:pPr algn="just"/>
            <a:r>
              <a:rPr lang="en-US" sz="11200" i="0" dirty="0" err="1">
                <a:solidFill>
                  <a:srgbClr val="3B3835"/>
                </a:solidFill>
                <a:effectLst/>
              </a:rPr>
              <a:t>GOx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 – FADH</a:t>
            </a:r>
            <a:r>
              <a:rPr lang="en-US" sz="11200" i="0" baseline="-25000" dirty="0">
                <a:solidFill>
                  <a:srgbClr val="3B3835"/>
                </a:solidFill>
                <a:effectLst/>
              </a:rPr>
              <a:t>2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 + O</a:t>
            </a:r>
            <a:r>
              <a:rPr lang="en-US" sz="11200" i="0" baseline="-25000" dirty="0">
                <a:solidFill>
                  <a:srgbClr val="3B3835"/>
                </a:solidFill>
                <a:effectLst/>
              </a:rPr>
              <a:t>2 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 </a:t>
            </a:r>
            <a:r>
              <a:rPr lang="en-US" sz="11200" i="0" dirty="0">
                <a:solidFill>
                  <a:srgbClr val="3B3835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11200" i="0" dirty="0" err="1">
                <a:solidFill>
                  <a:srgbClr val="3B3835"/>
                </a:solidFill>
                <a:effectLst/>
              </a:rPr>
              <a:t>GOx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 – FAD + H</a:t>
            </a:r>
            <a:r>
              <a:rPr lang="en-US" sz="11200" i="0" baseline="-25000" dirty="0">
                <a:solidFill>
                  <a:srgbClr val="3B3835"/>
                </a:solidFill>
                <a:effectLst/>
              </a:rPr>
              <a:t>2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O</a:t>
            </a:r>
            <a:r>
              <a:rPr lang="en-US" sz="11200" i="0" baseline="-25000" dirty="0">
                <a:solidFill>
                  <a:srgbClr val="3B3835"/>
                </a:solidFill>
                <a:effectLst/>
              </a:rPr>
              <a:t>2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 </a:t>
            </a:r>
          </a:p>
          <a:p>
            <a:pPr algn="just"/>
            <a:r>
              <a:rPr lang="en-US" sz="11200" i="0" dirty="0">
                <a:solidFill>
                  <a:srgbClr val="3B3835"/>
                </a:solidFill>
                <a:effectLst/>
              </a:rPr>
              <a:t> Hydrogen peroxide is oxidized at a platinum electrode. </a:t>
            </a:r>
          </a:p>
          <a:p>
            <a:pPr algn="just"/>
            <a:r>
              <a:rPr lang="en-US" sz="11200" i="0" dirty="0">
                <a:solidFill>
                  <a:srgbClr val="3B3835"/>
                </a:solidFill>
                <a:effectLst/>
              </a:rPr>
              <a:t>The number of electron transfers, at electrode surface is directly proportional to the number of glucose molecules present in the blood. </a:t>
            </a:r>
          </a:p>
          <a:p>
            <a:pPr algn="just"/>
            <a:r>
              <a:rPr lang="en-US" sz="11200" i="0" dirty="0">
                <a:solidFill>
                  <a:srgbClr val="3B3835"/>
                </a:solidFill>
                <a:effectLst/>
              </a:rPr>
              <a:t>H</a:t>
            </a:r>
            <a:r>
              <a:rPr lang="en-US" sz="11200" i="0" baseline="-25000" dirty="0">
                <a:solidFill>
                  <a:srgbClr val="3B3835"/>
                </a:solidFill>
                <a:effectLst/>
              </a:rPr>
              <a:t>2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O</a:t>
            </a:r>
            <a:r>
              <a:rPr lang="en-US" sz="11200" i="0" baseline="-25000" dirty="0">
                <a:solidFill>
                  <a:srgbClr val="3B3835"/>
                </a:solidFill>
                <a:effectLst/>
              </a:rPr>
              <a:t>2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 </a:t>
            </a:r>
            <a:r>
              <a:rPr lang="en-US" sz="11200" i="0" dirty="0">
                <a:solidFill>
                  <a:srgbClr val="3B3835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2H</a:t>
            </a:r>
            <a:r>
              <a:rPr lang="en-US" sz="11200" i="0" baseline="30000" dirty="0">
                <a:solidFill>
                  <a:srgbClr val="3B3835"/>
                </a:solidFill>
                <a:effectLst/>
              </a:rPr>
              <a:t>+ 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+O</a:t>
            </a:r>
            <a:r>
              <a:rPr lang="en-US" sz="11200" i="0" baseline="-25000" dirty="0">
                <a:solidFill>
                  <a:srgbClr val="3B3835"/>
                </a:solidFill>
                <a:effectLst/>
              </a:rPr>
              <a:t>2</a:t>
            </a:r>
            <a:r>
              <a:rPr lang="en-US" sz="11200" i="0" dirty="0">
                <a:solidFill>
                  <a:srgbClr val="3B3835"/>
                </a:solidFill>
                <a:effectLst/>
              </a:rPr>
              <a:t> + 2e</a:t>
            </a:r>
            <a:r>
              <a:rPr lang="en-US" sz="11200" i="0" baseline="30000" dirty="0">
                <a:solidFill>
                  <a:srgbClr val="3B3835"/>
                </a:solidFill>
                <a:effectLst/>
              </a:rPr>
              <a:t>-</a:t>
            </a:r>
            <a:endParaRPr lang="en-US" sz="11200" i="0" dirty="0">
              <a:solidFill>
                <a:srgbClr val="3B3835"/>
              </a:solidFill>
              <a:effectLst/>
            </a:endParaRPr>
          </a:p>
          <a:p>
            <a:pPr algn="just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VI- Electrochemical Sensors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EE036C-093F-8077-7FE2-88863E2762F2}"/>
              </a:ext>
            </a:extLst>
          </p:cNvPr>
          <p:cNvSpPr txBox="1"/>
          <p:nvPr/>
        </p:nvSpPr>
        <p:spPr>
          <a:xfrm>
            <a:off x="398006" y="1501470"/>
            <a:ext cx="52658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i="0" dirty="0">
                <a:solidFill>
                  <a:srgbClr val="FF0000"/>
                </a:solidFill>
                <a:effectLst/>
              </a:rPr>
              <a:t>Working of Glucose Biosensor</a:t>
            </a:r>
          </a:p>
          <a:p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A3DED-5F18-05BC-6FAE-454CF8089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818" y="2397958"/>
            <a:ext cx="4293305" cy="38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01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B79DC4-3EF3-F65D-065D-7125F98F5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30" t="15591" r="20979" b="34298"/>
          <a:stretch/>
        </p:blipFill>
        <p:spPr>
          <a:xfrm>
            <a:off x="-8308" y="1788079"/>
            <a:ext cx="4825218" cy="28317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A9433F-A420-A3D4-7CBD-C0D5EAA70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62" t="12827" r="36885" b="15059"/>
          <a:stretch/>
        </p:blipFill>
        <p:spPr>
          <a:xfrm>
            <a:off x="5390843" y="1182651"/>
            <a:ext cx="2921976" cy="3329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4131F4-DC7B-E518-5A75-A2814CADBD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00" t="16612" r="37461" b="28810"/>
          <a:stretch/>
        </p:blipFill>
        <p:spPr>
          <a:xfrm>
            <a:off x="9116448" y="1788079"/>
            <a:ext cx="2813538" cy="26258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014B0C-03B4-5F90-7019-F5ADF524DA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59" t="14971" r="36077" b="30247"/>
          <a:stretch/>
        </p:blipFill>
        <p:spPr>
          <a:xfrm>
            <a:off x="1635132" y="4424183"/>
            <a:ext cx="2696892" cy="2346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330FE5-13F1-EF5A-07A4-A27DCA465F0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462" t="21115" r="34577" b="34202"/>
          <a:stretch/>
        </p:blipFill>
        <p:spPr>
          <a:xfrm>
            <a:off x="5267984" y="4331773"/>
            <a:ext cx="3535918" cy="262586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015E51E9-0AB8-C4E2-133B-36D821A773A4}"/>
              </a:ext>
            </a:extLst>
          </p:cNvPr>
          <p:cNvSpPr/>
          <p:nvPr/>
        </p:nvSpPr>
        <p:spPr>
          <a:xfrm>
            <a:off x="4722639" y="2849217"/>
            <a:ext cx="511970" cy="251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159185C-C250-109C-AFA5-3ABD86E27A69}"/>
              </a:ext>
            </a:extLst>
          </p:cNvPr>
          <p:cNvSpPr/>
          <p:nvPr/>
        </p:nvSpPr>
        <p:spPr>
          <a:xfrm>
            <a:off x="8491355" y="2955235"/>
            <a:ext cx="625093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92D772A-8B72-CE42-50DE-7D02ECE04E65}"/>
              </a:ext>
            </a:extLst>
          </p:cNvPr>
          <p:cNvSpPr/>
          <p:nvPr/>
        </p:nvSpPr>
        <p:spPr>
          <a:xfrm>
            <a:off x="518772" y="5644703"/>
            <a:ext cx="619539" cy="20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5879E7A-AA43-66F2-B9F7-295A3BF8E624}"/>
              </a:ext>
            </a:extLst>
          </p:cNvPr>
          <p:cNvSpPr/>
          <p:nvPr/>
        </p:nvSpPr>
        <p:spPr>
          <a:xfrm>
            <a:off x="4711488" y="5644703"/>
            <a:ext cx="511970" cy="205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073C64-E635-5272-32A6-DE69DC81D021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B9AD2ADA-C20A-DD52-D04E-566D923368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849" y="64055"/>
            <a:ext cx="933598" cy="139896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7F34B1F-1E95-2404-5AC9-528EC3D50F16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6- Electrochemical Sensors</a:t>
            </a:r>
          </a:p>
        </p:txBody>
      </p:sp>
      <p:pic>
        <p:nvPicPr>
          <p:cNvPr id="1026" name="Picture 2" descr="Glucose Sensor - an overview | ScienceDirect Topics">
            <a:extLst>
              <a:ext uri="{FF2B5EF4-FFF2-40B4-BE49-F238E27FC236}">
                <a16:creationId xmlns:a16="http://schemas.microsoft.com/office/drawing/2014/main" id="{081A9D04-8FD8-A399-457B-A65F7497F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34"/>
          <a:stretch/>
        </p:blipFill>
        <p:spPr bwMode="auto">
          <a:xfrm>
            <a:off x="10030375" y="4739000"/>
            <a:ext cx="105298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C3611B2B-97BE-CD24-D47D-7B70115EA92F}"/>
              </a:ext>
            </a:extLst>
          </p:cNvPr>
          <p:cNvSpPr/>
          <p:nvPr/>
        </p:nvSpPr>
        <p:spPr>
          <a:xfrm>
            <a:off x="8491355" y="5473148"/>
            <a:ext cx="625093" cy="251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AB3EAA-1C90-B8CF-4EDA-4A5FA4E3E758}"/>
              </a:ext>
            </a:extLst>
          </p:cNvPr>
          <p:cNvSpPr txBox="1"/>
          <p:nvPr/>
        </p:nvSpPr>
        <p:spPr>
          <a:xfrm>
            <a:off x="90327" y="1198170"/>
            <a:ext cx="53005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0" dirty="0">
                <a:solidFill>
                  <a:srgbClr val="FF0000"/>
                </a:solidFill>
                <a:effectLst/>
              </a:rPr>
              <a:t>Working of Glucose Biosensor</a:t>
            </a:r>
          </a:p>
        </p:txBody>
      </p:sp>
    </p:spTree>
    <p:extLst>
      <p:ext uri="{BB962C8B-B14F-4D97-AF65-F5344CB8AC3E}">
        <p14:creationId xmlns:p14="http://schemas.microsoft.com/office/powerpoint/2010/main" val="36049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3283</TotalTime>
  <Words>393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ENGINEERING CHEMISTRY Module VI- Electrochemical Sensors </vt:lpstr>
      <vt:lpstr>Why Monitor Blood Glucose?</vt:lpstr>
      <vt:lpstr>PowerPoint Presentation</vt:lpstr>
      <vt:lpstr>ENGINEERING CHEMISTRY Module VI- Electrochemical Sensors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n</dc:creator>
  <cp:lastModifiedBy>Prof. Harish N  PESU-EC-S&amp;H</cp:lastModifiedBy>
  <cp:revision>31</cp:revision>
  <dcterms:created xsi:type="dcterms:W3CDTF">2022-08-22T17:32:54Z</dcterms:created>
  <dcterms:modified xsi:type="dcterms:W3CDTF">2023-11-06T14:03:13Z</dcterms:modified>
</cp:coreProperties>
</file>