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91" r:id="rId3"/>
    <p:sldId id="275" r:id="rId4"/>
    <p:sldId id="293" r:id="rId5"/>
    <p:sldId id="287" r:id="rId6"/>
    <p:sldId id="303" r:id="rId7"/>
    <p:sldId id="282" r:id="rId8"/>
    <p:sldId id="292" r:id="rId9"/>
    <p:sldId id="288" r:id="rId10"/>
    <p:sldId id="283" r:id="rId11"/>
    <p:sldId id="294" r:id="rId12"/>
    <p:sldId id="295" r:id="rId13"/>
    <p:sldId id="296" r:id="rId14"/>
    <p:sldId id="29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13DA-BF71-D793-BEA0-8AF7753E0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E4056-0AA8-030D-AB68-6137E51F4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53ED5-014D-8192-6484-E3B3B77B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EF3B-8C13-4E1A-8170-A6066CE0E635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24B95-5EE3-E886-88DE-B389E949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6375-8B73-0E94-69C2-9119727E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FC9C-0ACF-4024-8903-5AC0BA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6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B3E3-9447-9A38-4257-FC73C6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F26F8-570A-9AF2-B477-22704467E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63F44-195A-2E24-87EB-0A3DBFCB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EF3B-8C13-4E1A-8170-A6066CE0E635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424AE-CE36-E80D-AA80-4BEC44D2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9867-60A4-86EB-BB95-170C4C71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FC9C-0ACF-4024-8903-5AC0BA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30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D1EF5-1F52-9E31-0D5D-71C1663EA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D41C-97FB-8B06-4330-8A9D4F598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7A11E-DAE6-0689-775F-EE0E9EF4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EF3B-8C13-4E1A-8170-A6066CE0E635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F292-C85A-A623-47BB-AB0771E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11C9A-9820-1658-D8DB-3F7F10A1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FC9C-0ACF-4024-8903-5AC0BA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F534-2947-8741-2B72-2149EACA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31F6-3C94-3D81-7F6C-92E6E7F9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727-B9C4-426C-948D-DE2C7D45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EF3B-8C13-4E1A-8170-A6066CE0E635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DF0E4-16A6-9BDE-DA4B-0A43AB80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EF95-D83C-8C0A-C995-7A3D1E94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FC9C-0ACF-4024-8903-5AC0BA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83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5C43-76F1-0772-C6DB-FDBD9C07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4B8A-3D00-5341-ECA5-F6C17C06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2C1C-2D7C-943E-067C-74DCA6EE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EF3B-8C13-4E1A-8170-A6066CE0E635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96260-7F96-EC62-19FC-3103043E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78ADD-0C3C-382C-DA3F-26879A80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FC9C-0ACF-4024-8903-5AC0BA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39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C72B-AE32-053A-3211-D524548B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410B-06F3-729A-F29B-C5E102E04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D9761-52FB-B7F8-0DE8-50FC831E4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22889-E929-969A-1E81-8FAAA7C6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EF3B-8C13-4E1A-8170-A6066CE0E635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4BD2D-4BEE-B07F-C61A-144B14E4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85A-7928-7F48-7D77-9B19C7D6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FC9C-0ACF-4024-8903-5AC0BA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86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6075-2033-29E1-E179-B2E5AF20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EC8F4-5AB1-ACE2-3D14-B86A208E5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6D29B-1CC4-D290-93D6-E5331536C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2B989-1CB9-366B-CC00-228A5D321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AF27D-5A1D-AFF9-963E-277263C54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453A6-E8AA-FB0D-D122-C77B3800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EF3B-8C13-4E1A-8170-A6066CE0E635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D6973-4AC2-DA59-B6E4-49A24703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41781-0E80-5144-A55E-2F876286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FC9C-0ACF-4024-8903-5AC0BA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11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EC6E-D5E5-5C2D-8E5C-90163853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4A039-EE06-9C38-BB78-DD1FE492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EF3B-8C13-4E1A-8170-A6066CE0E635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B7DE8-1033-3829-FBCF-40F31E62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872B9-4BB4-2525-D735-2FA7A09C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FC9C-0ACF-4024-8903-5AC0BA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22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E2C5C-98DA-299D-BC36-0B729AE7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EF3B-8C13-4E1A-8170-A6066CE0E635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C3F7C-E5DF-88DB-387A-90EBDB0D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99D07-A4A7-2A1D-EBDB-3201B1DC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FC9C-0ACF-4024-8903-5AC0BA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27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8579-57A3-717C-989C-5DA50AC7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176D-C7C7-5102-4DEC-45FED0460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B6DAB-CB0D-D02F-A5B5-7CB2B631C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8D131-49AA-F9C9-2472-DE90260D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EF3B-8C13-4E1A-8170-A6066CE0E635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92C6A-5CBD-42C5-5CB9-D62F07A8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50204-0EB1-6BF3-9865-BA369F78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FC9C-0ACF-4024-8903-5AC0BA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10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FE34-F763-2F03-3F81-9BBE6C2C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FDA4E-FCDB-BCA5-2F8A-85A63F98C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761B5-D96A-81AD-C9F7-C58AFA7B4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DFAFD-4364-E131-2218-F95C40B7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EF3B-8C13-4E1A-8170-A6066CE0E635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31718-8E9D-8C28-475E-89B925C18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9C916-56F7-283D-285E-C82DA4AF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6FC9C-0ACF-4024-8903-5AC0BA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07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131C0-AADB-19C0-B287-8FC87066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D01A6-18C8-6E7E-5426-EE8A40CBE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F565-5630-2361-B382-B140429B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EF3B-8C13-4E1A-8170-A6066CE0E635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2B3E2-A57D-CED6-3B85-F5A6CB3CC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BA26C-AD47-1993-BDA3-8D3A92B15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6FC9C-0ACF-4024-8903-5AC0BAC08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7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otobiology.info/Visser-Rolinski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9"/>
          <a:stretch/>
        </p:blipFill>
        <p:spPr>
          <a:xfrm>
            <a:off x="1251752" y="1606241"/>
            <a:ext cx="2369218" cy="31380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BA2BD-9F9C-53A3-C020-A36249673884}"/>
              </a:ext>
            </a:extLst>
          </p:cNvPr>
          <p:cNvSpPr/>
          <p:nvPr/>
        </p:nvSpPr>
        <p:spPr>
          <a:xfrm>
            <a:off x="4287946" y="3444785"/>
            <a:ext cx="43318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HARISH </a:t>
            </a:r>
            <a:r>
              <a:rPr lang="en-US" sz="2000" b="1" dirty="0"/>
              <a:t>N</a:t>
            </a:r>
          </a:p>
          <a:p>
            <a:r>
              <a:rPr lang="en-US" sz="2000" b="1" dirty="0"/>
              <a:t>9738889242</a:t>
            </a:r>
          </a:p>
          <a:p>
            <a:r>
              <a:rPr lang="en-US" sz="2000" b="1" dirty="0"/>
              <a:t>Department of Science and Humanities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201100" y="75043"/>
            <a:ext cx="696832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  <a:p>
            <a:endParaRPr lang="en-IN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49B157-4460-69E5-F666-608BAB2D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64" y="1706259"/>
            <a:ext cx="4453128" cy="548124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Ion Selective Electrode Sensors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A374-02A3-A5FB-4267-F71FCCF7F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7327" y="2293590"/>
            <a:ext cx="7776494" cy="18120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Glass electrodes (e.g. pH-meter, Na</a:t>
            </a:r>
            <a:r>
              <a:rPr lang="en-US" sz="2400" baseline="30000" dirty="0"/>
              <a:t>+</a:t>
            </a:r>
            <a:r>
              <a:rPr lang="en-US" sz="2400" dirty="0"/>
              <a:t>, K</a:t>
            </a:r>
            <a:r>
              <a:rPr lang="en-US" sz="2400" baseline="30000" dirty="0"/>
              <a:t>+</a:t>
            </a:r>
            <a:r>
              <a:rPr lang="en-US" sz="2400" dirty="0"/>
              <a:t>, Li</a:t>
            </a:r>
            <a:r>
              <a:rPr lang="en-US" sz="2400" baseline="30000" dirty="0"/>
              <a:t>+</a:t>
            </a:r>
            <a:r>
              <a:rPr lang="en-US" sz="2400" dirty="0"/>
              <a:t> Sensors</a:t>
            </a:r>
          </a:p>
          <a:p>
            <a:pPr algn="just"/>
            <a:r>
              <a:rPr lang="en-IN" sz="2400" b="0" i="0" dirty="0">
                <a:effectLst/>
              </a:rPr>
              <a:t>Solid membrane electrodes (e.g. based on </a:t>
            </a:r>
            <a:r>
              <a:rPr lang="en-IN" sz="2400" b="0" i="0" dirty="0" err="1">
                <a:effectLst/>
              </a:rPr>
              <a:t>AgX</a:t>
            </a:r>
            <a:r>
              <a:rPr lang="en-IN" sz="2400" b="0" i="0" dirty="0">
                <a:effectLst/>
              </a:rPr>
              <a:t> for X</a:t>
            </a:r>
            <a:r>
              <a:rPr lang="en-IN" sz="2400" b="0" i="0" baseline="30000" dirty="0">
                <a:effectLst/>
              </a:rPr>
              <a:t>-</a:t>
            </a:r>
            <a:r>
              <a:rPr lang="en-IN" sz="2400" b="0" i="0" dirty="0">
                <a:effectLst/>
              </a:rPr>
              <a:t>, and Ag</a:t>
            </a:r>
            <a:r>
              <a:rPr lang="en-IN" sz="2400" b="0" i="0" baseline="-25000" dirty="0">
                <a:effectLst/>
              </a:rPr>
              <a:t>2</a:t>
            </a:r>
            <a:r>
              <a:rPr lang="en-IN" sz="2400" b="0" i="0" dirty="0">
                <a:effectLst/>
              </a:rPr>
              <a:t>S for other M</a:t>
            </a:r>
            <a:r>
              <a:rPr lang="en-IN" sz="2400" b="0" i="0" baseline="30000" dirty="0">
                <a:effectLst/>
              </a:rPr>
              <a:t>+</a:t>
            </a:r>
            <a:r>
              <a:rPr lang="en-IN" sz="2400" b="0" i="0" dirty="0">
                <a:effectLst/>
              </a:rPr>
              <a:t>).- Liquid membrane electrodes (e.g. containing a ligand for M+ complexation e.g. Ca</a:t>
            </a:r>
            <a:r>
              <a:rPr lang="en-IN" sz="2400" b="0" i="0" baseline="30000" dirty="0">
                <a:effectLst/>
              </a:rPr>
              <a:t>2+ </a:t>
            </a:r>
            <a:r>
              <a:rPr lang="en-IN" sz="2400" b="0" i="0" dirty="0">
                <a:effectLst/>
              </a:rPr>
              <a:t>and K</a:t>
            </a:r>
            <a:r>
              <a:rPr lang="en-IN" sz="2400" b="0" i="0" baseline="30000" dirty="0">
                <a:effectLst/>
              </a:rPr>
              <a:t>+</a:t>
            </a:r>
            <a:r>
              <a:rPr lang="en-IN" sz="2400" b="0" i="0" dirty="0">
                <a:effectLst/>
              </a:rPr>
              <a:t> sensors).</a:t>
            </a:r>
            <a:endParaRPr lang="en-IN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E6185-E2DC-7F05-2D7F-646B50152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071" y="4022881"/>
            <a:ext cx="3978408" cy="542259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Gas Potentiometric Sensors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88615D-6912-3AE6-8445-C895A5B6E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9615" y="4643707"/>
            <a:ext cx="7723805" cy="1446198"/>
          </a:xfrm>
        </p:spPr>
        <p:txBody>
          <a:bodyPr>
            <a:normAutofit/>
          </a:bodyPr>
          <a:lstStyle/>
          <a:p>
            <a:pPr algn="just"/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N" sz="2400" b="0" i="0" dirty="0">
                <a:effectLst/>
              </a:rPr>
              <a:t>pH-meter-based gas detectors (e.g. CO</a:t>
            </a:r>
            <a:r>
              <a:rPr lang="en-IN" sz="2400" b="0" i="0" baseline="-25000" dirty="0">
                <a:effectLst/>
              </a:rPr>
              <a:t>2</a:t>
            </a:r>
            <a:r>
              <a:rPr lang="en-IN" sz="2400" b="0" i="0" dirty="0">
                <a:effectLst/>
              </a:rPr>
              <a:t>, NH</a:t>
            </a:r>
            <a:r>
              <a:rPr lang="en-IN" sz="2400" b="0" i="0" baseline="-25000" dirty="0">
                <a:effectLst/>
              </a:rPr>
              <a:t>3</a:t>
            </a:r>
            <a:r>
              <a:rPr lang="en-IN" sz="2400" b="0" i="0" dirty="0">
                <a:effectLst/>
              </a:rPr>
              <a:t> etc).</a:t>
            </a:r>
          </a:p>
          <a:p>
            <a:pPr algn="just"/>
            <a:r>
              <a:rPr lang="en-IN" sz="2400" b="0" i="0" dirty="0">
                <a:effectLst/>
              </a:rPr>
              <a:t>Solid oxide sensors (e.g. zirconia-based O</a:t>
            </a:r>
            <a:r>
              <a:rPr lang="en-IN" sz="2400" b="0" i="0" baseline="-25000" dirty="0">
                <a:effectLst/>
              </a:rPr>
              <a:t>2</a:t>
            </a:r>
            <a:r>
              <a:rPr lang="en-IN" sz="2400" b="0" i="0" dirty="0">
                <a:effectLst/>
              </a:rPr>
              <a:t> sensor (</a:t>
            </a:r>
            <a:r>
              <a:rPr lang="el-GR" sz="2400" b="0" i="0" dirty="0">
                <a:effectLst/>
              </a:rPr>
              <a:t>λ-</a:t>
            </a:r>
            <a:r>
              <a:rPr lang="en-IN" sz="2400" b="0" i="0" dirty="0">
                <a:effectLst/>
              </a:rPr>
              <a:t>sensor)</a:t>
            </a:r>
            <a:endParaRPr lang="en-IN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80199" y="6318614"/>
            <a:ext cx="752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Source: </a:t>
            </a:r>
            <a:r>
              <a:rPr lang="en-GB" dirty="0">
                <a:hlinkClick r:id="rId3"/>
              </a:rPr>
              <a:t>http://photobiology.info/Visser-Rolinski.html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C9BC9-C8F1-0E79-8B50-719AB9062B61}"/>
              </a:ext>
            </a:extLst>
          </p:cNvPr>
          <p:cNvSpPr txBox="1"/>
          <p:nvPr/>
        </p:nvSpPr>
        <p:spPr>
          <a:xfrm>
            <a:off x="127327" y="1282544"/>
            <a:ext cx="5525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Examples of Potentiometric Sensors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414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C351D-638D-C3C8-21DE-2FEE24C3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943" y="1801368"/>
            <a:ext cx="2075425" cy="46655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Advantages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C88DA-553E-ACEA-8E15-6905B539A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9818" y="2267331"/>
            <a:ext cx="8020234" cy="2103501"/>
          </a:xfrm>
        </p:spPr>
        <p:txBody>
          <a:bodyPr>
            <a:noAutofit/>
          </a:bodyPr>
          <a:lstStyle/>
          <a:p>
            <a:r>
              <a:rPr lang="en-US" sz="2200" dirty="0"/>
              <a:t>Applied to detect various analytes qualitatively and quantitatively.</a:t>
            </a:r>
          </a:p>
          <a:p>
            <a:r>
              <a:rPr lang="en-US" sz="2200" dirty="0"/>
              <a:t>Easy to Construct and operate, more  accuracy, sensitive and highly selective determination </a:t>
            </a:r>
          </a:p>
          <a:p>
            <a:r>
              <a:rPr lang="en-US" sz="2200" dirty="0"/>
              <a:t>Smaller Volumes of analytes can be estimated</a:t>
            </a:r>
          </a:p>
          <a:p>
            <a:r>
              <a:rPr lang="en-US" sz="2200" dirty="0"/>
              <a:t>Economically Viable</a:t>
            </a:r>
            <a:endParaRPr lang="en-IN" sz="2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6C5F3-1331-08F1-0459-C015FF39A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8095" y="4252343"/>
            <a:ext cx="1976029" cy="54825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Limitations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4AF26-77F5-BBD1-594F-6B9AB04C5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42590" y="4804498"/>
            <a:ext cx="7767554" cy="1989494"/>
          </a:xfrm>
        </p:spPr>
        <p:txBody>
          <a:bodyPr>
            <a:normAutofit/>
          </a:bodyPr>
          <a:lstStyle/>
          <a:p>
            <a:r>
              <a:rPr lang="en-US" sz="2200" dirty="0"/>
              <a:t>Requires calibration During estimation</a:t>
            </a:r>
          </a:p>
          <a:p>
            <a:r>
              <a:rPr lang="en-US" sz="2200" dirty="0"/>
              <a:t> In Presence of other impurities can affect the potential Values</a:t>
            </a:r>
          </a:p>
          <a:p>
            <a:r>
              <a:rPr lang="en-US" sz="2200" dirty="0"/>
              <a:t>By varying the temperature potential values also varies.</a:t>
            </a:r>
            <a:endParaRPr lang="en-IN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1968A7-A0D2-5160-94CF-A9F5A5F9D29B}"/>
              </a:ext>
            </a:extLst>
          </p:cNvPr>
          <p:cNvSpPr/>
          <p:nvPr/>
        </p:nvSpPr>
        <p:spPr>
          <a:xfrm>
            <a:off x="384943" y="18573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11AEA0-54DE-1E06-2B01-99F5455242DC}"/>
              </a:ext>
            </a:extLst>
          </p:cNvPr>
          <p:cNvCxnSpPr>
            <a:cxnSpLocks/>
          </p:cNvCxnSpPr>
          <p:nvPr/>
        </p:nvCxnSpPr>
        <p:spPr>
          <a:xfrm>
            <a:off x="0" y="1248989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C32873D2-59F2-C7B0-66B5-7D79CD1AE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B30EBCC-63D8-AA4F-DBD3-E0C11F4659B9}"/>
              </a:ext>
            </a:extLst>
          </p:cNvPr>
          <p:cNvSpPr txBox="1">
            <a:spLocks/>
          </p:cNvSpPr>
          <p:nvPr/>
        </p:nvSpPr>
        <p:spPr>
          <a:xfrm>
            <a:off x="0" y="1235887"/>
            <a:ext cx="3922776" cy="7209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FF0000"/>
                </a:solidFill>
                <a:latin typeface="+mn-lt"/>
              </a:rPr>
              <a:t>Potentiometric sensors</a:t>
            </a:r>
          </a:p>
        </p:txBody>
      </p:sp>
    </p:spTree>
    <p:extLst>
      <p:ext uri="{BB962C8B-B14F-4D97-AF65-F5344CB8AC3E}">
        <p14:creationId xmlns:p14="http://schemas.microsoft.com/office/powerpoint/2010/main" val="2175328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49F0D59-09AC-B61D-CB15-B134F7F4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290" y="1780522"/>
            <a:ext cx="8029454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Measure the current in response to detect the concentration of the analyte at a fixed potential.</a:t>
            </a:r>
          </a:p>
          <a:p>
            <a:pPr algn="just"/>
            <a:r>
              <a:rPr lang="en-US" dirty="0"/>
              <a:t>The applied potential drives </a:t>
            </a:r>
            <a:r>
              <a:rPr lang="en-US" b="0" i="0" dirty="0">
                <a:effectLst/>
              </a:rPr>
              <a:t>the electron transfer reaction of the analytes, and the measured current indicates the analyte concentration.</a:t>
            </a:r>
          </a:p>
          <a:p>
            <a:pPr algn="just"/>
            <a:r>
              <a:rPr lang="en-IN" dirty="0"/>
              <a:t>Amperometric sensors quantify the current output between  Working and the reference electrode. The sensor is usually composed of 3 electrodes, that is working, auxiliary, and reference electrode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9800D-EF92-63EC-7BA9-7A7382B475E6}"/>
              </a:ext>
            </a:extLst>
          </p:cNvPr>
          <p:cNvSpPr/>
          <p:nvPr/>
        </p:nvSpPr>
        <p:spPr>
          <a:xfrm>
            <a:off x="204063" y="186960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0DF942-A898-FDE7-F9C8-76046C89A286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7E88CBC-B33E-9836-E63A-5E6AAB147B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27D7D7-79BE-4913-7A9E-6CF04C44329F}"/>
              </a:ext>
            </a:extLst>
          </p:cNvPr>
          <p:cNvSpPr txBox="1">
            <a:spLocks/>
          </p:cNvSpPr>
          <p:nvPr/>
        </p:nvSpPr>
        <p:spPr>
          <a:xfrm>
            <a:off x="180958" y="1456583"/>
            <a:ext cx="4497922" cy="651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>
                <a:solidFill>
                  <a:srgbClr val="FF0000"/>
                </a:solidFill>
                <a:latin typeface="+mn-lt"/>
              </a:rPr>
              <a:t>AMPEROMETRIC SENSORS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12F6D20-A5CA-ACE0-FD0C-16A0E4F6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919" y="38557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08DABD3-1622-8EA2-9D2B-2DC8620D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258" y="2130552"/>
            <a:ext cx="3330141" cy="442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808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9F79D3-039E-0271-02B3-678C110C6459}"/>
              </a:ext>
            </a:extLst>
          </p:cNvPr>
          <p:cNvSpPr/>
          <p:nvPr/>
        </p:nvSpPr>
        <p:spPr>
          <a:xfrm>
            <a:off x="384943" y="18573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454F26-EB4A-BD4D-17F1-42DE8296A723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D2980364-9543-A48B-8EF3-300E1FCC07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F57224C-D9B8-347C-21CD-0562EF6E8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919" y="38557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EFE81FB-F8AE-4224-6CF7-1E66C8D9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19" y="88150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Working of </a:t>
            </a:r>
            <a:r>
              <a:rPr lang="en-US" sz="2800" b="1" dirty="0" err="1">
                <a:solidFill>
                  <a:srgbClr val="FF0000"/>
                </a:solidFill>
                <a:latin typeface="+mn-lt"/>
              </a:rPr>
              <a:t>Amperometric</a:t>
            </a:r>
            <a:r>
              <a:rPr lang="en-US" sz="2800" b="1" dirty="0">
                <a:solidFill>
                  <a:srgbClr val="FF0000"/>
                </a:solidFill>
                <a:latin typeface="+mn-lt"/>
              </a:rPr>
              <a:t> Sensors</a:t>
            </a:r>
            <a:endParaRPr lang="en-IN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8C30EC2-52C8-F33F-9F6C-1ED661C8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19" y="1958727"/>
            <a:ext cx="8147825" cy="4351338"/>
          </a:xfrm>
        </p:spPr>
        <p:txBody>
          <a:bodyPr/>
          <a:lstStyle/>
          <a:p>
            <a:pPr algn="just"/>
            <a:r>
              <a:rPr lang="en-US" dirty="0"/>
              <a:t>T</a:t>
            </a:r>
            <a:r>
              <a:rPr lang="en-US" b="0" i="0" dirty="0">
                <a:effectLst/>
              </a:rPr>
              <a:t>he working electrode is the electrode at which the reaction of interest occurs, the reference electrode (e.g.; Ag/AgCl, Hg/Hg</a:t>
            </a:r>
            <a:r>
              <a:rPr lang="en-US" b="0" i="0" baseline="-25000" dirty="0">
                <a:effectLst/>
              </a:rPr>
              <a:t>2</a:t>
            </a:r>
            <a:r>
              <a:rPr lang="en-US" b="0" i="0" dirty="0">
                <a:effectLst/>
              </a:rPr>
              <a:t>Cl</a:t>
            </a:r>
            <a:r>
              <a:rPr lang="en-US" b="0" i="0" baseline="-25000" dirty="0">
                <a:effectLst/>
              </a:rPr>
              <a:t>2</a:t>
            </a:r>
            <a:r>
              <a:rPr lang="en-US" b="0" i="0" dirty="0">
                <a:effectLst/>
              </a:rPr>
              <a:t>) provides a stable potential compared to the working electrode. </a:t>
            </a:r>
          </a:p>
          <a:p>
            <a:pPr algn="just"/>
            <a:r>
              <a:rPr lang="en-US" b="0" i="0" dirty="0">
                <a:effectLst/>
              </a:rPr>
              <a:t>An inert conducting material (e.g.; platinum, graphite) is usually used as auxiliary electrode. </a:t>
            </a:r>
          </a:p>
          <a:p>
            <a:pPr algn="just"/>
            <a:r>
              <a:rPr lang="en-US" b="0" i="0" dirty="0">
                <a:effectLst/>
              </a:rPr>
              <a:t>A supporting electrolyte is used in controlled-potential experiments to eliminate electromigration effects, decrease the resistance of the solution and maintain the ionic strength constant.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27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016FE0-BA42-366C-D0D0-BAD16818CE89}"/>
              </a:ext>
            </a:extLst>
          </p:cNvPr>
          <p:cNvSpPr/>
          <p:nvPr/>
        </p:nvSpPr>
        <p:spPr>
          <a:xfrm>
            <a:off x="384943" y="18573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F11EE7-F70E-216A-F3CE-A487754A1343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194E165-6438-0521-3603-FE47115053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8086BD5-A004-0978-E896-0A8E543C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919" y="385571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FCAC0F6-26E7-E142-C96E-1ADD5723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57" y="1256430"/>
            <a:ext cx="8291744" cy="6629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Advantages and limitations of </a:t>
            </a:r>
            <a:r>
              <a:rPr lang="en-US" sz="2800" dirty="0" err="1">
                <a:solidFill>
                  <a:srgbClr val="FF0000"/>
                </a:solidFill>
                <a:latin typeface="+mn-lt"/>
              </a:rPr>
              <a:t>amperometric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 sensors</a:t>
            </a:r>
            <a:endParaRPr lang="en-IN" sz="28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7CD360A9-3FD4-5885-22C3-8F933476B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490215"/>
              </p:ext>
            </p:extLst>
          </p:nvPr>
        </p:nvGraphicFramePr>
        <p:xfrm>
          <a:off x="648008" y="1919329"/>
          <a:ext cx="9701940" cy="460074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4375566">
                  <a:extLst>
                    <a:ext uri="{9D8B030D-6E8A-4147-A177-3AD203B41FA5}">
                      <a16:colId xmlns:a16="http://schemas.microsoft.com/office/drawing/2014/main" val="2269520984"/>
                    </a:ext>
                  </a:extLst>
                </a:gridCol>
                <a:gridCol w="5326374">
                  <a:extLst>
                    <a:ext uri="{9D8B030D-6E8A-4147-A177-3AD203B41FA5}">
                      <a16:colId xmlns:a16="http://schemas.microsoft.com/office/drawing/2014/main" val="1948318235"/>
                    </a:ext>
                  </a:extLst>
                </a:gridCol>
              </a:tblGrid>
              <a:tr h="490298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ADVANTAGES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LIMITATIONS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45321"/>
                  </a:ext>
                </a:extLst>
              </a:tr>
              <a:tr h="132984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It can be used for estimation of reducible and non-reducible (Mg</a:t>
                      </a:r>
                      <a:r>
                        <a:rPr lang="en-US" sz="2400" baseline="30000" dirty="0"/>
                        <a:t>2+, </a:t>
                      </a:r>
                      <a:r>
                        <a:rPr lang="en-US" sz="2400" dirty="0"/>
                        <a:t>PO</a:t>
                      </a:r>
                      <a:r>
                        <a:rPr lang="en-US" sz="2400" baseline="-25000" dirty="0"/>
                        <a:t>4</a:t>
                      </a:r>
                      <a:r>
                        <a:rPr lang="en-US" sz="2400" baseline="30000" dirty="0"/>
                        <a:t>3-</a:t>
                      </a:r>
                      <a:r>
                        <a:rPr lang="en-US" sz="2400" dirty="0"/>
                        <a:t>, SO</a:t>
                      </a:r>
                      <a:r>
                        <a:rPr lang="en-US" sz="2400" baseline="-25000" dirty="0"/>
                        <a:t>4</a:t>
                      </a:r>
                      <a:r>
                        <a:rPr lang="en-US" sz="2400" baseline="30000" dirty="0"/>
                        <a:t>2- </a:t>
                      </a:r>
                      <a:r>
                        <a:rPr lang="en-US" sz="2400" dirty="0"/>
                        <a:t> ) analytes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Working potential applied should be for limited time or may lead to damage of the electrode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714027"/>
                  </a:ext>
                </a:extLst>
              </a:tr>
              <a:tr h="52388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More accurate and sensitive 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Coprecipitation gives inaccurate results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697505"/>
                  </a:ext>
                </a:extLst>
              </a:tr>
              <a:tr h="1329849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Traces of reducible species can be determined accurately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These sensors cannot be used with applied voltage more negative than -2V  because hydrogen will be evolved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522573"/>
                  </a:ext>
                </a:extLst>
              </a:tr>
              <a:tr h="926865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Simple to operate and Easy to Construct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Consumes more time to remove dissolved oxygen 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56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70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BA2BD-9F9C-53A3-C020-A36249673884}"/>
              </a:ext>
            </a:extLst>
          </p:cNvPr>
          <p:cNvSpPr/>
          <p:nvPr/>
        </p:nvSpPr>
        <p:spPr>
          <a:xfrm>
            <a:off x="4287946" y="3152191"/>
            <a:ext cx="43318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HARISH </a:t>
            </a:r>
            <a:r>
              <a:rPr lang="en-US" sz="2000" b="1" dirty="0"/>
              <a:t>N</a:t>
            </a:r>
          </a:p>
          <a:p>
            <a:r>
              <a:rPr lang="en-US" sz="2000" b="1" dirty="0"/>
              <a:t>9738889242</a:t>
            </a:r>
          </a:p>
          <a:p>
            <a:r>
              <a:rPr lang="en-US" sz="2000" b="1" dirty="0"/>
              <a:t>Department of Science and Humanities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641A-CDC2-AD9E-CCED-D96394F8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351873"/>
            <a:ext cx="7152861" cy="1325563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+mn-lt"/>
              </a:rPr>
              <a:t>ENGINEERING CHEMISTRY</a:t>
            </a:r>
            <a:br>
              <a:rPr lang="en-IN" sz="4000" b="1" dirty="0">
                <a:latin typeface="+mn-lt"/>
              </a:rPr>
            </a:b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Module VI- Electrochemical Sensors</a:t>
            </a:r>
            <a:r>
              <a:rPr lang="en-IN" sz="44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IN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002F-BE4E-67DB-E1CC-B4C70A30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0735"/>
          </a:xfrm>
        </p:spPr>
        <p:txBody>
          <a:bodyPr/>
          <a:lstStyle/>
          <a:p>
            <a:pPr marL="0" indent="0">
              <a:buNone/>
            </a:pPr>
            <a:r>
              <a:rPr lang="en-IN" b="1" i="1" dirty="0"/>
              <a:t>Module Content 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i="1" dirty="0"/>
              <a:t>Classification of sensors</a:t>
            </a:r>
          </a:p>
          <a:p>
            <a:r>
              <a:rPr lang="en-IN" b="1" i="1" dirty="0"/>
              <a:t>Types of Electrochemical Sensors</a:t>
            </a:r>
          </a:p>
          <a:p>
            <a:r>
              <a:rPr lang="en-IN" b="1" i="1" dirty="0"/>
              <a:t>Electrochemical Sensors: Gas Sensor- O</a:t>
            </a:r>
            <a:r>
              <a:rPr lang="en-IN" b="1" i="1" baseline="-25000" dirty="0"/>
              <a:t>2</a:t>
            </a:r>
            <a:r>
              <a:rPr lang="en-IN" b="1" i="1" dirty="0"/>
              <a:t> Sensor</a:t>
            </a:r>
          </a:p>
          <a:p>
            <a:pPr marL="0" indent="0">
              <a:buNone/>
            </a:pPr>
            <a:r>
              <a:rPr lang="en-IN" b="1" i="1" dirty="0"/>
              <a:t>                         Biosensors- Glucose Sensor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3CE1CD-23AC-920A-BD3E-5300217E14E7}"/>
              </a:ext>
            </a:extLst>
          </p:cNvPr>
          <p:cNvCxnSpPr>
            <a:cxnSpLocks/>
          </p:cNvCxnSpPr>
          <p:nvPr/>
        </p:nvCxnSpPr>
        <p:spPr>
          <a:xfrm>
            <a:off x="106017" y="1329190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0ABEB0-2D6B-26C3-0006-9DD3BA1003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385" y="8348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3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39885" cy="41310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 :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b="1" i="1" dirty="0"/>
              <a:t>Classification of sensors</a:t>
            </a:r>
          </a:p>
          <a:p>
            <a:r>
              <a:rPr lang="en-IN" b="1" i="1" dirty="0"/>
              <a:t>Types of Electrochemical Sensors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8118-7A28-E0B1-6B43-57AC9C7F5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05" y="1391573"/>
            <a:ext cx="8169939" cy="160668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FF0000"/>
                </a:solidFill>
              </a:rPr>
              <a:t>SENSORS: </a:t>
            </a:r>
            <a:r>
              <a:rPr lang="en-US" i="0" dirty="0">
                <a:solidFill>
                  <a:srgbClr val="202124"/>
                </a:solidFill>
                <a:effectLst/>
              </a:rPr>
              <a:t>A sensor is a device that detects and responds to some type of input from the physical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</a:rPr>
              <a:t>The specific input could be light, heat, motion, moisture, pressure, or can be any molecule or substance such as analytes.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07A879D-603A-73B4-2BA8-96FB48FDB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62" t="25656" r="27652" b="8256"/>
          <a:stretch/>
        </p:blipFill>
        <p:spPr>
          <a:xfrm>
            <a:off x="2147885" y="2753523"/>
            <a:ext cx="5404988" cy="35797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747007-F481-D666-23C0-0F0CA7E65FF9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18CC2B-5175-4515-FA8E-040E1E4BFE68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5253AE1-2322-C4E2-0606-D399893161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597" y="56983"/>
            <a:ext cx="933598" cy="1398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B252D6-3443-D48A-3644-715F39DB0069}"/>
              </a:ext>
            </a:extLst>
          </p:cNvPr>
          <p:cNvSpPr txBox="1"/>
          <p:nvPr/>
        </p:nvSpPr>
        <p:spPr>
          <a:xfrm>
            <a:off x="-37170" y="6248351"/>
            <a:ext cx="88701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i="0" dirty="0">
                <a:solidFill>
                  <a:srgbClr val="141314"/>
                </a:solidFill>
                <a:effectLst/>
              </a:rPr>
              <a:t>Signal processing in living organisms and in intelligent machines</a:t>
            </a:r>
            <a:r>
              <a:rPr lang="en-US" sz="2600" dirty="0"/>
              <a:t> </a:t>
            </a:r>
            <a:r>
              <a:rPr lang="en-US" b="1" dirty="0"/>
              <a:t/>
            </a:r>
            <a:br>
              <a:rPr lang="en-US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859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45754" y="172676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9894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12" y="74237"/>
            <a:ext cx="933598" cy="12973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2543ABB-2355-47AE-8191-0E401D96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0" y="960555"/>
            <a:ext cx="10515600" cy="1325563"/>
          </a:xfrm>
        </p:spPr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+mn-lt"/>
              </a:rPr>
              <a:t>TYPES OF SENSORS</a:t>
            </a:r>
            <a:endParaRPr lang="en-GB" sz="2800" b="1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683592"/>
              </p:ext>
            </p:extLst>
          </p:nvPr>
        </p:nvGraphicFramePr>
        <p:xfrm>
          <a:off x="345754" y="2159479"/>
          <a:ext cx="11664576" cy="4541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36">
                  <a:extLst>
                    <a:ext uri="{9D8B030D-6E8A-4147-A177-3AD203B41FA5}">
                      <a16:colId xmlns:a16="http://schemas.microsoft.com/office/drawing/2014/main" val="2720278040"/>
                    </a:ext>
                  </a:extLst>
                </a:gridCol>
                <a:gridCol w="2608972">
                  <a:extLst>
                    <a:ext uri="{9D8B030D-6E8A-4147-A177-3AD203B41FA5}">
                      <a16:colId xmlns:a16="http://schemas.microsoft.com/office/drawing/2014/main" val="2831174414"/>
                    </a:ext>
                  </a:extLst>
                </a:gridCol>
                <a:gridCol w="2924684">
                  <a:extLst>
                    <a:ext uri="{9D8B030D-6E8A-4147-A177-3AD203B41FA5}">
                      <a16:colId xmlns:a16="http://schemas.microsoft.com/office/drawing/2014/main" val="1570134163"/>
                    </a:ext>
                  </a:extLst>
                </a:gridCol>
                <a:gridCol w="5478184">
                  <a:extLst>
                    <a:ext uri="{9D8B030D-6E8A-4147-A177-3AD203B41FA5}">
                      <a16:colId xmlns:a16="http://schemas.microsoft.com/office/drawing/2014/main" val="2702211928"/>
                    </a:ext>
                  </a:extLst>
                </a:gridCol>
              </a:tblGrid>
              <a:tr h="71686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r>
                        <a:rPr lang="en-US" baseline="0" dirty="0" smtClean="0"/>
                        <a:t> of Sensors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Monitored 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91983"/>
                  </a:ext>
                </a:extLst>
              </a:tr>
              <a:tr h="16385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Electrochemical Sensors 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b="1" dirty="0" smtClean="0"/>
                        <a:t>Potentiometric Sensors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b="1" dirty="0" err="1" smtClean="0"/>
                        <a:t>Amperometric</a:t>
                      </a:r>
                      <a:r>
                        <a:rPr lang="en-US" b="1" baseline="0" dirty="0" smtClean="0"/>
                        <a:t> Sensors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lphaLcPeriod"/>
                      </a:pPr>
                      <a:r>
                        <a:rPr lang="en-US" b="1" dirty="0" smtClean="0"/>
                        <a:t>Potentiometric</a:t>
                      </a:r>
                      <a:r>
                        <a:rPr lang="en-US" dirty="0" smtClean="0"/>
                        <a:t> -Voltage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en-US" b="1" dirty="0" err="1" smtClean="0"/>
                        <a:t>Amperometric</a:t>
                      </a:r>
                      <a:r>
                        <a:rPr lang="en-US" dirty="0" smtClean="0"/>
                        <a:t>- Current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Potentiometric</a:t>
                      </a:r>
                      <a:r>
                        <a:rPr lang="en-US" dirty="0" smtClean="0"/>
                        <a:t>- Ion</a:t>
                      </a:r>
                      <a:r>
                        <a:rPr lang="en-US" baseline="0" dirty="0" smtClean="0"/>
                        <a:t> selective electrode-</a:t>
                      </a:r>
                      <a:r>
                        <a:rPr lang="en-US" dirty="0" smtClean="0"/>
                        <a:t>pH</a:t>
                      </a:r>
                      <a:r>
                        <a:rPr lang="en-US" baseline="0" dirty="0" smtClean="0"/>
                        <a:t> sensor-Glass electrode/ Oxygen Sensor</a:t>
                      </a:r>
                    </a:p>
                    <a:p>
                      <a:r>
                        <a:rPr lang="en-US" b="1" baseline="0" dirty="0" err="1" smtClean="0"/>
                        <a:t>Amperometric</a:t>
                      </a:r>
                      <a:r>
                        <a:rPr lang="en-US" baseline="0" dirty="0" smtClean="0"/>
                        <a:t>- Biosensors- Glucose sensors (measures current)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2116"/>
                  </a:ext>
                </a:extLst>
              </a:tr>
              <a:tr h="716861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Mass-Sensitive Sensors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Mass</a:t>
                      </a:r>
                      <a:r>
                        <a:rPr lang="en-US" baseline="0" dirty="0" smtClean="0"/>
                        <a:t> Sensing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Piezoelectric material –Quartz Crystal microbalance, </a:t>
                      </a:r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piezoresistive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Silicon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Carbide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019864"/>
                  </a:ext>
                </a:extLst>
              </a:tr>
              <a:tr h="73475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Conductivity Sensors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Conductance </a:t>
                      </a:r>
                    </a:p>
                    <a:p>
                      <a:r>
                        <a:rPr lang="en-US" dirty="0" smtClean="0"/>
                        <a:t>(Resistance Sensing)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Platinum</a:t>
                      </a:r>
                      <a:r>
                        <a:rPr lang="en-US" baseline="0" dirty="0" smtClean="0"/>
                        <a:t> electrode – Probe with two electrode(Pt)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525367"/>
                  </a:ext>
                </a:extLst>
              </a:tr>
              <a:tr h="734752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Capacitive Sensors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Capacitance </a:t>
                      </a:r>
                    </a:p>
                    <a:p>
                      <a:r>
                        <a:rPr lang="en-US" dirty="0" smtClean="0"/>
                        <a:t>(Potential Load</a:t>
                      </a:r>
                      <a:r>
                        <a:rPr lang="en-US" baseline="0" dirty="0" smtClean="0"/>
                        <a:t> Sensing)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Touchscreens- glass/polyester/polycarbonate/polyethylene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84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759147"/>
              </p:ext>
            </p:extLst>
          </p:nvPr>
        </p:nvGraphicFramePr>
        <p:xfrm>
          <a:off x="144247" y="1840643"/>
          <a:ext cx="11664576" cy="4906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36">
                  <a:extLst>
                    <a:ext uri="{9D8B030D-6E8A-4147-A177-3AD203B41FA5}">
                      <a16:colId xmlns:a16="http://schemas.microsoft.com/office/drawing/2014/main" val="2720278040"/>
                    </a:ext>
                  </a:extLst>
                </a:gridCol>
                <a:gridCol w="2608972">
                  <a:extLst>
                    <a:ext uri="{9D8B030D-6E8A-4147-A177-3AD203B41FA5}">
                      <a16:colId xmlns:a16="http://schemas.microsoft.com/office/drawing/2014/main" val="2831174414"/>
                    </a:ext>
                  </a:extLst>
                </a:gridCol>
                <a:gridCol w="2924684">
                  <a:extLst>
                    <a:ext uri="{9D8B030D-6E8A-4147-A177-3AD203B41FA5}">
                      <a16:colId xmlns:a16="http://schemas.microsoft.com/office/drawing/2014/main" val="1570134163"/>
                    </a:ext>
                  </a:extLst>
                </a:gridCol>
                <a:gridCol w="5478184">
                  <a:extLst>
                    <a:ext uri="{9D8B030D-6E8A-4147-A177-3AD203B41FA5}">
                      <a16:colId xmlns:a16="http://schemas.microsoft.com/office/drawing/2014/main" val="2702211928"/>
                    </a:ext>
                  </a:extLst>
                </a:gridCol>
              </a:tblGrid>
              <a:tr h="89270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Sl</a:t>
                      </a:r>
                      <a:r>
                        <a:rPr lang="en-US" dirty="0" smtClean="0"/>
                        <a:t>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Types</a:t>
                      </a:r>
                      <a:r>
                        <a:rPr lang="en-US" baseline="0" dirty="0" smtClean="0"/>
                        <a:t> of Sensors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Monitored property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91983"/>
                  </a:ext>
                </a:extLst>
              </a:tr>
              <a:tr h="130711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Thermometric Sensors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Heat Sensing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Thermistors-</a:t>
                      </a:r>
                      <a:r>
                        <a:rPr lang="en-US" baseline="0" dirty="0" smtClean="0"/>
                        <a:t> Semiconductors (ceramics/polymers), Thermocouple-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iron-constantan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copper-constantan</a:t>
                      </a:r>
                      <a:r>
                        <a:rPr lang="fr-FR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Alloys</a:t>
                      </a:r>
                      <a:endParaRPr lang="fr-FR" sz="1800" b="0" i="0" kern="1200" baseline="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Resistance Temperature Detectors (RTDs)- Platinum metal RTDs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01541"/>
                  </a:ext>
                </a:extLst>
              </a:tr>
              <a:tr h="1275289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Calorimetric Sensors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Enthalpy Change/ Heat transfer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Differential Scanning Calorimetry (DSC)- Thermocouples-metal/metal alloys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(Pt-Pt/Rh) /(Ni-Cr/Ni-Al)</a:t>
                      </a:r>
                    </a:p>
                    <a:p>
                      <a:r>
                        <a:rPr lang="en-I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Microcalorimeters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Aluminium, steel, Quartz.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76154"/>
                  </a:ext>
                </a:extLst>
              </a:tr>
              <a:tr h="1275289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Optical Sensors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Photon/Light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Photo detectors-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photodiodes</a:t>
                      </a:r>
                      <a:r>
                        <a:rPr lang="en-I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phototransistors</a:t>
                      </a:r>
                    </a:p>
                    <a:p>
                      <a:r>
                        <a:rPr lang="en-US" dirty="0" smtClean="0"/>
                        <a:t>Optical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fibre</a:t>
                      </a:r>
                      <a:r>
                        <a:rPr lang="en-US" baseline="0" dirty="0" smtClean="0"/>
                        <a:t> sensor- silica glass/Plastic Optical </a:t>
                      </a:r>
                      <a:r>
                        <a:rPr lang="en-US" baseline="0" dirty="0" err="1" smtClean="0"/>
                        <a:t>fibres</a:t>
                      </a:r>
                      <a:r>
                        <a:rPr lang="en-US" baseline="0" dirty="0" smtClean="0"/>
                        <a:t> ( POFs), </a:t>
                      </a:r>
                      <a:r>
                        <a:rPr lang="en-US" dirty="0" smtClean="0"/>
                        <a:t>Gallium </a:t>
                      </a:r>
                      <a:r>
                        <a:rPr lang="en-US" dirty="0" err="1" smtClean="0"/>
                        <a:t>Arsinide</a:t>
                      </a:r>
                      <a:r>
                        <a:rPr lang="en-US" dirty="0" smtClean="0"/>
                        <a:t>, Ge-Si Solar Cells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9996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45754" y="172676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249894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12543ABB-2355-47AE-8191-0E401D96456A}"/>
              </a:ext>
            </a:extLst>
          </p:cNvPr>
          <p:cNvSpPr txBox="1">
            <a:spLocks/>
          </p:cNvSpPr>
          <p:nvPr/>
        </p:nvSpPr>
        <p:spPr>
          <a:xfrm>
            <a:off x="491060" y="9605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smtClean="0">
                <a:solidFill>
                  <a:srgbClr val="FF0000"/>
                </a:solidFill>
                <a:latin typeface="+mn-lt"/>
              </a:rPr>
              <a:t>TYPES OF SENSORS</a:t>
            </a:r>
            <a:endParaRPr lang="en-GB" sz="28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674" y="271046"/>
            <a:ext cx="933598" cy="12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8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60612" y="9210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0" y="109040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590" y="39644"/>
            <a:ext cx="906797" cy="1189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3635FB-E84F-4362-A881-FF8561506E38}"/>
              </a:ext>
            </a:extLst>
          </p:cNvPr>
          <p:cNvSpPr txBox="1"/>
          <p:nvPr/>
        </p:nvSpPr>
        <p:spPr>
          <a:xfrm>
            <a:off x="154206" y="1162032"/>
            <a:ext cx="8096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</a:rPr>
              <a:t>ELECTROCHEMICAL SENSORS</a:t>
            </a:r>
            <a:r>
              <a:rPr lang="en-US" sz="2400" dirty="0">
                <a:solidFill>
                  <a:srgbClr val="202124"/>
                </a:solidFill>
              </a:rPr>
              <a:t>: </a:t>
            </a:r>
            <a:r>
              <a:rPr lang="en-US" sz="2400" dirty="0"/>
              <a:t>A</a:t>
            </a:r>
            <a:r>
              <a:rPr lang="en-US" sz="2400" i="0" dirty="0">
                <a:effectLst/>
              </a:rPr>
              <a:t> class of chemical sensors in which an electrode is used as a transducer element in the presence of an analyte.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14131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Electrochemical sensors transfers the effect of the electrochemical interaction of the analyte-electrode into a useful electric signal.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Schematic diagram of the electrochemical sensor.">
            <a:extLst>
              <a:ext uri="{FF2B5EF4-FFF2-40B4-BE49-F238E27FC236}">
                <a16:creationId xmlns:a16="http://schemas.microsoft.com/office/drawing/2014/main" id="{A7795ED7-6F6B-5263-A081-C5D80B4BE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4" y="3498109"/>
            <a:ext cx="8096250" cy="272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93CCB9-93B9-4EF6-99D3-C0CBB66A7A5B}"/>
              </a:ext>
            </a:extLst>
          </p:cNvPr>
          <p:cNvSpPr txBox="1"/>
          <p:nvPr/>
        </p:nvSpPr>
        <p:spPr>
          <a:xfrm rot="10800000" flipV="1">
            <a:off x="556591" y="6241062"/>
            <a:ext cx="78548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https://www.researchgate.net/publication/335398612_Electrochemical_Sensors_Fabricated_by_Electrospinning_Technology_An_Overview</a:t>
            </a:r>
          </a:p>
        </p:txBody>
      </p:sp>
    </p:spTree>
    <p:extLst>
      <p:ext uri="{BB962C8B-B14F-4D97-AF65-F5344CB8AC3E}">
        <p14:creationId xmlns:p14="http://schemas.microsoft.com/office/powerpoint/2010/main" val="46047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E02DE8-A858-29F5-0737-C0AA312EB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1550505"/>
            <a:ext cx="5626741" cy="2317407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Types of Electrochemical Sensors</a:t>
            </a:r>
          </a:p>
          <a:p>
            <a:r>
              <a:rPr lang="en-GB" dirty="0"/>
              <a:t>Potentiometric Sensors</a:t>
            </a:r>
          </a:p>
          <a:p>
            <a:r>
              <a:rPr lang="en-GB" dirty="0" err="1"/>
              <a:t>Amperometric</a:t>
            </a:r>
            <a:r>
              <a:rPr lang="en-GB" dirty="0"/>
              <a:t> </a:t>
            </a:r>
            <a:r>
              <a:rPr lang="en-GB" dirty="0" smtClean="0"/>
              <a:t>Sensors</a:t>
            </a: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AD6BA21-4986-BF58-C80B-B390CB5A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173417"/>
            <a:ext cx="105156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Module VI- Electrochemical Sensors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1B1BF2-2E28-D5F5-4656-7559832C7F1D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3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45754" y="172676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09182" y="1391238"/>
            <a:ext cx="762839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TYPES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FF0000"/>
                </a:solidFill>
              </a:rPr>
              <a:t>OF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FF0000"/>
                </a:solidFill>
              </a:rPr>
              <a:t>ELECTROCHEMICAL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FF0000"/>
                </a:solidFill>
              </a:rPr>
              <a:t>SENSORS</a:t>
            </a:r>
          </a:p>
          <a:p>
            <a:pPr marL="457200" indent="-457200">
              <a:buAutoNum type="arabicPeriod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POTENTIOMETRIC SENSORS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Sensors that use the effect of concentration on the equilibrium of redox reactions occurring at the electrode-electrolyte interface of an electrochemical cell.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The redox reaction takes place on the electrode surface:</a:t>
            </a:r>
          </a:p>
          <a:p>
            <a:pPr algn="just"/>
            <a:r>
              <a:rPr lang="en-IN" sz="2400" dirty="0"/>
              <a:t>     Oxidant + ne</a:t>
            </a:r>
            <a:r>
              <a:rPr lang="en-IN" sz="3200" baseline="30000" dirty="0"/>
              <a:t>-</a:t>
            </a:r>
            <a:r>
              <a:rPr lang="en-IN" sz="3200" dirty="0"/>
              <a:t> </a:t>
            </a:r>
            <a:r>
              <a:rPr lang="en-IN" sz="2400" dirty="0">
                <a:sym typeface="Wingdings" panose="05000000000000000000" pitchFamily="2" charset="2"/>
              </a:rPr>
              <a:t> Reduced product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ym typeface="Wingdings" panose="05000000000000000000" pitchFamily="2" charset="2"/>
              </a:rPr>
              <a:t>Mainly determine the analyte </a:t>
            </a:r>
          </a:p>
          <a:p>
            <a:pPr algn="just"/>
            <a:r>
              <a:rPr lang="en-IN" sz="2400" dirty="0">
                <a:sym typeface="Wingdings" panose="05000000000000000000" pitchFamily="2" charset="2"/>
              </a:rPr>
              <a:t>     concentration by measuring the </a:t>
            </a:r>
          </a:p>
          <a:p>
            <a:pPr algn="just"/>
            <a:r>
              <a:rPr lang="en-IN" sz="2400" dirty="0">
                <a:sym typeface="Wingdings" panose="05000000000000000000" pitchFamily="2" charset="2"/>
              </a:rPr>
              <a:t>     variation of potential difference </a:t>
            </a:r>
          </a:p>
          <a:p>
            <a:pPr algn="just"/>
            <a:r>
              <a:rPr lang="en-IN" sz="2400" dirty="0">
                <a:sym typeface="Wingdings" panose="05000000000000000000" pitchFamily="2" charset="2"/>
              </a:rPr>
              <a:t>     between working and reference </a:t>
            </a:r>
          </a:p>
          <a:p>
            <a:pPr algn="just"/>
            <a:r>
              <a:rPr lang="en-IN" sz="2400" dirty="0">
                <a:sym typeface="Wingdings" panose="05000000000000000000" pitchFamily="2" charset="2"/>
              </a:rPr>
              <a:t>     electrodes at different analyte </a:t>
            </a:r>
          </a:p>
          <a:p>
            <a:pPr algn="just"/>
            <a:r>
              <a:rPr lang="en-IN" sz="2400" dirty="0">
                <a:sym typeface="Wingdings" panose="05000000000000000000" pitchFamily="2" charset="2"/>
              </a:rPr>
              <a:t>     concentrations. </a:t>
            </a:r>
          </a:p>
          <a:p>
            <a:endParaRPr lang="en-IN" dirty="0">
              <a:solidFill>
                <a:srgbClr val="7030A0"/>
              </a:solidFill>
            </a:endParaRP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162FF2-AAF5-C4DA-E346-53D298388B28}"/>
                  </a:ext>
                </a:extLst>
              </p:cNvPr>
              <p:cNvSpPr txBox="1"/>
              <p:nvPr/>
            </p:nvSpPr>
            <p:spPr>
              <a:xfrm>
                <a:off x="5310455" y="4600647"/>
                <a:ext cx="3601234" cy="96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7030A0"/>
                            </a:solidFill>
                            <a:effectLst/>
                            <a:ea typeface="Times New Roman" panose="02020603050405020304" pitchFamily="18" charset="0"/>
                          </a:rPr>
                          <m:t>cell</m:t>
                        </m:r>
                      </m:sub>
                    </m:sSub>
                    <m:r>
                      <a:rPr lang="en-US" sz="1800" b="1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𝑬</m:t>
                    </m:r>
                    <m:r>
                      <a:rPr lang="en-US" sz="1800" b="1" i="1" baseline="-2500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𝒐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IN" sz="1800" b="1" dirty="0">
                    <a:solidFill>
                      <a:srgbClr val="7030A0"/>
                    </a:solidFill>
                    <a:effectLst/>
                    <a:ea typeface="Times New Roman" panose="02020603050405020304" pitchFamily="18" charset="0"/>
                  </a:rPr>
                  <a:t> RT/</a:t>
                </a:r>
                <a:r>
                  <a:rPr lang="en-IN" sz="1800" b="1" dirty="0" err="1">
                    <a:solidFill>
                      <a:srgbClr val="7030A0"/>
                    </a:solidFill>
                    <a:effectLst/>
                    <a:ea typeface="Times New Roman" panose="02020603050405020304" pitchFamily="18" charset="0"/>
                  </a:rPr>
                  <a:t>nF</a:t>
                </a:r>
                <a:r>
                  <a:rPr lang="en-IN" sz="1800" b="1" dirty="0">
                    <a:solidFill>
                      <a:srgbClr val="7030A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>
                        <a:solidFill>
                          <a:srgbClr val="7030A0"/>
                        </a:solidFill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sz="18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IN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</m:den>
                    </m:f>
                    <m:r>
                      <a:rPr lang="en-US" sz="1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effectLst/>
                  <a:ea typeface="Times New Roman" panose="02020603050405020304" pitchFamily="18" charset="0"/>
                </a:endParaRPr>
              </a:p>
              <a:p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solidFill>
                      <a:srgbClr val="7030A0"/>
                    </a:solidFill>
                    <a:effectLst/>
                    <a:ea typeface="Times New Roman" panose="02020603050405020304" pitchFamily="18" charset="0"/>
                  </a:rPr>
                  <a:t>At 298K,</a:t>
                </a:r>
                <a:r>
                  <a:rPr lang="en-US" sz="1800" dirty="0">
                    <a:solidFill>
                      <a:srgbClr val="7030A0"/>
                    </a:solidFill>
                    <a:effectLst/>
                    <a:ea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1800" b="1">
                            <a:solidFill>
                              <a:srgbClr val="7030A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cell</m:t>
                        </m:r>
                      </m:sub>
                    </m:sSub>
                    <m:r>
                      <a:rPr lang="en-US" sz="1800" b="1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𝟎𝟓𝟗𝟏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  <m:r>
                      <m:rPr>
                        <m:nor/>
                      </m:rPr>
                      <a:rPr lang="en-US" sz="1800" b="1">
                        <a:solidFill>
                          <a:srgbClr val="7030A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sz="1800" b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IN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800" b="1" i="1" smtClean="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sub>
                        </m:sSub>
                      </m:den>
                    </m:f>
                    <m:r>
                      <a:rPr lang="en-US" sz="1800" b="1" i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  <a:effectLst/>
                    <a:ea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162FF2-AAF5-C4DA-E346-53D298388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455" y="4600647"/>
                <a:ext cx="3601234" cy="9625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E515C10-FC89-E4BB-5526-0A64E8346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512" y="1812330"/>
            <a:ext cx="3767085" cy="31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3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11987</TotalTime>
  <Words>763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Open Sans</vt:lpstr>
      <vt:lpstr>Times New Roman</vt:lpstr>
      <vt:lpstr>Wingdings</vt:lpstr>
      <vt:lpstr>Office Theme</vt:lpstr>
      <vt:lpstr>PowerPoint Presentation</vt:lpstr>
      <vt:lpstr>ENGINEERING CHEMISTRY Module VI- Electrochemical Sensors </vt:lpstr>
      <vt:lpstr>PowerPoint Presentation</vt:lpstr>
      <vt:lpstr>PowerPoint Presentation</vt:lpstr>
      <vt:lpstr>TYPES OF SENSORS</vt:lpstr>
      <vt:lpstr>PowerPoint Presentation</vt:lpstr>
      <vt:lpstr>PowerPoint Presentation</vt:lpstr>
      <vt:lpstr>ENGINEERING CHEMISTRY Module VI- Electrochemical Sensors</vt:lpstr>
      <vt:lpstr>PowerPoint Presentation</vt:lpstr>
      <vt:lpstr>PowerPoint Presentation</vt:lpstr>
      <vt:lpstr>PowerPoint Presentation</vt:lpstr>
      <vt:lpstr>PowerPoint Presentation</vt:lpstr>
      <vt:lpstr>Working of Amperometric Sensors</vt:lpstr>
      <vt:lpstr>Advantages and limitations of amperometric sensors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n</dc:creator>
  <cp:lastModifiedBy>Prof. Harish N  PESU-EC-S&amp;H</cp:lastModifiedBy>
  <cp:revision>55</cp:revision>
  <dcterms:created xsi:type="dcterms:W3CDTF">2022-08-22T16:49:37Z</dcterms:created>
  <dcterms:modified xsi:type="dcterms:W3CDTF">2023-11-06T14:02:40Z</dcterms:modified>
</cp:coreProperties>
</file>