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0" r:id="rId2"/>
    <p:sldId id="351" r:id="rId3"/>
    <p:sldId id="317" r:id="rId4"/>
    <p:sldId id="356" r:id="rId5"/>
    <p:sldId id="363" r:id="rId6"/>
    <p:sldId id="358" r:id="rId7"/>
    <p:sldId id="342" r:id="rId8"/>
    <p:sldId id="368" r:id="rId9"/>
    <p:sldId id="367" r:id="rId10"/>
    <p:sldId id="266" r:id="rId11"/>
    <p:sldId id="369" r:id="rId12"/>
    <p:sldId id="370" r:id="rId13"/>
    <p:sldId id="364" r:id="rId14"/>
    <p:sldId id="360" r:id="rId15"/>
    <p:sldId id="3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CFE8A-F4D0-4569-BE90-E0A3B29AA3B7}" type="datetimeFigureOut">
              <a:rPr lang="en-GB" smtClean="0"/>
              <a:t>28/11/2023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C5441-D5B0-46FB-9F00-881284A8E6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87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06C7B496-34FC-AE21-2C99-89AC2964CD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309C2CD6-613C-7154-056D-37B30C0016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IN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8188FA0-10FB-8F78-04A5-764C1258B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C00119A-062B-485F-AC0B-81C458EDFC33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7F7D-A2E4-FC5B-B4C7-5B7BB2DCB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678BC-B21E-E51C-0B0E-C9B291926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028CC-033A-1C09-57DF-BD63211D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DCD9A-0BDF-414C-AD16-183F0CD5DD4D}" type="datetime1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3DFB7-F030-D067-9BD1-190087CE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69BD0-E833-52B4-7C1C-385F6CF36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85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6C48-6EC3-7F94-D307-7722C17E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BEB69-C4CB-A581-E0FD-88C645F13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6EA77-3C39-A36B-6659-AE5D785A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4163-9C07-4B8D-AD04-368952CB7C14}" type="datetime1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ABE0-E46E-7C3C-8902-713D02AB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E8FB-7AC3-4DF5-7245-E0368470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35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04C39-E0B1-C7B5-A1FE-3D97E9249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72F8A-8E6B-F3F6-2C2A-C1E49BDD8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29C3E-B423-A430-38D8-B3E26185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148E0-A1A7-430B-8DFD-31ED56BF81A5}" type="datetime1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48E4C-96E2-59CB-F5F3-52E01DBA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E05D0-981F-C77B-7001-AD5A89FCE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3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7002-3923-4B17-4206-6595DB5C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B241-1980-19FC-93F4-4A591062E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E4F87-F054-0AD8-7218-7675B5D8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39D18-5370-40CD-86D6-3280FA91CA84}" type="datetime1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0FC8-FA3C-B4B9-543F-A9A85FB5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FFF62-3E53-BA8A-BE79-E7095B53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5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D1E9-032B-4E18-4BCA-3CD1E3B55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6E00-574C-C180-32EF-93E82B1AB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853F2-D5C3-CB21-5C70-0B858C37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3692-768E-4AA7-8232-D114A70711A1}" type="datetime1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8CE28-8551-8E0F-8AF7-95B11D3F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8F10F-99DD-C75E-903C-89DE5B291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99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290-4395-36C8-4661-2D5EB7CF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4EF31-4140-7F47-0D89-D29CDC920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5A64B-F704-5B67-1B8E-D67477A7A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586A0-CD1A-D960-F2E0-BF150BE6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F89B-F571-45DF-8C85-6B9281558CDA}" type="datetime1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7B808-CC98-FC8F-DB7E-A543689D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2164D-2C8B-72F5-57F6-315AE8F8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8DA1-C1BE-D272-F9D1-048A3CDD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819B-F8AF-0BA1-EF20-67F7B245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B897A-6340-C6F0-A654-3CBA41BC9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557C2-C0E2-ECBC-3CF0-989E6826F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D53DF-4A40-4F14-FEBC-035DF9E34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87D06-2AC5-1A30-15DB-AFF8F0A2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E7774-E0C3-48EF-AE7E-2549C8FAA0AC}" type="datetime1">
              <a:rPr lang="en-GB" smtClean="0"/>
              <a:t>28/11/2023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9A455-0900-8DD1-0CBF-A9921774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5C217-EAD2-A2A2-1539-01A6497E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68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E8D8-D83E-94B5-E6DC-90724973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EF438-FEC9-7E96-1223-2828C150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0FA4-CC26-4DF7-B804-89DCF2F33C43}" type="datetime1">
              <a:rPr lang="en-GB" smtClean="0"/>
              <a:t>28/11/2023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DA10B-1073-878E-F04D-3E140A3C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97B43-90D7-8361-BC50-B3819A32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05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2ACD8-5044-6BA1-76E8-2F610351F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EE31F-F8E6-4DF1-A26B-673050BF99F2}" type="datetime1">
              <a:rPr lang="en-GB" smtClean="0"/>
              <a:t>28/11/2023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692CB-68F2-CEEC-A20F-1737C21C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70E2F-D8B1-D9A5-A87C-88C27B46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5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DE1F-13C6-3516-B63B-2F9AA6D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E5EC2-6A71-3C8A-3E4C-BDC7B3EF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E3565-6C34-59B8-F6B3-2B6A96028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C6D69-8B67-6348-0F40-47D5E1F3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7B5D-69E8-4FA9-B9C4-4B825CECBFD4}" type="datetime1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94671-46AB-DCDB-A800-5E3A81B8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4BF02-CA7A-FDF3-990F-D409BDEE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30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4F31-FA8F-BEC0-49D3-10686162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B4DE3-B554-8A0E-2A63-0E483B3E2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F1F2E-F04A-DF5D-C9EC-24BE3223E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C6D19-E1BA-8117-3AE3-189CE564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C0582-998C-4F13-9AEC-7949B6668B50}" type="datetime1">
              <a:rPr lang="en-GB" smtClean="0"/>
              <a:t>28/11/2023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AAFD8-4757-DF8A-B1E4-90A70BFC8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193E2-0465-53BF-9755-CF447852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6865D2-C409-313C-4B7E-1FBC2301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7BF4A-5AEE-701D-3451-16EE41686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ED71-DAFD-02B3-0BF9-FC1605A93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1DAB0-708A-4641-8D65-F27C91CE1190}" type="datetime1">
              <a:rPr lang="en-GB" smtClean="0"/>
              <a:t>28/11/2023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3B65A-EB03-A3D2-C8E6-CAAD2936C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119F3-6C70-8CA8-5A2C-064AE8791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781C-FEB6-49B6-99DB-4F4F7B4E9A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35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4-431-56042-5_1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www.researchgate.net/publication/26571543_Nanomaterials_for_Hydrogen_Storage_Applications_A_Review/figures?lo=1" TargetMode="Externa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yanvihar.org/journals/hydrogen-storage-in-metal-organic-frameworks-a-review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s.els-cdn.com/content/image/1-s2.0-S2588913323000248-ga1_lrg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0" name="Straight Connector 13">
            <a:extLst>
              <a:ext uri="{FF2B5EF4-FFF2-40B4-BE49-F238E27FC236}">
                <a16:creationId xmlns:a16="http://schemas.microsoft.com/office/drawing/2014/main" id="{46F4FC22-A89A-DADC-B42D-D0054E14C4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87838" y="3179763"/>
            <a:ext cx="4581525" cy="0"/>
          </a:xfrm>
          <a:prstGeom prst="straightConnector1">
            <a:avLst/>
          </a:prstGeom>
          <a:noFill/>
          <a:ln w="38103">
            <a:solidFill>
              <a:srgbClr val="DFA26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51" name="Group 22">
            <a:extLst>
              <a:ext uri="{FF2B5EF4-FFF2-40B4-BE49-F238E27FC236}">
                <a16:creationId xmlns:a16="http://schemas.microsoft.com/office/drawing/2014/main" id="{0B3238C6-CC42-4CF9-A533-9F1B94B02488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349250"/>
            <a:ext cx="11517313" cy="6218238"/>
            <a:chOff x="313831" y="349465"/>
            <a:chExt cx="11518422" cy="6218386"/>
          </a:xfrm>
        </p:grpSpPr>
        <p:sp>
          <p:nvSpPr>
            <p:cNvPr id="2056" name="Rectangle 23">
              <a:extLst>
                <a:ext uri="{FF2B5EF4-FFF2-40B4-BE49-F238E27FC236}">
                  <a16:creationId xmlns:a16="http://schemas.microsoft.com/office/drawing/2014/main" id="{4485C0B7-7454-362F-B959-FD770117A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6533" y="360721"/>
              <a:ext cx="45720" cy="1066894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I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057" name="Rectangle 24">
              <a:extLst>
                <a:ext uri="{FF2B5EF4-FFF2-40B4-BE49-F238E27FC236}">
                  <a16:creationId xmlns:a16="http://schemas.microsoft.com/office/drawing/2014/main" id="{92D863DD-9455-117E-7C95-2F83EDB697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13">
              <a:off x="11275927" y="-161122"/>
              <a:ext cx="45720" cy="1066894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I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058" name="Rectangle 25">
              <a:extLst>
                <a:ext uri="{FF2B5EF4-FFF2-40B4-BE49-F238E27FC236}">
                  <a16:creationId xmlns:a16="http://schemas.microsoft.com/office/drawing/2014/main" id="{7449265C-CD27-623E-61D4-466E53F567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13">
              <a:off x="824418" y="6011544"/>
              <a:ext cx="45720" cy="1066894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IN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2059" name="Rectangle 26">
              <a:extLst>
                <a:ext uri="{FF2B5EF4-FFF2-40B4-BE49-F238E27FC236}">
                  <a16:creationId xmlns:a16="http://schemas.microsoft.com/office/drawing/2014/main" id="{18184E45-ACCB-C488-E1A6-DFF59A5B6E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799991">
              <a:off x="313840" y="5489682"/>
              <a:ext cx="45720" cy="1066894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90000"/>
                </a:lnSpc>
                <a:spcBef>
                  <a:spcPts val="1000"/>
                </a:spcBef>
                <a:buSzPct val="100000"/>
                <a:buFont typeface="Arial" panose="020B0604020202020204" pitchFamily="34" charset="0"/>
                <a:buChar char="•"/>
                <a:defRPr sz="2800">
                  <a:solidFill>
                    <a:srgbClr val="00000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 sz="2000">
                  <a:solidFill>
                    <a:srgbClr val="00000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SzPct val="100000"/>
                <a:buFont typeface="Arial" panose="020B0604020202020204" pitchFamily="34" charset="0"/>
                <a:buChar char="•"/>
                <a:defRPr>
                  <a:solidFill>
                    <a:srgbClr val="000000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endParaRPr lang="en-IN" altLang="en-US" sz="1800">
                <a:solidFill>
                  <a:srgbClr val="FFFFFF"/>
                </a:solidFill>
              </a:endParaRPr>
            </a:p>
          </p:txBody>
        </p:sp>
      </p:grpSp>
      <p:pic>
        <p:nvPicPr>
          <p:cNvPr id="2052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4F210501-F486-C0CB-8388-1B985318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606550"/>
            <a:ext cx="2368550" cy="354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4">
            <a:extLst>
              <a:ext uri="{FF2B5EF4-FFF2-40B4-BE49-F238E27FC236}">
                <a16:creationId xmlns:a16="http://schemas.microsoft.com/office/drawing/2014/main" id="{C646B2F4-0091-6829-6BF0-43B766CC7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9700" y="2109788"/>
            <a:ext cx="7497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GB" altLang="en-US" sz="3600" b="1">
                <a:solidFill>
                  <a:srgbClr val="C55A11"/>
                </a:solidFill>
              </a:rPr>
              <a:t>ENGINEERING CHEMISTRY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IN" altLang="en-US" sz="2400" b="1"/>
          </a:p>
        </p:txBody>
      </p:sp>
      <p:sp>
        <p:nvSpPr>
          <p:cNvPr id="2054" name="Subtitle 2">
            <a:extLst>
              <a:ext uri="{FF2B5EF4-FFF2-40B4-BE49-F238E27FC236}">
                <a16:creationId xmlns:a16="http://schemas.microsoft.com/office/drawing/2014/main" id="{D1F92A45-9D67-14A7-5454-561584A34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3836988"/>
            <a:ext cx="62261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/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Dr. M. Veerabhadraswamy</a:t>
            </a:r>
            <a:endParaRPr lang="en-GB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Department of Science &amp; Humanities,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Mobile no. 9241503423 e-mail: vbs@pes.edu</a:t>
            </a:r>
          </a:p>
        </p:txBody>
      </p:sp>
      <p:sp>
        <p:nvSpPr>
          <p:cNvPr id="2055" name="Slide Number Placeholder 1">
            <a:extLst>
              <a:ext uri="{FF2B5EF4-FFF2-40B4-BE49-F238E27FC236}">
                <a16:creationId xmlns:a16="http://schemas.microsoft.com/office/drawing/2014/main" id="{D0873BDF-90EC-5F33-8759-2D646E85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B0D6BB76-DADD-4D09-B02A-830254FD3952}" type="slidenum">
              <a:rPr lang="en-IN" altLang="en-US" sz="12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910CB7-3F72-C9F7-2109-712F76DD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38842" y="1498293"/>
            <a:ext cx="2470025" cy="16917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4766" y="1664923"/>
            <a:ext cx="6236611" cy="429540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hangingPunct="1">
              <a:defRPr/>
            </a:pPr>
            <a:r>
              <a:rPr lang="en-US" sz="2800" dirty="0">
                <a:latin typeface="+mn-lt"/>
              </a:rPr>
              <a:t>Interstitial hydride</a:t>
            </a:r>
            <a:endParaRPr lang="en-US" sz="2400" dirty="0">
              <a:latin typeface="+mn-lt"/>
            </a:endParaRPr>
          </a:p>
          <a:p>
            <a:pPr marL="742950" lvl="1" indent="-285750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202124"/>
                </a:solidFill>
                <a:latin typeface="+mn-lt"/>
              </a:rPr>
              <a:t>Contain a larger quantity of hydrogen than the same volume of liquid hydrogen</a:t>
            </a:r>
          </a:p>
          <a:p>
            <a:pPr lvl="1" hangingPunct="1">
              <a:defRPr/>
            </a:pPr>
            <a:endParaRPr lang="en-US" sz="2000" dirty="0">
              <a:solidFill>
                <a:srgbClr val="202124"/>
              </a:solidFill>
              <a:latin typeface="+mn-lt"/>
            </a:endParaRPr>
          </a:p>
          <a:p>
            <a:pPr marL="742950" lvl="1" indent="-285750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202124"/>
                </a:solidFill>
                <a:latin typeface="+mn-lt"/>
              </a:rPr>
              <a:t>Have advantage in the amount of hydrogen on a weight basis</a:t>
            </a:r>
          </a:p>
          <a:p>
            <a:pPr lvl="1" hangingPunct="1">
              <a:defRPr/>
            </a:pPr>
            <a:endParaRPr lang="en-US" sz="2000" dirty="0">
              <a:solidFill>
                <a:srgbClr val="202124"/>
              </a:solidFill>
              <a:latin typeface="+mn-lt"/>
            </a:endParaRPr>
          </a:p>
          <a:p>
            <a:pPr marL="742950" lvl="1" indent="-285750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202124"/>
                </a:solidFill>
                <a:latin typeface="+mn-lt"/>
              </a:rPr>
              <a:t>Certain interstitial hydrides are very suitable for  hydrogen storage and transportation</a:t>
            </a:r>
          </a:p>
          <a:p>
            <a:pPr lvl="1" hangingPunct="1">
              <a:defRPr/>
            </a:pPr>
            <a:endParaRPr lang="en-US" sz="2000" dirty="0">
              <a:solidFill>
                <a:srgbClr val="202124"/>
              </a:solidFill>
              <a:latin typeface="+mn-lt"/>
            </a:endParaRPr>
          </a:p>
          <a:p>
            <a:pPr marL="742950" lvl="1" indent="-285750" hangingPunct="1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202124"/>
                </a:solidFill>
                <a:latin typeface="+mn-lt"/>
              </a:rPr>
              <a:t>Example: </a:t>
            </a:r>
            <a:r>
              <a:rPr lang="en-US" sz="2000" dirty="0">
                <a:solidFill>
                  <a:srgbClr val="FF00FF"/>
                </a:solidFill>
                <a:latin typeface="+mn-lt"/>
              </a:rPr>
              <a:t>LiNi</a:t>
            </a:r>
            <a:r>
              <a:rPr lang="en-US" sz="2000" baseline="-25000" dirty="0">
                <a:solidFill>
                  <a:srgbClr val="FF00FF"/>
                </a:solidFill>
                <a:latin typeface="+mn-lt"/>
              </a:rPr>
              <a:t>5</a:t>
            </a:r>
            <a:r>
              <a:rPr lang="en-US" sz="2000" dirty="0">
                <a:solidFill>
                  <a:srgbClr val="FF00FF"/>
                </a:solidFill>
                <a:latin typeface="+mn-lt"/>
              </a:rPr>
              <a:t>H</a:t>
            </a:r>
            <a:r>
              <a:rPr lang="en-US" sz="2000" baseline="-25000" dirty="0">
                <a:solidFill>
                  <a:srgbClr val="FF00FF"/>
                </a:solidFill>
                <a:latin typeface="+mn-lt"/>
              </a:rPr>
              <a:t>6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240665" algn="l"/>
                <a:tab pos="241300" algn="l"/>
              </a:tabLst>
            </a:pPr>
            <a:r>
              <a:rPr lang="en-US" sz="2000" spc="-5" dirty="0">
                <a:cs typeface="Calibri"/>
              </a:rPr>
              <a:t>        </a:t>
            </a:r>
            <a:endParaRPr lang="en-US" sz="2000" dirty="0"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240665" algn="l"/>
                <a:tab pos="241300" algn="l"/>
              </a:tabLst>
            </a:pPr>
            <a:r>
              <a:rPr lang="en-US" sz="2000" spc="-5" dirty="0">
                <a:cs typeface="Calibri"/>
              </a:rPr>
              <a:t>     </a:t>
            </a:r>
            <a:endParaRPr lang="en-IN" sz="1950" baseline="25641" dirty="0"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79181" y="3231261"/>
            <a:ext cx="38982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Solid</a:t>
            </a:r>
            <a:r>
              <a:rPr sz="11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Hydrogen</a:t>
            </a:r>
            <a:r>
              <a:rPr sz="11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Storage</a:t>
            </a:r>
            <a:r>
              <a:rPr sz="11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Materials:</a:t>
            </a:r>
            <a:r>
              <a:rPr sz="11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Interstitial</a:t>
            </a:r>
            <a:r>
              <a:rPr sz="11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Hydrides </a:t>
            </a:r>
            <a:r>
              <a:rPr sz="10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|</a:t>
            </a:r>
            <a:r>
              <a:rPr sz="1050" u="sng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05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SpringerLink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0613" y="3693363"/>
            <a:ext cx="3436620" cy="28011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380858" y="6494475"/>
            <a:ext cx="45046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Nanomaterials</a:t>
            </a:r>
            <a:r>
              <a:rPr sz="11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for</a:t>
            </a:r>
            <a:r>
              <a:rPr sz="1100" u="sng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Hydrogen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Storage</a:t>
            </a:r>
            <a:r>
              <a:rPr sz="11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Applications:</a:t>
            </a:r>
            <a:r>
              <a:rPr sz="11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A</a:t>
            </a:r>
            <a:r>
              <a:rPr sz="1100" u="sng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Review</a:t>
            </a:r>
            <a:r>
              <a:rPr sz="1100" u="sng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(researchgate.net)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2"/>
          <p:cNvSpPr/>
          <p:nvPr/>
        </p:nvSpPr>
        <p:spPr>
          <a:xfrm>
            <a:off x="35581" y="830056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2"/>
                </a:lnTo>
                <a:lnTo>
                  <a:pt x="8293227" y="38102"/>
                </a:lnTo>
                <a:lnTo>
                  <a:pt x="8293227" y="0"/>
                </a:lnTo>
                <a:close/>
              </a:path>
            </a:pathLst>
          </a:custGeom>
          <a:solidFill>
            <a:srgbClr val="DFA167"/>
          </a:solidFill>
        </p:spPr>
        <p:txBody>
          <a:bodyPr wrap="square" lIns="0" tIns="0" rIns="0" bIns="0" rtlCol="0"/>
          <a:lstStyle/>
          <a:p>
            <a:endParaRPr sz="3200" b="1"/>
          </a:p>
        </p:txBody>
      </p:sp>
      <p:pic>
        <p:nvPicPr>
          <p:cNvPr id="13" name="object 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58856" y="469391"/>
            <a:ext cx="934211" cy="1399031"/>
          </a:xfrm>
          <a:prstGeom prst="rect">
            <a:avLst/>
          </a:prstGeom>
        </p:spPr>
      </p:pic>
      <p:sp>
        <p:nvSpPr>
          <p:cNvPr id="14" name="object 4"/>
          <p:cNvSpPr txBox="1">
            <a:spLocks/>
          </p:cNvSpPr>
          <p:nvPr/>
        </p:nvSpPr>
        <p:spPr>
          <a:xfrm>
            <a:off x="476808" y="228676"/>
            <a:ext cx="49847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3200" b="1" kern="0" spc="-5" dirty="0">
                <a:solidFill>
                  <a:srgbClr val="000000"/>
                </a:solidFill>
              </a:rPr>
              <a:t>ENGINEERING</a:t>
            </a:r>
            <a:r>
              <a:rPr lang="en-IN" sz="3200" b="1" kern="0" spc="-15" dirty="0">
                <a:solidFill>
                  <a:srgbClr val="000000"/>
                </a:solidFill>
              </a:rPr>
              <a:t> </a:t>
            </a:r>
            <a:r>
              <a:rPr lang="en-IN" sz="3200" b="1" kern="0" spc="-20" dirty="0">
                <a:solidFill>
                  <a:srgbClr val="000000"/>
                </a:solidFill>
              </a:rPr>
              <a:t>CHEMISTRY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AB2F-AF33-E75D-D2A9-82686646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/>
          <p:nvPr/>
        </p:nvSpPr>
        <p:spPr>
          <a:xfrm>
            <a:off x="35581" y="830056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2"/>
                </a:lnTo>
                <a:lnTo>
                  <a:pt x="8293227" y="38102"/>
                </a:lnTo>
                <a:lnTo>
                  <a:pt x="8293227" y="0"/>
                </a:lnTo>
                <a:close/>
              </a:path>
            </a:pathLst>
          </a:custGeom>
          <a:solidFill>
            <a:srgbClr val="DFA167"/>
          </a:solidFill>
        </p:spPr>
        <p:txBody>
          <a:bodyPr wrap="square" lIns="0" tIns="0" rIns="0" bIns="0" rtlCol="0"/>
          <a:lstStyle/>
          <a:p>
            <a:endParaRPr sz="3200" b="1"/>
          </a:p>
        </p:txBody>
      </p:sp>
      <p:pic>
        <p:nvPicPr>
          <p:cNvPr id="1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8856" y="469391"/>
            <a:ext cx="934211" cy="1399031"/>
          </a:xfrm>
          <a:prstGeom prst="rect">
            <a:avLst/>
          </a:prstGeom>
        </p:spPr>
      </p:pic>
      <p:sp>
        <p:nvSpPr>
          <p:cNvPr id="14" name="object 4"/>
          <p:cNvSpPr txBox="1">
            <a:spLocks/>
          </p:cNvSpPr>
          <p:nvPr/>
        </p:nvSpPr>
        <p:spPr>
          <a:xfrm>
            <a:off x="476808" y="228676"/>
            <a:ext cx="49847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3200" b="1" kern="0" spc="-5" dirty="0">
                <a:solidFill>
                  <a:srgbClr val="000000"/>
                </a:solidFill>
              </a:rPr>
              <a:t>ENGINEERING</a:t>
            </a:r>
            <a:r>
              <a:rPr lang="en-IN" sz="3200" b="1" kern="0" spc="-15" dirty="0">
                <a:solidFill>
                  <a:srgbClr val="000000"/>
                </a:solidFill>
              </a:rPr>
              <a:t> </a:t>
            </a:r>
            <a:r>
              <a:rPr lang="en-IN" sz="3200" b="1" kern="0" spc="-20" dirty="0">
                <a:solidFill>
                  <a:srgbClr val="000000"/>
                </a:solidFill>
              </a:rPr>
              <a:t>CHEMISTRY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5D975-8AF0-B67E-1A73-B5E3603C2907}"/>
              </a:ext>
            </a:extLst>
          </p:cNvPr>
          <p:cNvSpPr txBox="1">
            <a:spLocks/>
          </p:cNvSpPr>
          <p:nvPr/>
        </p:nvSpPr>
        <p:spPr>
          <a:xfrm>
            <a:off x="227012" y="1220611"/>
            <a:ext cx="8383587" cy="5081764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800" kern="1200">
                <a:solidFill>
                  <a:srgbClr val="000000"/>
                </a:solidFill>
                <a:latin typeface="Calibri"/>
              </a:defRPr>
            </a:lvl1pPr>
            <a:lvl2pPr marL="685800" lvl="1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400" kern="1200">
                <a:solidFill>
                  <a:srgbClr val="000000"/>
                </a:solidFill>
                <a:latin typeface="Calibri"/>
              </a:defRPr>
            </a:lvl2pPr>
            <a:lvl3pPr marL="1143000" lvl="2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000" kern="1200">
                <a:solidFill>
                  <a:srgbClr val="000000"/>
                </a:solidFill>
                <a:latin typeface="Calibri"/>
              </a:defRPr>
            </a:lvl3pPr>
            <a:lvl4pPr marL="1600200" lvl="3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kern="1200">
                <a:solidFill>
                  <a:srgbClr val="000000"/>
                </a:solidFill>
                <a:latin typeface="Calibri"/>
              </a:defRPr>
            </a:lvl4pPr>
            <a:lvl5pPr marL="2057400" lvl="4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kern="1200">
                <a:solidFill>
                  <a:srgbClr val="000000"/>
                </a:solidFill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Complex hydrides</a:t>
            </a:r>
          </a:p>
          <a:p>
            <a:pPr lvl="1"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Composed of metal cations (such as Li, Mg, Na, etc.) and hydrogen-containing coordination anions (such as AlH</a:t>
            </a:r>
            <a:r>
              <a:rPr lang="en-US" sz="2800" baseline="-25000" dirty="0">
                <a:solidFill>
                  <a:schemeClr val="tx1"/>
                </a:solidFill>
                <a:latin typeface="+mn-lt"/>
              </a:rPr>
              <a:t>4</a:t>
            </a:r>
            <a:r>
              <a:rPr lang="en-US" sz="2800" baseline="30000" dirty="0">
                <a:solidFill>
                  <a:schemeClr val="tx1"/>
                </a:solidFill>
                <a:latin typeface="+mn-lt"/>
              </a:rPr>
              <a:t>–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, NH</a:t>
            </a:r>
            <a:r>
              <a:rPr lang="en-US" sz="2800" baseline="-25000" dirty="0">
                <a:solidFill>
                  <a:schemeClr val="tx1"/>
                </a:solidFill>
                <a:latin typeface="+mn-lt"/>
              </a:rPr>
              <a:t>2</a:t>
            </a:r>
            <a:r>
              <a:rPr lang="en-US" sz="2800" baseline="30000" dirty="0">
                <a:solidFill>
                  <a:schemeClr val="tx1"/>
                </a:solidFill>
                <a:latin typeface="+mn-lt"/>
              </a:rPr>
              <a:t>–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, BH</a:t>
            </a:r>
            <a:r>
              <a:rPr lang="en-US" sz="2800" baseline="-25000" dirty="0">
                <a:solidFill>
                  <a:schemeClr val="tx1"/>
                </a:solidFill>
                <a:latin typeface="+mn-lt"/>
              </a:rPr>
              <a:t>4</a:t>
            </a:r>
            <a:r>
              <a:rPr lang="en-US" sz="2800" baseline="30000" dirty="0">
                <a:solidFill>
                  <a:schemeClr val="tx1"/>
                </a:solidFill>
                <a:latin typeface="+mn-lt"/>
              </a:rPr>
              <a:t>– </a:t>
            </a:r>
            <a:r>
              <a:rPr lang="en-US" dirty="0"/>
              <a:t>)</a:t>
            </a:r>
            <a:endParaRPr lang="en-US" sz="2800" baseline="30000" dirty="0">
              <a:solidFill>
                <a:schemeClr val="tx1"/>
              </a:solidFill>
              <a:latin typeface="+mn-lt"/>
            </a:endParaRPr>
          </a:p>
          <a:p>
            <a:pPr lvl="1">
              <a:defRPr/>
            </a:pPr>
            <a:endParaRPr lang="en-US" sz="2800" baseline="30000" dirty="0">
              <a:solidFill>
                <a:schemeClr val="tx1"/>
              </a:solidFill>
              <a:latin typeface="+mn-lt"/>
            </a:endParaRPr>
          </a:p>
          <a:p>
            <a:pPr lvl="1">
              <a:defRPr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On heating, the metallic hydride decomposes to hydrogen and finely divided metal</a:t>
            </a:r>
          </a:p>
          <a:p>
            <a:pPr marL="952500" lvl="2" indent="0">
              <a:spcBef>
                <a:spcPts val="320"/>
              </a:spcBef>
              <a:buFont typeface="Arial" panose="020B0604020202020204" pitchFamily="34" charset="0"/>
              <a:buNone/>
              <a:tabLst>
                <a:tab pos="723265" algn="l"/>
                <a:tab pos="723900" algn="l"/>
              </a:tabLst>
            </a:pPr>
            <a:endParaRPr lang="en-US" sz="1800" dirty="0">
              <a:solidFill>
                <a:schemeClr val="tx1"/>
              </a:solidFill>
              <a:cs typeface="Calibri"/>
            </a:endParaRPr>
          </a:p>
          <a:p>
            <a:pPr marL="952500" lvl="2" indent="0">
              <a:spcBef>
                <a:spcPts val="320"/>
              </a:spcBef>
              <a:buFont typeface="Arial" panose="020B0604020202020204" pitchFamily="34" charset="0"/>
              <a:buNone/>
              <a:tabLst>
                <a:tab pos="723265" algn="l"/>
                <a:tab pos="723900" algn="l"/>
              </a:tabLst>
            </a:pPr>
            <a:r>
              <a:rPr lang="en-US" sz="2400" dirty="0">
                <a:solidFill>
                  <a:schemeClr val="tx1"/>
                </a:solidFill>
                <a:cs typeface="Calibri"/>
              </a:rPr>
              <a:t>Example: Sodium</a:t>
            </a:r>
            <a:r>
              <a:rPr lang="en-US" sz="2400" spc="-15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cs typeface="Calibri"/>
              </a:rPr>
              <a:t>aluminate</a:t>
            </a:r>
            <a:r>
              <a:rPr lang="en-US" sz="2400" spc="25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cs typeface="Calibri"/>
              </a:rPr>
              <a:t>can</a:t>
            </a:r>
            <a:r>
              <a:rPr lang="en-US" sz="2400" spc="-2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cs typeface="Calibri"/>
              </a:rPr>
              <a:t>release</a:t>
            </a:r>
            <a:r>
              <a:rPr lang="en-US" sz="2400" spc="2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cs typeface="Calibri"/>
              </a:rPr>
              <a:t>up </a:t>
            </a:r>
            <a:r>
              <a:rPr lang="en-US" sz="2400" spc="-15" dirty="0">
                <a:solidFill>
                  <a:schemeClr val="tx1"/>
                </a:solidFill>
                <a:cs typeface="Calibri"/>
              </a:rPr>
              <a:t>to</a:t>
            </a:r>
            <a:r>
              <a:rPr lang="en-US" sz="2400" spc="-1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Calibri"/>
              </a:rPr>
              <a:t>7.4%</a:t>
            </a:r>
            <a:r>
              <a:rPr lang="en-US" sz="2400" spc="-25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5" dirty="0">
                <a:solidFill>
                  <a:schemeClr val="tx1"/>
                </a:solidFill>
                <a:cs typeface="Calibri"/>
              </a:rPr>
              <a:t>of </a:t>
            </a:r>
            <a:r>
              <a:rPr lang="en-US" sz="2400" spc="-10" dirty="0">
                <a:solidFill>
                  <a:schemeClr val="tx1"/>
                </a:solidFill>
                <a:cs typeface="Calibri"/>
              </a:rPr>
              <a:t>Hydrogen </a:t>
            </a:r>
            <a:r>
              <a:rPr lang="en-US" sz="2400" spc="-44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dirty="0">
                <a:solidFill>
                  <a:schemeClr val="tx1"/>
                </a:solidFill>
                <a:cs typeface="Calibri"/>
              </a:rPr>
              <a:t>when</a:t>
            </a:r>
            <a:r>
              <a:rPr lang="en-US" sz="2400" spc="-15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cs typeface="Calibri"/>
              </a:rPr>
              <a:t>heated</a:t>
            </a:r>
            <a:r>
              <a:rPr lang="en-US" sz="24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-10" dirty="0">
                <a:solidFill>
                  <a:schemeClr val="tx1"/>
                </a:solidFill>
                <a:cs typeface="Calibri"/>
              </a:rPr>
              <a:t>at</a:t>
            </a:r>
            <a:r>
              <a:rPr lang="en-US" sz="2400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z="2400" spc="5" dirty="0">
                <a:solidFill>
                  <a:schemeClr val="tx1"/>
                </a:solidFill>
                <a:cs typeface="Calibri"/>
              </a:rPr>
              <a:t>200</a:t>
            </a:r>
            <a:r>
              <a:rPr lang="en-US" sz="2400" spc="7" baseline="30000" dirty="0">
                <a:solidFill>
                  <a:schemeClr val="tx1"/>
                </a:solidFill>
                <a:cs typeface="Calibri"/>
              </a:rPr>
              <a:t>o</a:t>
            </a:r>
            <a:r>
              <a:rPr lang="en-US" sz="2400" spc="5" dirty="0">
                <a:solidFill>
                  <a:schemeClr val="tx1"/>
                </a:solidFill>
                <a:cs typeface="Calibri"/>
              </a:rPr>
              <a:t>C </a:t>
            </a:r>
          </a:p>
          <a:p>
            <a:pPr marL="952500" lvl="2" indent="0">
              <a:spcBef>
                <a:spcPts val="320"/>
              </a:spcBef>
              <a:buFont typeface="Arial" panose="020B0604020202020204" pitchFamily="34" charset="0"/>
              <a:buNone/>
              <a:tabLst>
                <a:tab pos="723265" algn="l"/>
                <a:tab pos="723900" algn="l"/>
              </a:tabLst>
            </a:pPr>
            <a:endParaRPr lang="en-US" sz="2400" spc="5" dirty="0">
              <a:solidFill>
                <a:schemeClr val="tx1"/>
              </a:solidFill>
              <a:cs typeface="Calibri"/>
            </a:endParaRPr>
          </a:p>
          <a:p>
            <a:pPr marL="939800" marR="156210" lvl="1" indent="0">
              <a:lnSpc>
                <a:spcPts val="2160"/>
              </a:lnSpc>
              <a:spcBef>
                <a:spcPts val="375"/>
              </a:spcBef>
              <a:buFont typeface="Arial" panose="020B0604020202020204" pitchFamily="34" charset="0"/>
              <a:buNone/>
              <a:tabLst>
                <a:tab pos="710565" algn="l"/>
                <a:tab pos="711200" algn="l"/>
              </a:tabLst>
            </a:pPr>
            <a:r>
              <a:rPr lang="en-US" dirty="0">
                <a:solidFill>
                  <a:schemeClr val="tx1"/>
                </a:solidFill>
                <a:cs typeface="Calibri"/>
              </a:rPr>
              <a:t>	3</a:t>
            </a:r>
            <a:r>
              <a:rPr lang="en-US" spc="-5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>
                <a:solidFill>
                  <a:schemeClr val="tx1"/>
                </a:solidFill>
                <a:cs typeface="Calibri"/>
              </a:rPr>
              <a:t>NaAlH</a:t>
            </a:r>
            <a:r>
              <a:rPr lang="en-US" baseline="-25000" dirty="0">
                <a:solidFill>
                  <a:schemeClr val="tx1"/>
                </a:solidFill>
                <a:cs typeface="Calibri"/>
              </a:rPr>
              <a:t>4</a:t>
            </a:r>
            <a:r>
              <a:rPr lang="en-US" spc="232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>
                <a:solidFill>
                  <a:schemeClr val="tx1"/>
                </a:solidFill>
                <a:latin typeface="Wingdings"/>
                <a:cs typeface="Wingdings"/>
              </a:rPr>
              <a:t></a:t>
            </a:r>
            <a:r>
              <a:rPr lang="en-US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tx1"/>
                </a:solidFill>
                <a:cs typeface="Calibri"/>
              </a:rPr>
              <a:t>Na</a:t>
            </a:r>
            <a:r>
              <a:rPr lang="en-US" baseline="-25000" dirty="0">
                <a:solidFill>
                  <a:schemeClr val="tx1"/>
                </a:solidFill>
                <a:cs typeface="Calibri"/>
              </a:rPr>
              <a:t>3</a:t>
            </a:r>
            <a:r>
              <a:rPr lang="en-US" dirty="0">
                <a:solidFill>
                  <a:schemeClr val="tx1"/>
                </a:solidFill>
                <a:cs typeface="Calibri"/>
              </a:rPr>
              <a:t>AlH</a:t>
            </a:r>
            <a:r>
              <a:rPr lang="en-US" baseline="-25000" dirty="0">
                <a:solidFill>
                  <a:schemeClr val="tx1"/>
                </a:solidFill>
                <a:cs typeface="Calibri"/>
              </a:rPr>
              <a:t>6</a:t>
            </a:r>
            <a:r>
              <a:rPr lang="en-US" spc="232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>
                <a:solidFill>
                  <a:schemeClr val="tx1"/>
                </a:solidFill>
                <a:cs typeface="Calibri"/>
              </a:rPr>
              <a:t>+ 2Al</a:t>
            </a:r>
            <a:r>
              <a:rPr lang="en-US" spc="434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dirty="0">
                <a:solidFill>
                  <a:schemeClr val="tx1"/>
                </a:solidFill>
                <a:cs typeface="Calibri"/>
              </a:rPr>
              <a:t>+</a:t>
            </a:r>
            <a:r>
              <a:rPr lang="en-US" spc="-15" dirty="0">
                <a:solidFill>
                  <a:schemeClr val="tx1"/>
                </a:solidFill>
                <a:cs typeface="Calibri"/>
              </a:rPr>
              <a:t> </a:t>
            </a:r>
            <a:r>
              <a:rPr lang="en-US" spc="5" dirty="0">
                <a:solidFill>
                  <a:schemeClr val="tx1"/>
                </a:solidFill>
                <a:cs typeface="Calibri"/>
              </a:rPr>
              <a:t>3H</a:t>
            </a:r>
            <a:r>
              <a:rPr lang="en-US" spc="7" baseline="-25000" dirty="0">
                <a:solidFill>
                  <a:schemeClr val="tx1"/>
                </a:solidFill>
                <a:cs typeface="Calibri"/>
              </a:rPr>
              <a:t>2</a:t>
            </a:r>
            <a:r>
              <a:rPr lang="en-US" spc="7" dirty="0">
                <a:solidFill>
                  <a:schemeClr val="tx1"/>
                </a:solidFill>
                <a:cs typeface="Calibri"/>
              </a:rPr>
              <a:t>      </a:t>
            </a:r>
            <a:endParaRPr lang="en-US" dirty="0">
              <a:solidFill>
                <a:schemeClr val="tx1"/>
              </a:solidFill>
              <a:cs typeface="Calibri"/>
            </a:endParaRPr>
          </a:p>
          <a:p>
            <a:pPr marL="939800" lvl="1" indent="0">
              <a:lnSpc>
                <a:spcPct val="100000"/>
              </a:lnSpc>
              <a:spcBef>
                <a:spcPts val="254"/>
              </a:spcBef>
              <a:buFont typeface="Arial" panose="020B0604020202020204" pitchFamily="34" charset="0"/>
              <a:buNone/>
              <a:tabLst>
                <a:tab pos="710565" algn="l"/>
                <a:tab pos="711200" algn="l"/>
              </a:tabLst>
            </a:pPr>
            <a:r>
              <a:rPr lang="en-US" dirty="0">
                <a:solidFill>
                  <a:schemeClr val="tx1"/>
                </a:solidFill>
                <a:cs typeface="Calibri"/>
              </a:rPr>
              <a:t>	</a:t>
            </a:r>
            <a:endParaRPr lang="en-US" spc="15" baseline="-250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48FD1-06ED-2EBE-A1C2-122E7475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99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2"/>
          <p:cNvSpPr/>
          <p:nvPr/>
        </p:nvSpPr>
        <p:spPr>
          <a:xfrm>
            <a:off x="35581" y="830056"/>
            <a:ext cx="8293734" cy="38100"/>
          </a:xfrm>
          <a:custGeom>
            <a:avLst/>
            <a:gdLst/>
            <a:ahLst/>
            <a:cxnLst/>
            <a:rect l="l" t="t" r="r" b="b"/>
            <a:pathLst>
              <a:path w="8293734" h="38100">
                <a:moveTo>
                  <a:pt x="8293227" y="0"/>
                </a:moveTo>
                <a:lnTo>
                  <a:pt x="0" y="0"/>
                </a:lnTo>
                <a:lnTo>
                  <a:pt x="0" y="38102"/>
                </a:lnTo>
                <a:lnTo>
                  <a:pt x="8293227" y="38102"/>
                </a:lnTo>
                <a:lnTo>
                  <a:pt x="8293227" y="0"/>
                </a:lnTo>
                <a:close/>
              </a:path>
            </a:pathLst>
          </a:custGeom>
          <a:solidFill>
            <a:srgbClr val="DFA167"/>
          </a:solidFill>
        </p:spPr>
        <p:txBody>
          <a:bodyPr wrap="square" lIns="0" tIns="0" rIns="0" bIns="0" rtlCol="0"/>
          <a:lstStyle/>
          <a:p>
            <a:endParaRPr sz="3200" b="1"/>
          </a:p>
        </p:txBody>
      </p:sp>
      <p:pic>
        <p:nvPicPr>
          <p:cNvPr id="1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8856" y="469391"/>
            <a:ext cx="934211" cy="1399031"/>
          </a:xfrm>
          <a:prstGeom prst="rect">
            <a:avLst/>
          </a:prstGeom>
        </p:spPr>
      </p:pic>
      <p:sp>
        <p:nvSpPr>
          <p:cNvPr id="14" name="object 4"/>
          <p:cNvSpPr txBox="1">
            <a:spLocks/>
          </p:cNvSpPr>
          <p:nvPr/>
        </p:nvSpPr>
        <p:spPr>
          <a:xfrm>
            <a:off x="476808" y="228676"/>
            <a:ext cx="49847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3200" b="1" kern="0" spc="-5" dirty="0">
                <a:solidFill>
                  <a:srgbClr val="000000"/>
                </a:solidFill>
              </a:rPr>
              <a:t>ENGINEERING</a:t>
            </a:r>
            <a:r>
              <a:rPr lang="en-IN" sz="3200" b="1" kern="0" spc="-15" dirty="0">
                <a:solidFill>
                  <a:srgbClr val="000000"/>
                </a:solidFill>
              </a:rPr>
              <a:t> </a:t>
            </a:r>
            <a:r>
              <a:rPr lang="en-IN" sz="3200" b="1" kern="0" spc="-20" dirty="0">
                <a:solidFill>
                  <a:srgbClr val="000000"/>
                </a:solidFill>
              </a:rPr>
              <a:t>CHEMISTRY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5D975-8AF0-B67E-1A73-B5E3603C2907}"/>
              </a:ext>
            </a:extLst>
          </p:cNvPr>
          <p:cNvSpPr txBox="1">
            <a:spLocks/>
          </p:cNvSpPr>
          <p:nvPr/>
        </p:nvSpPr>
        <p:spPr>
          <a:xfrm>
            <a:off x="306035" y="1810889"/>
            <a:ext cx="6862409" cy="4818435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800" kern="1200">
                <a:solidFill>
                  <a:srgbClr val="000000"/>
                </a:solidFill>
                <a:latin typeface="Calibri"/>
              </a:defRPr>
            </a:lvl1pPr>
            <a:lvl2pPr marL="685800" lvl="1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400" kern="1200">
                <a:solidFill>
                  <a:srgbClr val="000000"/>
                </a:solidFill>
                <a:latin typeface="Calibri"/>
              </a:defRPr>
            </a:lvl2pPr>
            <a:lvl3pPr marL="1143000" lvl="2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sz="2000" kern="1200">
                <a:solidFill>
                  <a:srgbClr val="000000"/>
                </a:solidFill>
                <a:latin typeface="Calibri"/>
              </a:defRPr>
            </a:lvl3pPr>
            <a:lvl4pPr marL="1600200" lvl="3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kern="1200">
                <a:solidFill>
                  <a:srgbClr val="000000"/>
                </a:solidFill>
                <a:latin typeface="Calibri"/>
              </a:defRPr>
            </a:lvl4pPr>
            <a:lvl5pPr marL="2057400" lvl="4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US" kern="1200">
                <a:solidFill>
                  <a:srgbClr val="000000"/>
                </a:solidFill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202124"/>
                </a:solidFill>
                <a:latin typeface="+mn-lt"/>
              </a:rPr>
              <a:t>Chemical Hydrogen</a:t>
            </a:r>
          </a:p>
          <a:p>
            <a:pPr>
              <a:defRPr/>
            </a:pPr>
            <a:endParaRPr lang="en-US" sz="800" dirty="0">
              <a:solidFill>
                <a:srgbClr val="202124"/>
              </a:solidFill>
              <a:latin typeface="+mn-lt"/>
            </a:endParaRPr>
          </a:p>
          <a:p>
            <a:pPr>
              <a:defRPr/>
            </a:pPr>
            <a:r>
              <a:rPr lang="en-US" sz="2400" dirty="0"/>
              <a:t>Hydrogen is released from a material through a chemical reaction </a:t>
            </a:r>
          </a:p>
          <a:p>
            <a:pPr>
              <a:defRPr/>
            </a:pPr>
            <a:r>
              <a:rPr lang="en-US" sz="2400" dirty="0"/>
              <a:t>Hydrogen is restored through a chemical reaction when the material is being recharged </a:t>
            </a:r>
          </a:p>
          <a:p>
            <a:pPr>
              <a:defRPr/>
            </a:pPr>
            <a:r>
              <a:rPr lang="en-US" sz="2400" dirty="0"/>
              <a:t>Ammonia Borane (NH</a:t>
            </a:r>
            <a:r>
              <a:rPr lang="en-US" sz="2400" baseline="-25000" dirty="0"/>
              <a:t>3</a:t>
            </a:r>
            <a:r>
              <a:rPr lang="en-US" sz="2400" dirty="0"/>
              <a:t> -BH</a:t>
            </a:r>
            <a:r>
              <a:rPr lang="en-US" sz="2400" baseline="-25000" dirty="0"/>
              <a:t>3</a:t>
            </a:r>
            <a:r>
              <a:rPr lang="en-US" sz="2400" dirty="0"/>
              <a:t> ) has exceptional properties for chemical hydrogen gas storage 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ElsevierGulliver"/>
              </a:rPr>
              <a:t>Hydrolysis of </a:t>
            </a:r>
            <a:r>
              <a:rPr lang="en-US" sz="2000" dirty="0"/>
              <a:t>NH</a:t>
            </a:r>
            <a:r>
              <a:rPr lang="en-US" sz="2000" baseline="-25000" dirty="0"/>
              <a:t>3</a:t>
            </a:r>
            <a:r>
              <a:rPr lang="en-US" sz="2000" dirty="0"/>
              <a:t>-BH</a:t>
            </a:r>
            <a:r>
              <a:rPr lang="en-US" sz="2000" baseline="-25000" dirty="0"/>
              <a:t>3</a:t>
            </a:r>
            <a:r>
              <a:rPr lang="en-US" sz="2000" dirty="0"/>
              <a:t> releases hydrogen stored in it in in presence of catalyst</a:t>
            </a:r>
          </a:p>
          <a:p>
            <a:pPr>
              <a:defRPr/>
            </a:pPr>
            <a:endParaRPr lang="en-US" sz="32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9BED8-6726-F882-37B1-CB6C901B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01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3">
            <a:extLst>
              <a:ext uri="{FF2B5EF4-FFF2-40B4-BE49-F238E27FC236}">
                <a16:creationId xmlns:a16="http://schemas.microsoft.com/office/drawing/2014/main" id="{CCD23D59-93C9-0C7E-6D64-6C75BD1EB43E}"/>
              </a:ext>
            </a:extLst>
          </p:cNvPr>
          <p:cNvSpPr txBox="1">
            <a:spLocks noGrp="1" noChangeArrowheads="1"/>
          </p:cNvSpPr>
          <p:nvPr>
            <p:ph idx="2"/>
          </p:nvPr>
        </p:nvSpPr>
        <p:spPr>
          <a:xfrm>
            <a:off x="839788" y="1449388"/>
            <a:ext cx="3352800" cy="4903787"/>
          </a:xfrm>
        </p:spPr>
        <p:txBody>
          <a:bodyPr/>
          <a:lstStyle/>
          <a:p>
            <a:pPr eaLnBrk="1" hangingPunct="1"/>
            <a:r>
              <a:rPr lang="en-GB" alt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Liquid form </a:t>
            </a:r>
          </a:p>
          <a:p>
            <a:pPr eaLnBrk="1" hangingPunct="1"/>
            <a:endParaRPr lang="en-GB" alt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Gaseous form</a:t>
            </a:r>
          </a:p>
          <a:p>
            <a:pPr eaLnBrk="1" hangingPunct="1"/>
            <a:endParaRPr lang="en-GB" alt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endParaRPr lang="en-GB" alt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GB" alt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Solid form</a:t>
            </a:r>
          </a:p>
        </p:txBody>
      </p:sp>
      <p:sp>
        <p:nvSpPr>
          <p:cNvPr id="13315" name="Text Placeholder 4">
            <a:extLst>
              <a:ext uri="{FF2B5EF4-FFF2-40B4-BE49-F238E27FC236}">
                <a16:creationId xmlns:a16="http://schemas.microsoft.com/office/drawing/2014/main" id="{A8DE0AE0-E7B7-CD5A-D160-8EE9F13D78D0}"/>
              </a:ext>
            </a:extLst>
          </p:cNvPr>
          <p:cNvSpPr txBox="1">
            <a:spLocks noGrp="1" noChangeArrowheads="1"/>
          </p:cNvSpPr>
          <p:nvPr>
            <p:ph type="body" idx="3"/>
          </p:nvPr>
        </p:nvSpPr>
        <p:spPr>
          <a:xfrm>
            <a:off x="4521200" y="290513"/>
            <a:ext cx="3937000" cy="823912"/>
          </a:xfrm>
        </p:spPr>
        <p:txBody>
          <a:bodyPr/>
          <a:lstStyle/>
          <a:p>
            <a:pPr eaLnBrk="1" hangingPunct="1"/>
            <a:r>
              <a:rPr lang="en-GB" altLang="en-US">
                <a:latin typeface="Calibri" panose="020F0502020204030204" pitchFamily="34" charset="0"/>
              </a:rPr>
              <a:t>Advantages</a:t>
            </a:r>
          </a:p>
        </p:txBody>
      </p:sp>
      <p:sp>
        <p:nvSpPr>
          <p:cNvPr id="13316" name="Content Placeholder 5">
            <a:extLst>
              <a:ext uri="{FF2B5EF4-FFF2-40B4-BE49-F238E27FC236}">
                <a16:creationId xmlns:a16="http://schemas.microsoft.com/office/drawing/2014/main" id="{63F1DE24-57F6-27E8-5F15-88752D0CA7D2}"/>
              </a:ext>
            </a:extLst>
          </p:cNvPr>
          <p:cNvSpPr txBox="1">
            <a:spLocks noGrp="1" noChangeArrowheads="1"/>
          </p:cNvSpPr>
          <p:nvPr>
            <p:ph idx="4"/>
          </p:nvPr>
        </p:nvSpPr>
        <p:spPr>
          <a:xfrm>
            <a:off x="4521200" y="1449388"/>
            <a:ext cx="3937000" cy="5240337"/>
          </a:xfrm>
        </p:spPr>
        <p:txBody>
          <a:bodyPr/>
          <a:lstStyle/>
          <a:p>
            <a:pPr eaLnBrk="1" hangingPunct="1"/>
            <a:r>
              <a:rPr lang="en-GB" altLang="en-US" sz="1600" dirty="0">
                <a:latin typeface="Calibri" panose="020F0502020204030204" pitchFamily="34" charset="0"/>
              </a:rPr>
              <a:t>Liquid H</a:t>
            </a:r>
            <a:r>
              <a:rPr lang="en-GB" altLang="en-US" sz="1600" baseline="-25000" dirty="0">
                <a:latin typeface="Calibri" panose="020F0502020204030204" pitchFamily="34" charset="0"/>
              </a:rPr>
              <a:t>2</a:t>
            </a:r>
            <a:r>
              <a:rPr lang="en-GB" altLang="en-US" sz="1600" dirty="0">
                <a:latin typeface="Calibri" panose="020F0502020204030204" pitchFamily="34" charset="0"/>
              </a:rPr>
              <a:t> exist at low temperature 20K       (-253K)</a:t>
            </a:r>
          </a:p>
          <a:p>
            <a:pPr eaLnBrk="1" hangingPunct="1"/>
            <a:r>
              <a:rPr lang="en-GB" altLang="en-US" sz="1600" dirty="0">
                <a:latin typeface="Calibri" panose="020F0502020204030204" pitchFamily="34" charset="0"/>
              </a:rPr>
              <a:t>Stored in cryogenic tanks</a:t>
            </a:r>
          </a:p>
          <a:p>
            <a:pPr eaLnBrk="1" hangingPunct="1"/>
            <a:r>
              <a:rPr lang="en-GB" altLang="en-US" sz="1600" dirty="0">
                <a:latin typeface="Calibri" panose="020F0502020204030204" pitchFamily="34" charset="0"/>
              </a:rPr>
              <a:t>Low volume compared gaseous H</a:t>
            </a:r>
            <a:r>
              <a:rPr lang="en-GB" altLang="en-US" sz="1600" baseline="-25000" dirty="0">
                <a:latin typeface="Calibri" panose="020F0502020204030204" pitchFamily="34" charset="0"/>
              </a:rPr>
              <a:t>2</a:t>
            </a:r>
            <a:r>
              <a:rPr lang="en-GB" altLang="en-US" sz="1600" dirty="0">
                <a:latin typeface="Calibri" panose="020F0502020204030204" pitchFamily="34" charset="0"/>
              </a:rPr>
              <a:t> </a:t>
            </a:r>
          </a:p>
          <a:p>
            <a:pPr eaLnBrk="1" hangingPunct="1"/>
            <a:endParaRPr lang="en-GB" altLang="en-US" sz="1600" dirty="0">
              <a:latin typeface="Calibri" panose="020F0502020204030204" pitchFamily="34" charset="0"/>
            </a:endParaRPr>
          </a:p>
          <a:p>
            <a:pPr eaLnBrk="1" hangingPunct="1"/>
            <a:r>
              <a:rPr lang="en-GB" altLang="en-US" sz="1600" dirty="0">
                <a:latin typeface="Calibri" panose="020F0502020204030204" pitchFamily="34" charset="0"/>
              </a:rPr>
              <a:t>It involves less infrastructure</a:t>
            </a:r>
          </a:p>
          <a:p>
            <a:pPr eaLnBrk="1" hangingPunct="1"/>
            <a:r>
              <a:rPr lang="en-GB" altLang="en-US" sz="1600" dirty="0">
                <a:latin typeface="Calibri" panose="020F0502020204030204" pitchFamily="34" charset="0"/>
              </a:rPr>
              <a:t>More cost effective</a:t>
            </a:r>
          </a:p>
          <a:p>
            <a:pPr eaLnBrk="1" hangingPunct="1"/>
            <a:r>
              <a:rPr lang="en-GB" altLang="en-US" sz="1600" dirty="0">
                <a:latin typeface="Calibri" panose="020F0502020204030204" pitchFamily="34" charset="0"/>
              </a:rPr>
              <a:t>Can be compressed into high pressure in  gas form</a:t>
            </a:r>
          </a:p>
          <a:p>
            <a:pPr eaLnBrk="1" hangingPunct="1"/>
            <a:endParaRPr lang="en-GB" altLang="en-US" sz="1600" dirty="0">
              <a:latin typeface="Calibri" panose="020F0502020204030204" pitchFamily="34" charset="0"/>
            </a:endParaRPr>
          </a:p>
          <a:p>
            <a:pPr eaLnBrk="1" hangingPunct="1"/>
            <a:r>
              <a:rPr lang="en-GB" altLang="en-US" sz="1700" dirty="0">
                <a:latin typeface="Calibri" panose="020F0502020204030204" pitchFamily="34" charset="0"/>
              </a:rPr>
              <a:t>hydrogen can be released whenever required by thermal stimulation or any other technique</a:t>
            </a:r>
          </a:p>
          <a:p>
            <a:pPr eaLnBrk="1" hangingPunct="1"/>
            <a:r>
              <a:rPr lang="en-GB" altLang="en-US" sz="1700" dirty="0">
                <a:latin typeface="Calibri" panose="020F0502020204030204" pitchFamily="34" charset="0"/>
              </a:rPr>
              <a:t>Ease of handling</a:t>
            </a:r>
          </a:p>
          <a:p>
            <a:pPr eaLnBrk="1" hangingPunct="1"/>
            <a:r>
              <a:rPr lang="en-GB" altLang="en-US" sz="1700" dirty="0">
                <a:latin typeface="Calibri" panose="020F0502020204030204" pitchFamily="34" charset="0"/>
              </a:rPr>
              <a:t>Safety </a:t>
            </a:r>
          </a:p>
        </p:txBody>
      </p:sp>
      <p:sp>
        <p:nvSpPr>
          <p:cNvPr id="13317" name="Content Placeholder 3">
            <a:extLst>
              <a:ext uri="{FF2B5EF4-FFF2-40B4-BE49-F238E27FC236}">
                <a16:creationId xmlns:a16="http://schemas.microsoft.com/office/drawing/2014/main" id="{A1A7552A-F7AA-E901-91DD-278BB50FA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1449388"/>
            <a:ext cx="2557463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 sz="1600"/>
              <a:t>Reinforced &amp; insulated storage tank required</a:t>
            </a:r>
          </a:p>
          <a:p>
            <a:pPr eaLnBrk="1" hangingPunct="1"/>
            <a:r>
              <a:rPr lang="en-GB" altLang="en-US" sz="1600"/>
              <a:t>Cooling and compression process consume energy (net loss about 30%)</a:t>
            </a:r>
          </a:p>
          <a:p>
            <a:pPr eaLnBrk="1" hangingPunct="1"/>
            <a:endParaRPr lang="en-GB" altLang="en-US" sz="1600"/>
          </a:p>
          <a:p>
            <a:pPr eaLnBrk="1" hangingPunct="1"/>
            <a:r>
              <a:rPr lang="en-GB" altLang="en-US" sz="1600"/>
              <a:t>Needs extra energy</a:t>
            </a:r>
          </a:p>
          <a:p>
            <a:pPr eaLnBrk="1" hangingPunct="1"/>
            <a:r>
              <a:rPr lang="en-GB" altLang="en-US" sz="1600"/>
              <a:t>Space occupied is large</a:t>
            </a:r>
          </a:p>
          <a:p>
            <a:pPr eaLnBrk="1" hangingPunct="1"/>
            <a:r>
              <a:rPr lang="en-GB" altLang="en-US" sz="1600"/>
              <a:t>Leak proof tanks needed</a:t>
            </a:r>
          </a:p>
          <a:p>
            <a:pPr eaLnBrk="1" hangingPunct="1"/>
            <a:endParaRPr lang="en-GB" altLang="en-US" sz="1600"/>
          </a:p>
          <a:p>
            <a:pPr eaLnBrk="1" hangingPunct="1"/>
            <a:r>
              <a:rPr lang="en-GB" altLang="en-US" sz="1600"/>
              <a:t>Under R &amp; D trials</a:t>
            </a:r>
          </a:p>
          <a:p>
            <a:pPr eaLnBrk="1" hangingPunct="1"/>
            <a:endParaRPr lang="en-GB" altLang="en-US" sz="1600"/>
          </a:p>
          <a:p>
            <a:pPr eaLnBrk="1" hangingPunct="1"/>
            <a:endParaRPr lang="en-GB" altLang="en-US" sz="1600"/>
          </a:p>
          <a:p>
            <a:pPr eaLnBrk="1" hangingPunct="1"/>
            <a:endParaRPr lang="en-GB" altLang="en-US" sz="1600"/>
          </a:p>
          <a:p>
            <a:pPr eaLnBrk="1" hangingPunct="1"/>
            <a:endParaRPr lang="en-GB" altLang="en-US" sz="1600"/>
          </a:p>
          <a:p>
            <a:pPr eaLnBrk="1" hangingPunct="1"/>
            <a:endParaRPr lang="en-GB" altLang="en-US" sz="1600"/>
          </a:p>
          <a:p>
            <a:pPr eaLnBrk="1" hangingPunct="1"/>
            <a:endParaRPr lang="en-GB" altLang="en-US" sz="1600"/>
          </a:p>
        </p:txBody>
      </p:sp>
      <p:sp>
        <p:nvSpPr>
          <p:cNvPr id="13318" name="Text Placeholder 4">
            <a:extLst>
              <a:ext uri="{FF2B5EF4-FFF2-40B4-BE49-F238E27FC236}">
                <a16:creationId xmlns:a16="http://schemas.microsoft.com/office/drawing/2014/main" id="{3560120D-4833-7D7B-8759-214D69934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400" y="290513"/>
            <a:ext cx="27495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400" b="1"/>
              <a:t>Disadvantages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F78D58-1F28-7CF7-ADCF-19D92A1C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38" name="Straight Connector 7">
            <a:extLst>
              <a:ext uri="{FF2B5EF4-FFF2-40B4-BE49-F238E27FC236}">
                <a16:creationId xmlns:a16="http://schemas.microsoft.com/office/drawing/2014/main" id="{5DD013E8-226B-CCDA-5876-57DBDFAC13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7938" y="1209675"/>
            <a:ext cx="8299451" cy="0"/>
          </a:xfrm>
          <a:prstGeom prst="straightConnector1">
            <a:avLst/>
          </a:prstGeom>
          <a:noFill/>
          <a:ln w="38103">
            <a:solidFill>
              <a:srgbClr val="DFA26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4339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C560DA2-A90C-39DE-489F-7211F58ED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ectangle 6">
            <a:extLst>
              <a:ext uri="{FF2B5EF4-FFF2-40B4-BE49-F238E27FC236}">
                <a16:creationId xmlns:a16="http://schemas.microsoft.com/office/drawing/2014/main" id="{D0D3C983-6AC2-01D3-E870-4CDCCAC8D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225425"/>
            <a:ext cx="7999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IN" altLang="en-US" sz="3600" b="1"/>
              <a:t>ENGINEERING CHEMISTRY</a:t>
            </a:r>
          </a:p>
        </p:txBody>
      </p:sp>
      <p:sp>
        <p:nvSpPr>
          <p:cNvPr id="14341" name="Rectangle 13">
            <a:extLst>
              <a:ext uri="{FF2B5EF4-FFF2-40B4-BE49-F238E27FC236}">
                <a16:creationId xmlns:a16="http://schemas.microsoft.com/office/drawing/2014/main" id="{24C9C16D-B01D-6349-2B7A-6EF50927F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14342" name="Rectangle 14">
            <a:extLst>
              <a:ext uri="{FF2B5EF4-FFF2-40B4-BE49-F238E27FC236}">
                <a16:creationId xmlns:a16="http://schemas.microsoft.com/office/drawing/2014/main" id="{0A3720BE-DDC3-6DD4-F809-CF4D688B8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3" name="Rectangle 16">
            <a:extLst>
              <a:ext uri="{FF2B5EF4-FFF2-40B4-BE49-F238E27FC236}">
                <a16:creationId xmlns:a16="http://schemas.microsoft.com/office/drawing/2014/main" id="{0AA14987-40A9-5423-F39E-D59ADBDDF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14344" name="Rectangle 17">
            <a:extLst>
              <a:ext uri="{FF2B5EF4-FFF2-40B4-BE49-F238E27FC236}">
                <a16:creationId xmlns:a16="http://schemas.microsoft.com/office/drawing/2014/main" id="{093E0F13-3697-4A8D-2CA6-ECDBDDE70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5" name="Rectangle 19">
            <a:extLst>
              <a:ext uri="{FF2B5EF4-FFF2-40B4-BE49-F238E27FC236}">
                <a16:creationId xmlns:a16="http://schemas.microsoft.com/office/drawing/2014/main" id="{61BD4162-66D5-A063-D046-1E58F5423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14346" name="Rectangle 20">
            <a:extLst>
              <a:ext uri="{FF2B5EF4-FFF2-40B4-BE49-F238E27FC236}">
                <a16:creationId xmlns:a16="http://schemas.microsoft.com/office/drawing/2014/main" id="{9F9800B0-204E-97F8-B5E0-ACBD7B767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7" name="Rectangle 22">
            <a:extLst>
              <a:ext uri="{FF2B5EF4-FFF2-40B4-BE49-F238E27FC236}">
                <a16:creationId xmlns:a16="http://schemas.microsoft.com/office/drawing/2014/main" id="{8365A42D-60B3-7487-4FEA-59EAEEED7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D0D00A5-FE3B-D3E8-DC7C-AF0DADFC9203}"/>
              </a:ext>
            </a:extLst>
          </p:cNvPr>
          <p:cNvSpPr/>
          <p:nvPr/>
        </p:nvSpPr>
        <p:spPr>
          <a:xfrm>
            <a:off x="627063" y="2063750"/>
            <a:ext cx="8189912" cy="43688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anchor="ctr">
            <a:spAutoFit/>
          </a:bodyPr>
          <a:lstStyle/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200" kern="0" dirty="0">
                <a:solidFill>
                  <a:srgbClr val="000000"/>
                </a:solidFill>
                <a:latin typeface="Calibri" pitchFamily="34"/>
                <a:ea typeface="Calibri" pitchFamily="34"/>
                <a:cs typeface="Times New Roman" pitchFamily="18"/>
              </a:rPr>
              <a:t>All the materials used in storing hydrogen have high specific surface areas, but exhibit weak binding forces with Hydrogen (mostly by Vander Waals forces)</a:t>
            </a: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200" kern="0" dirty="0">
                <a:solidFill>
                  <a:srgbClr val="000000"/>
                </a:solidFill>
                <a:latin typeface="Calibri" pitchFamily="34"/>
                <a:ea typeface="Calibri" pitchFamily="34"/>
                <a:cs typeface="Times New Roman" pitchFamily="18"/>
              </a:rPr>
              <a:t>A great deal of research show that metal decorations are effective to increase the bonding energy of hydrogen on sorption-based materials</a:t>
            </a: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200" kern="0" dirty="0">
                <a:solidFill>
                  <a:srgbClr val="000000"/>
                </a:solidFill>
                <a:latin typeface="Calibri" pitchFamily="34"/>
                <a:ea typeface="Calibri" pitchFamily="34"/>
                <a:cs typeface="Times New Roman" pitchFamily="18"/>
              </a:rPr>
              <a:t>Hydrogen storage in carbon materials is increased by decorations of these materials with transition metal because of </a:t>
            </a:r>
            <a:r>
              <a:rPr lang="en-GB" sz="2200" b="1" kern="0" dirty="0">
                <a:solidFill>
                  <a:srgbClr val="000000"/>
                </a:solidFill>
                <a:latin typeface="Calibri" pitchFamily="34"/>
                <a:ea typeface="Calibri" pitchFamily="34"/>
                <a:cs typeface="Times New Roman" pitchFamily="18"/>
              </a:rPr>
              <a:t>hydrogen spillover phenomenon </a:t>
            </a:r>
          </a:p>
          <a:p>
            <a:pPr marL="800100" lvl="1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200" kern="0" dirty="0">
                <a:solidFill>
                  <a:srgbClr val="000000"/>
                </a:solidFill>
                <a:latin typeface="Calibri" pitchFamily="34"/>
                <a:ea typeface="Calibri" pitchFamily="34"/>
                <a:cs typeface="Times New Roman" pitchFamily="18"/>
              </a:rPr>
              <a:t>Hydrogen spillover is the migration/transfer of hydrogen atom from metal surface into the non-metal support or absorbent</a:t>
            </a:r>
          </a:p>
        </p:txBody>
      </p:sp>
      <p:sp>
        <p:nvSpPr>
          <p:cNvPr id="14349" name="Rectangle 12">
            <a:extLst>
              <a:ext uri="{FF2B5EF4-FFF2-40B4-BE49-F238E27FC236}">
                <a16:creationId xmlns:a16="http://schemas.microsoft.com/office/drawing/2014/main" id="{2425CC5A-398F-E0CF-6CD3-AFCB9DA43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1116013"/>
            <a:ext cx="6611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GB" altLang="en-US" sz="2400" b="1">
                <a:cs typeface="Calibri" panose="020F0502020204030204" pitchFamily="34" charset="0"/>
              </a:rPr>
              <a:t>Key challenges of the materials and their solutions</a:t>
            </a:r>
            <a:endParaRPr lang="en-GB" altLang="en-US" sz="2400">
              <a:cs typeface="Arial" panose="020B0604020202020204" pitchFamily="34" charset="0"/>
            </a:endParaRPr>
          </a:p>
        </p:txBody>
      </p:sp>
      <p:sp>
        <p:nvSpPr>
          <p:cNvPr id="14350" name="Slide Number Placeholder 1">
            <a:extLst>
              <a:ext uri="{FF2B5EF4-FFF2-40B4-BE49-F238E27FC236}">
                <a16:creationId xmlns:a16="http://schemas.microsoft.com/office/drawing/2014/main" id="{591DA56A-3F8C-1400-EE3E-5C7C0E79E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C48070A3-4511-4D28-BC20-F2E9A5362019}" type="slidenum">
              <a:rPr lang="en-IN" altLang="en-US" sz="12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0FD20A-9DFC-95C8-3E68-44BF3A0F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2" name="Straight Connector 7">
            <a:extLst>
              <a:ext uri="{FF2B5EF4-FFF2-40B4-BE49-F238E27FC236}">
                <a16:creationId xmlns:a16="http://schemas.microsoft.com/office/drawing/2014/main" id="{297BA58A-E0E5-707F-FAF0-BFD1AA14AB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7938" y="1209675"/>
            <a:ext cx="8299451" cy="0"/>
          </a:xfrm>
          <a:prstGeom prst="straightConnector1">
            <a:avLst/>
          </a:prstGeom>
          <a:noFill/>
          <a:ln w="38103">
            <a:solidFill>
              <a:srgbClr val="DFA26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363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4026C67-CEE4-2B89-3969-09C540CA2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6">
            <a:extLst>
              <a:ext uri="{FF2B5EF4-FFF2-40B4-BE49-F238E27FC236}">
                <a16:creationId xmlns:a16="http://schemas.microsoft.com/office/drawing/2014/main" id="{FC6ECF28-AD58-020D-759A-C9A1196A3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225425"/>
            <a:ext cx="7999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IN" altLang="en-US" sz="3600" b="1"/>
              <a:t>ENGINEERING CHEMISTRY</a:t>
            </a:r>
          </a:p>
        </p:txBody>
      </p:sp>
      <p:sp>
        <p:nvSpPr>
          <p:cNvPr id="15365" name="Rectangle 13">
            <a:extLst>
              <a:ext uri="{FF2B5EF4-FFF2-40B4-BE49-F238E27FC236}">
                <a16:creationId xmlns:a16="http://schemas.microsoft.com/office/drawing/2014/main" id="{2CB62738-003D-CF2B-8292-0D23D9C62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15366" name="Rectangle 14">
            <a:extLst>
              <a:ext uri="{FF2B5EF4-FFF2-40B4-BE49-F238E27FC236}">
                <a16:creationId xmlns:a16="http://schemas.microsoft.com/office/drawing/2014/main" id="{D7A04CD5-BD65-6AE0-931C-D39D3F18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7" name="Rectangle 16">
            <a:extLst>
              <a:ext uri="{FF2B5EF4-FFF2-40B4-BE49-F238E27FC236}">
                <a16:creationId xmlns:a16="http://schemas.microsoft.com/office/drawing/2014/main" id="{132982E8-1A53-1CB2-2131-10FF004CC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15368" name="Rectangle 17">
            <a:extLst>
              <a:ext uri="{FF2B5EF4-FFF2-40B4-BE49-F238E27FC236}">
                <a16:creationId xmlns:a16="http://schemas.microsoft.com/office/drawing/2014/main" id="{1CC72E5B-EE6D-D3FE-050F-654D1496F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9" name="Rectangle 19">
            <a:extLst>
              <a:ext uri="{FF2B5EF4-FFF2-40B4-BE49-F238E27FC236}">
                <a16:creationId xmlns:a16="http://schemas.microsoft.com/office/drawing/2014/main" id="{F5A4BFB3-0E6C-8CA5-CA07-E25855807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15370" name="Rectangle 20">
            <a:extLst>
              <a:ext uri="{FF2B5EF4-FFF2-40B4-BE49-F238E27FC236}">
                <a16:creationId xmlns:a16="http://schemas.microsoft.com/office/drawing/2014/main" id="{E65F3932-FB45-8304-DF36-DDE8DB43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1" name="Rectangle 22">
            <a:extLst>
              <a:ext uri="{FF2B5EF4-FFF2-40B4-BE49-F238E27FC236}">
                <a16:creationId xmlns:a16="http://schemas.microsoft.com/office/drawing/2014/main" id="{3CDD3457-6F8A-F442-53BF-16A945615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15372" name="Rectangle 1">
            <a:extLst>
              <a:ext uri="{FF2B5EF4-FFF2-40B4-BE49-F238E27FC236}">
                <a16:creationId xmlns:a16="http://schemas.microsoft.com/office/drawing/2014/main" id="{8C068589-CE54-F818-6456-7FA7484A7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299" y="1206795"/>
            <a:ext cx="4881034" cy="5493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GB" altLang="en-US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Conclusion:</a:t>
            </a: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GB" alt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The Hydrogen storage technology is rapidly emerging as a fast alternative to fossil fuel but it needs further improvements in terms of infrastructure</a:t>
            </a: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GB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Two mechanism are involved in the hydrogen storage, physisorption and chemical absorption</a:t>
            </a: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GB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A wide variety of carbonaceous materials, metal organic frameworks hydrates etc are used as hydrogen storage materials</a:t>
            </a:r>
          </a:p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</a:pPr>
            <a:r>
              <a:rPr lang="en-GB" alt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The extensive and increasing research effort in hydrogen storage materials represents an exciting long-term research frontier</a:t>
            </a:r>
          </a:p>
        </p:txBody>
      </p:sp>
      <p:sp>
        <p:nvSpPr>
          <p:cNvPr id="15373" name="Slide Number Placeholder 1">
            <a:extLst>
              <a:ext uri="{FF2B5EF4-FFF2-40B4-BE49-F238E27FC236}">
                <a16:creationId xmlns:a16="http://schemas.microsoft.com/office/drawing/2014/main" id="{9535E88B-48EB-AEF6-EB6D-52B4F88AE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D9609574-CC38-4A56-912A-A00CA7978359}" type="slidenum">
              <a:rPr lang="en-IN" altLang="en-US" sz="12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A1ED8928-B7D0-48D8-DF5B-D205908EE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54" y="3015634"/>
            <a:ext cx="5329965" cy="268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025E-EBF4-775E-181C-542A2046EF4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5999" y="2076934"/>
            <a:ext cx="4881033" cy="646113"/>
          </a:xfrm>
        </p:spPr>
        <p:txBody>
          <a:bodyPr>
            <a:normAutofit/>
          </a:bodyPr>
          <a:lstStyle/>
          <a:p>
            <a:pPr marL="0" indent="0" algn="ctr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r>
              <a:rPr lang="en-IN" sz="1600" dirty="0"/>
              <a:t> </a:t>
            </a:r>
            <a:r>
              <a:rPr lang="en-IN" sz="1800" dirty="0"/>
              <a:t>Physical and material-based methods of storage of Hydrogen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endParaRPr lang="en-IN" sz="3200" b="1" i="1" dirty="0"/>
          </a:p>
          <a:p>
            <a:pPr marL="0" indent="0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endParaRPr lang="en-IN" b="1" dirty="0"/>
          </a:p>
          <a:p>
            <a:pPr lvl="1" algn="just" eaLnBrk="1" fontAlgn="auto" hangingPunct="1">
              <a:spcAft>
                <a:spcPts val="0"/>
              </a:spcAft>
              <a:buFont typeface="Arial" pitchFamily="34"/>
              <a:buNone/>
              <a:defRPr/>
            </a:pPr>
            <a:endParaRPr b="1" i="1" dirty="0">
              <a:latin typeface="Calibri" pitchFamily="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3EDA6-FDBC-603C-72E2-1639E69E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1">
            <a:extLst>
              <a:ext uri="{FF2B5EF4-FFF2-40B4-BE49-F238E27FC236}">
                <a16:creationId xmlns:a16="http://schemas.microsoft.com/office/drawing/2014/main" id="{36F9E455-5D92-2F05-7675-80CC54447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225425"/>
            <a:ext cx="7999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3600" b="1"/>
              <a:t>ENGINEERING CHEMISTRY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F6AC65-6B10-2746-2E4D-B7AF3A30042E}"/>
              </a:ext>
            </a:extLst>
          </p:cNvPr>
          <p:cNvCxnSpPr>
            <a:cxnSpLocks/>
          </p:cNvCxnSpPr>
          <p:nvPr/>
        </p:nvCxnSpPr>
        <p:spPr>
          <a:xfrm>
            <a:off x="-7938" y="1209675"/>
            <a:ext cx="8299451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F6024FC-00F4-CA25-300A-662591545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2442D96-C19E-054A-FF75-917334C5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66000" cy="41306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dirty="0"/>
              <a:t> </a:t>
            </a:r>
            <a:r>
              <a:rPr lang="en-IN" sz="3200" b="1" i="1" dirty="0"/>
              <a:t>Module content: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IN" b="1" dirty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b="1" i="1" dirty="0">
                <a:ea typeface="Times New Roman" panose="02020603050405020304" pitchFamily="18" charset="0"/>
              </a:rPr>
              <a:t>Hydrogen Storage</a:t>
            </a:r>
          </a:p>
          <a:p>
            <a:pPr lvl="1" algn="just" eaLnBrk="1" fontAlgn="auto" hangingPunct="1">
              <a:spcAft>
                <a:spcPts val="0"/>
              </a:spcAft>
              <a:defRPr/>
            </a:pPr>
            <a:r>
              <a:rPr lang="en-US" b="1" i="1" dirty="0">
                <a:ea typeface="Times New Roman" panose="02020603050405020304" pitchFamily="18" charset="0"/>
              </a:rPr>
              <a:t>Methods of Storage</a:t>
            </a:r>
          </a:p>
          <a:p>
            <a:pPr lvl="1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i="1" dirty="0">
              <a:ea typeface="Times New Roman" panose="02020603050405020304" pitchFamily="18" charset="0"/>
            </a:endParaRPr>
          </a:p>
        </p:txBody>
      </p:sp>
      <p:sp>
        <p:nvSpPr>
          <p:cNvPr id="4102" name="Slide Number Placeholder 1">
            <a:extLst>
              <a:ext uri="{FF2B5EF4-FFF2-40B4-BE49-F238E27FC236}">
                <a16:creationId xmlns:a16="http://schemas.microsoft.com/office/drawing/2014/main" id="{4A5AA796-08CB-1813-041C-24F53622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394A8EE0-1BE8-48B7-9E6B-928D70D83C42}" type="slidenum">
              <a:rPr lang="en-IN" altLang="en-US" sz="1200" smtClean="0">
                <a:solidFill>
                  <a:srgbClr val="898989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I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8" name="Straight Connector 7">
            <a:extLst>
              <a:ext uri="{FF2B5EF4-FFF2-40B4-BE49-F238E27FC236}">
                <a16:creationId xmlns:a16="http://schemas.microsoft.com/office/drawing/2014/main" id="{F20D9219-E53B-7CAD-CCE2-917B649D10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7938" y="1209675"/>
            <a:ext cx="8299451" cy="0"/>
          </a:xfrm>
          <a:prstGeom prst="straightConnector1">
            <a:avLst/>
          </a:prstGeom>
          <a:noFill/>
          <a:ln w="38103">
            <a:solidFill>
              <a:srgbClr val="DFA26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99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A5DB5C0-FC3B-4C1A-8ADA-9C310BC9E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6">
            <a:extLst>
              <a:ext uri="{FF2B5EF4-FFF2-40B4-BE49-F238E27FC236}">
                <a16:creationId xmlns:a16="http://schemas.microsoft.com/office/drawing/2014/main" id="{6067CC59-6F19-DE4E-5CE8-451626C7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225425"/>
            <a:ext cx="7999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IN" altLang="en-US" sz="3600" b="1"/>
              <a:t>ENGINEERING CHEMISTRY</a:t>
            </a:r>
          </a:p>
        </p:txBody>
      </p:sp>
      <p:sp>
        <p:nvSpPr>
          <p:cNvPr id="4101" name="Rectangle 13">
            <a:extLst>
              <a:ext uri="{FF2B5EF4-FFF2-40B4-BE49-F238E27FC236}">
                <a16:creationId xmlns:a16="http://schemas.microsoft.com/office/drawing/2014/main" id="{6A1635F9-7E16-F557-3D55-D6E924F27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4102" name="Rectangle 14">
            <a:extLst>
              <a:ext uri="{FF2B5EF4-FFF2-40B4-BE49-F238E27FC236}">
                <a16:creationId xmlns:a16="http://schemas.microsoft.com/office/drawing/2014/main" id="{DE71976F-4491-3746-3437-60CF7D644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3" name="Rectangle 16">
            <a:extLst>
              <a:ext uri="{FF2B5EF4-FFF2-40B4-BE49-F238E27FC236}">
                <a16:creationId xmlns:a16="http://schemas.microsoft.com/office/drawing/2014/main" id="{C34E6CEC-20EA-9D02-E7C1-DE81BB841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4104" name="Rectangle 17">
            <a:extLst>
              <a:ext uri="{FF2B5EF4-FFF2-40B4-BE49-F238E27FC236}">
                <a16:creationId xmlns:a16="http://schemas.microsoft.com/office/drawing/2014/main" id="{48F447CF-5E07-DC6F-B9F6-4ADE1F627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5" name="Rectangle 19">
            <a:extLst>
              <a:ext uri="{FF2B5EF4-FFF2-40B4-BE49-F238E27FC236}">
                <a16:creationId xmlns:a16="http://schemas.microsoft.com/office/drawing/2014/main" id="{A9A837BA-100D-E9B6-3C07-C05C2A6A0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4106" name="Rectangle 20">
            <a:extLst>
              <a:ext uri="{FF2B5EF4-FFF2-40B4-BE49-F238E27FC236}">
                <a16:creationId xmlns:a16="http://schemas.microsoft.com/office/drawing/2014/main" id="{88A39C3D-1A3F-67A8-59A3-4274FD3D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7" name="Rectangle 22">
            <a:extLst>
              <a:ext uri="{FF2B5EF4-FFF2-40B4-BE49-F238E27FC236}">
                <a16:creationId xmlns:a16="http://schemas.microsoft.com/office/drawing/2014/main" id="{89117C70-1FBB-3166-0B82-75F59C10E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cxnSp>
        <p:nvCxnSpPr>
          <p:cNvPr id="4108" name="Straight Connector 13">
            <a:extLst>
              <a:ext uri="{FF2B5EF4-FFF2-40B4-BE49-F238E27FC236}">
                <a16:creationId xmlns:a16="http://schemas.microsoft.com/office/drawing/2014/main" id="{1B1313E3-6A2A-5C14-629A-ED8F364364D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7938" y="1222375"/>
            <a:ext cx="8299451" cy="0"/>
          </a:xfrm>
          <a:prstGeom prst="straightConnector1">
            <a:avLst/>
          </a:prstGeom>
          <a:noFill/>
          <a:ln w="38103">
            <a:solidFill>
              <a:srgbClr val="DFA26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Google Shape;73;p15">
            <a:extLst>
              <a:ext uri="{FF2B5EF4-FFF2-40B4-BE49-F238E27FC236}">
                <a16:creationId xmlns:a16="http://schemas.microsoft.com/office/drawing/2014/main" id="{841C767C-B16D-DB52-249A-EC6DB56D7152}"/>
              </a:ext>
            </a:extLst>
          </p:cNvPr>
          <p:cNvSpPr txBox="1"/>
          <p:nvPr/>
        </p:nvSpPr>
        <p:spPr>
          <a:xfrm>
            <a:off x="616131" y="1267074"/>
            <a:ext cx="6261747" cy="4555202"/>
          </a:xfrm>
          <a:prstGeom prst="rect">
            <a:avLst/>
          </a:prstGeom>
          <a:noFill/>
          <a:ln cap="flat">
            <a:noFill/>
          </a:ln>
        </p:spPr>
        <p:txBody>
          <a:bodyPr lIns="91421" tIns="45701" rIns="91421" bIns="45701"/>
          <a:lstStyle/>
          <a:p>
            <a:pPr algn="just" eaLnBrk="1" fontAlgn="auto" hangingPunct="1">
              <a:spcBef>
                <a:spcPts val="6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800" b="1" kern="0" dirty="0">
                <a:highlight>
                  <a:srgbClr val="FFFFFF"/>
                </a:highlight>
                <a:latin typeface="Calibri"/>
              </a:rPr>
              <a:t>Hydrogen Energy</a:t>
            </a: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The </a:t>
            </a:r>
            <a:r>
              <a:rPr lang="en-GB" sz="2400" kern="0" dirty="0">
                <a:solidFill>
                  <a:srgbClr val="000000"/>
                </a:solidFill>
                <a:latin typeface="Calibri" pitchFamily="34"/>
                <a:ea typeface="Calibri" pitchFamily="34"/>
                <a:cs typeface="Times New Roman" pitchFamily="18"/>
              </a:rPr>
              <a:t>Hydrogen storage is crucial for effective utilization of Hydrogen for its versatile applications.</a:t>
            </a:r>
          </a:p>
          <a:p>
            <a:pPr marL="342900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kern="0" dirty="0">
                <a:solidFill>
                  <a:srgbClr val="000000"/>
                </a:solidFill>
                <a:latin typeface="Calibri" pitchFamily="34"/>
                <a:ea typeface="Calibri" pitchFamily="34"/>
                <a:cs typeface="Times New Roman" pitchFamily="18"/>
              </a:rPr>
              <a:t>Methods used for hydrogen storage:</a:t>
            </a:r>
          </a:p>
          <a:p>
            <a:pPr marL="800100" lvl="1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kern="0" dirty="0">
                <a:solidFill>
                  <a:srgbClr val="000000"/>
                </a:solidFill>
                <a:latin typeface="Calibri" pitchFamily="34"/>
                <a:ea typeface="Calibri" pitchFamily="34"/>
                <a:cs typeface="Times New Roman" pitchFamily="18"/>
              </a:rPr>
              <a:t>Liquid form</a:t>
            </a:r>
          </a:p>
          <a:p>
            <a:pPr marL="800100" lvl="1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kern="0" dirty="0">
                <a:solidFill>
                  <a:srgbClr val="000000"/>
                </a:solidFill>
                <a:latin typeface="Calibri" pitchFamily="34"/>
                <a:ea typeface="Calibri" pitchFamily="34"/>
                <a:cs typeface="Times New Roman" pitchFamily="18"/>
              </a:rPr>
              <a:t>Gaseous </a:t>
            </a:r>
          </a:p>
          <a:p>
            <a:pPr marL="800100" lvl="1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kern="0" dirty="0">
                <a:solidFill>
                  <a:srgbClr val="000000"/>
                </a:solidFill>
                <a:latin typeface="Calibri" pitchFamily="34"/>
                <a:ea typeface="Calibri" pitchFamily="34"/>
                <a:cs typeface="Times New Roman" pitchFamily="18"/>
              </a:rPr>
              <a:t>Solid State</a:t>
            </a:r>
          </a:p>
          <a:p>
            <a:pPr marL="285750" indent="-28575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1" kern="0" dirty="0">
              <a:solidFill>
                <a:srgbClr val="222222"/>
              </a:solidFill>
              <a:highlight>
                <a:srgbClr val="FFFFFF"/>
              </a:highlight>
              <a:latin typeface="Calibri"/>
            </a:endParaRPr>
          </a:p>
          <a:p>
            <a:pPr algn="just" eaLnBrk="1" fontAlgn="auto" hangingPunct="1">
              <a:spcBef>
                <a:spcPts val="6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1" kern="0" dirty="0">
              <a:solidFill>
                <a:srgbClr val="222222"/>
              </a:solidFill>
              <a:highlight>
                <a:srgbClr val="FFFFFF"/>
              </a:highlight>
              <a:latin typeface="Calibri"/>
            </a:endParaRPr>
          </a:p>
          <a:p>
            <a:pPr algn="just" eaLnBrk="1" fontAlgn="auto" hangingPunct="1">
              <a:spcBef>
                <a:spcPts val="6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kern="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just" eaLnBrk="1" fontAlgn="auto" hangingPunct="1">
              <a:spcBef>
                <a:spcPts val="6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kern="0" dirty="0">
              <a:solidFill>
                <a:srgbClr val="222222"/>
              </a:solidFill>
              <a:highlight>
                <a:srgbClr val="FFFFFF"/>
              </a:highlight>
              <a:latin typeface="Calibri"/>
              <a:cs typeface="Calibri"/>
            </a:endParaRPr>
          </a:p>
          <a:p>
            <a:pPr algn="just" eaLnBrk="1" fontAlgn="auto" hangingPunct="1">
              <a:spcBef>
                <a:spcPts val="6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700" kern="0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</a:rPr>
              <a:t> </a:t>
            </a:r>
          </a:p>
          <a:p>
            <a:pPr algn="just" eaLnBrk="1" fontAlgn="auto" hangingPunct="1">
              <a:spcBef>
                <a:spcPts val="1600"/>
              </a:spcBef>
              <a:spcAft>
                <a:spcPts val="1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700" kern="0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</a:rPr>
              <a:t> </a:t>
            </a:r>
            <a:endParaRPr lang="en-IN" sz="3300" kern="0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10" name="Slide Number Placeholder 1">
            <a:extLst>
              <a:ext uri="{FF2B5EF4-FFF2-40B4-BE49-F238E27FC236}">
                <a16:creationId xmlns:a16="http://schemas.microsoft.com/office/drawing/2014/main" id="{3D15EAC0-8902-ECB1-D92C-BCA048CC3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42D58C6B-0DEC-4BC6-A10C-6F1D7AC94170}" type="slidenum">
              <a:rPr lang="en-IN" altLang="en-US" sz="12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4FA2ED-E7FC-A412-328D-EF5B87DD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2" name="Straight Connector 7">
            <a:extLst>
              <a:ext uri="{FF2B5EF4-FFF2-40B4-BE49-F238E27FC236}">
                <a16:creationId xmlns:a16="http://schemas.microsoft.com/office/drawing/2014/main" id="{4177C3E8-0DB7-193E-8BCB-4F7C18029F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7938" y="1209675"/>
            <a:ext cx="8299451" cy="0"/>
          </a:xfrm>
          <a:prstGeom prst="straightConnector1">
            <a:avLst/>
          </a:prstGeom>
          <a:noFill/>
          <a:ln w="38103">
            <a:solidFill>
              <a:srgbClr val="DFA26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23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29B9C5F3-2653-A2F5-C8AE-209F77A0C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6">
            <a:extLst>
              <a:ext uri="{FF2B5EF4-FFF2-40B4-BE49-F238E27FC236}">
                <a16:creationId xmlns:a16="http://schemas.microsoft.com/office/drawing/2014/main" id="{2FE023C5-BD01-02EF-D0A1-E5C53711D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225425"/>
            <a:ext cx="7999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IN" altLang="en-US" sz="3600" b="1"/>
              <a:t>ENGINEERING CHEMISTRY</a:t>
            </a:r>
          </a:p>
        </p:txBody>
      </p:sp>
      <p:sp>
        <p:nvSpPr>
          <p:cNvPr id="5125" name="Rectangle 13">
            <a:extLst>
              <a:ext uri="{FF2B5EF4-FFF2-40B4-BE49-F238E27FC236}">
                <a16:creationId xmlns:a16="http://schemas.microsoft.com/office/drawing/2014/main" id="{907CB3D8-30C1-C617-21D4-2DFF0FD76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5126" name="Rectangle 14">
            <a:extLst>
              <a:ext uri="{FF2B5EF4-FFF2-40B4-BE49-F238E27FC236}">
                <a16:creationId xmlns:a16="http://schemas.microsoft.com/office/drawing/2014/main" id="{4744A802-FCBA-4002-062E-05E19259E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7" name="Rectangle 16">
            <a:extLst>
              <a:ext uri="{FF2B5EF4-FFF2-40B4-BE49-F238E27FC236}">
                <a16:creationId xmlns:a16="http://schemas.microsoft.com/office/drawing/2014/main" id="{A9CC7A66-C585-ECC6-1A1E-8525EE406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5128" name="Rectangle 17">
            <a:extLst>
              <a:ext uri="{FF2B5EF4-FFF2-40B4-BE49-F238E27FC236}">
                <a16:creationId xmlns:a16="http://schemas.microsoft.com/office/drawing/2014/main" id="{1EEED578-51DD-CF02-7BF9-0ADCDFDEE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9" name="Rectangle 19">
            <a:extLst>
              <a:ext uri="{FF2B5EF4-FFF2-40B4-BE49-F238E27FC236}">
                <a16:creationId xmlns:a16="http://schemas.microsoft.com/office/drawing/2014/main" id="{512233AC-A814-6198-4171-F922D0BB2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5130" name="Rectangle 20">
            <a:extLst>
              <a:ext uri="{FF2B5EF4-FFF2-40B4-BE49-F238E27FC236}">
                <a16:creationId xmlns:a16="http://schemas.microsoft.com/office/drawing/2014/main" id="{BF393ED7-35F4-45DA-9A4F-31EDA6E34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31" name="Rectangle 22">
            <a:extLst>
              <a:ext uri="{FF2B5EF4-FFF2-40B4-BE49-F238E27FC236}">
                <a16:creationId xmlns:a16="http://schemas.microsoft.com/office/drawing/2014/main" id="{D1D617DC-5C90-0CF2-7F38-E4B80F998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cxnSp>
        <p:nvCxnSpPr>
          <p:cNvPr id="5132" name="Straight Connector 13">
            <a:extLst>
              <a:ext uri="{FF2B5EF4-FFF2-40B4-BE49-F238E27FC236}">
                <a16:creationId xmlns:a16="http://schemas.microsoft.com/office/drawing/2014/main" id="{FDAD177D-3C00-C9EC-7092-8C680D7A2D0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7938" y="1222375"/>
            <a:ext cx="8299451" cy="0"/>
          </a:xfrm>
          <a:prstGeom prst="straightConnector1">
            <a:avLst/>
          </a:prstGeom>
          <a:noFill/>
          <a:ln w="38103">
            <a:solidFill>
              <a:srgbClr val="DFA26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8AD4DF52-DCF4-2E4B-C1EF-344610B51170}"/>
              </a:ext>
            </a:extLst>
          </p:cNvPr>
          <p:cNvSpPr txBox="1"/>
          <p:nvPr/>
        </p:nvSpPr>
        <p:spPr>
          <a:xfrm>
            <a:off x="9271000" y="4970463"/>
            <a:ext cx="2032000" cy="1731962"/>
          </a:xfrm>
          <a:prstGeom prst="rect">
            <a:avLst/>
          </a:prstGeom>
          <a:noFill/>
          <a:ln cap="flat">
            <a:noFill/>
          </a:ln>
        </p:spPr>
        <p:txBody>
          <a:bodyPr anchor="ctr"/>
          <a:lstStyle/>
          <a:p>
            <a:pPr marL="800100" lvl="1" indent="-342900" eaLnBrk="1" fontAlgn="auto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kern="0" dirty="0">
                <a:solidFill>
                  <a:srgbClr val="000000"/>
                </a:solidFill>
                <a:latin typeface="+mn-lt"/>
                <a:hlinkClick r:id="rId3"/>
              </a:rPr>
              <a:t>Hydrogen Storage in Metal-Organic Frameworks: A Review - research journal (gyanvihar.org)</a:t>
            </a:r>
            <a:endParaRPr lang="en-GB" sz="1200" kern="0" dirty="0">
              <a:solidFill>
                <a:srgbClr val="000000"/>
              </a:solidFill>
              <a:latin typeface="Calibri" pitchFamily="34"/>
              <a:ea typeface="Calibri" pitchFamily="34"/>
              <a:cs typeface="Times New Roman" pitchFamily="18"/>
            </a:endParaRPr>
          </a:p>
        </p:txBody>
      </p:sp>
      <p:pic>
        <p:nvPicPr>
          <p:cNvPr id="5134" name="Picture 2">
            <a:extLst>
              <a:ext uri="{FF2B5EF4-FFF2-40B4-BE49-F238E27FC236}">
                <a16:creationId xmlns:a16="http://schemas.microsoft.com/office/drawing/2014/main" id="{65D9B80C-9EAF-EA5C-02F0-30C3DCE14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266825"/>
            <a:ext cx="8075613" cy="521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744569-3A63-CC43-1DF1-D68A8F2A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1">
            <a:extLst>
              <a:ext uri="{FF2B5EF4-FFF2-40B4-BE49-F238E27FC236}">
                <a16:creationId xmlns:a16="http://schemas.microsoft.com/office/drawing/2014/main" id="{B0E6C31B-9C33-3D3E-1F97-043CDE3B5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225425"/>
            <a:ext cx="7999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IN" altLang="en-US" sz="3600" b="1"/>
              <a:t>ENGINEERING CHEMISTRY</a:t>
            </a:r>
          </a:p>
        </p:txBody>
      </p:sp>
      <p:cxnSp>
        <p:nvCxnSpPr>
          <p:cNvPr id="6147" name="Straight Connector 7">
            <a:extLst>
              <a:ext uri="{FF2B5EF4-FFF2-40B4-BE49-F238E27FC236}">
                <a16:creationId xmlns:a16="http://schemas.microsoft.com/office/drawing/2014/main" id="{3B3D4501-F0A9-CAE7-D248-39BCA5073B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7938" y="1209675"/>
            <a:ext cx="8299451" cy="0"/>
          </a:xfrm>
          <a:prstGeom prst="straightConnector1">
            <a:avLst/>
          </a:prstGeom>
          <a:noFill/>
          <a:ln w="38103">
            <a:solidFill>
              <a:srgbClr val="DFA26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148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FA6B68A-EAC1-428F-C36F-E261C19C7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Content Placeholder 2">
            <a:extLst>
              <a:ext uri="{FF2B5EF4-FFF2-40B4-BE49-F238E27FC236}">
                <a16:creationId xmlns:a16="http://schemas.microsoft.com/office/drawing/2014/main" id="{9C15B41D-17B3-37FB-382F-B7B8FBB5E4B7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xfrm>
            <a:off x="838200" y="1825625"/>
            <a:ext cx="7366000" cy="41306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IN" altLang="en-US">
                <a:latin typeface="Calibri" panose="020F0502020204030204" pitchFamily="34" charset="0"/>
              </a:rPr>
              <a:t> </a:t>
            </a:r>
            <a:endParaRPr lang="en-GB" altLang="en-US" b="1" i="1">
              <a:latin typeface="Calibri" panose="020F0502020204030204" pitchFamily="34" charset="0"/>
            </a:endParaRPr>
          </a:p>
        </p:txBody>
      </p:sp>
      <p:sp>
        <p:nvSpPr>
          <p:cNvPr id="6150" name="Slide Number Placeholder 1">
            <a:extLst>
              <a:ext uri="{FF2B5EF4-FFF2-40B4-BE49-F238E27FC236}">
                <a16:creationId xmlns:a16="http://schemas.microsoft.com/office/drawing/2014/main" id="{69EC26B2-6D21-6071-0DAF-53701E627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fld id="{58C5FDC5-5AF5-4419-890F-EA2C52546D24}" type="slidenum">
              <a:rPr lang="en-IN" altLang="en-US" sz="1200">
                <a:solidFill>
                  <a:srgbClr val="898989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IN" altLang="en-US" sz="1200">
              <a:solidFill>
                <a:srgbClr val="898989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30BEDB6-8942-AD9D-A357-F0836D3DAAD2}"/>
              </a:ext>
            </a:extLst>
          </p:cNvPr>
          <p:cNvSpPr txBox="1">
            <a:spLocks/>
          </p:cNvSpPr>
          <p:nvPr/>
        </p:nvSpPr>
        <p:spPr>
          <a:xfrm>
            <a:off x="641350" y="1547813"/>
            <a:ext cx="7854950" cy="4408487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>
            <a:lvl1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  <a:lvl2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2pPr>
            <a:lvl3pPr marL="1143000" marR="0" lvl="2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3pPr>
            <a:lvl4pPr marL="1600200" marR="0" lvl="3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4pPr>
            <a:lvl5pPr marL="2057400" marR="0" lvl="4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>
              <a:defRPr/>
            </a:pPr>
            <a:r>
              <a:rPr sz="2400" dirty="0">
                <a:solidFill>
                  <a:schemeClr val="tx1"/>
                </a:solidFill>
                <a:latin typeface="+mn-lt"/>
              </a:rPr>
              <a:t>Hydrogen can be physically stored as either a gas or a liquid</a:t>
            </a:r>
          </a:p>
          <a:p>
            <a:pPr marL="0" indent="0" eaLnBrk="1">
              <a:buFont typeface="Arial" pitchFamily="34"/>
              <a:buNone/>
              <a:defRPr/>
            </a:pPr>
            <a:r>
              <a:rPr sz="2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eaLnBrk="1">
              <a:defRPr/>
            </a:pPr>
            <a:r>
              <a:rPr sz="2400" dirty="0">
                <a:solidFill>
                  <a:schemeClr val="tx1"/>
                </a:solidFill>
                <a:latin typeface="+mn-lt"/>
              </a:rPr>
              <a:t>Storage of hydrogen in the form of gas usually requires high-pressure tanks (350–700 bar tank pressure)</a:t>
            </a:r>
          </a:p>
          <a:p>
            <a:pPr eaLnBrk="1">
              <a:defRPr/>
            </a:pPr>
            <a:endParaRPr sz="2400" dirty="0">
              <a:solidFill>
                <a:schemeClr val="tx1"/>
              </a:solidFill>
              <a:latin typeface="+mn-lt"/>
            </a:endParaRPr>
          </a:p>
          <a:p>
            <a:pPr eaLnBrk="1">
              <a:defRPr/>
            </a:pPr>
            <a:r>
              <a:rPr sz="2400" dirty="0">
                <a:solidFill>
                  <a:schemeClr val="tx1"/>
                </a:solidFill>
                <a:latin typeface="+mn-lt"/>
              </a:rPr>
              <a:t>Storage of hydrogen as a liquid requires cryogenic temperatures because the boiling point of hydrogen is −252.8°C at an atmospheric pressure</a:t>
            </a:r>
          </a:p>
          <a:p>
            <a:pPr eaLnBrk="1">
              <a:defRPr/>
            </a:pPr>
            <a:endParaRPr sz="2400" dirty="0">
              <a:solidFill>
                <a:schemeClr val="tx1"/>
              </a:solidFill>
              <a:latin typeface="+mn-lt"/>
            </a:endParaRPr>
          </a:p>
          <a:p>
            <a:pPr eaLnBrk="1">
              <a:defRPr/>
            </a:pPr>
            <a:r>
              <a:rPr sz="2400" dirty="0">
                <a:solidFill>
                  <a:schemeClr val="tx1"/>
                </a:solidFill>
                <a:latin typeface="+mn-lt"/>
              </a:rPr>
              <a:t>Hydrogen can also be stored on the surfaces of solids (adsorption) or within solids (absorption)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551C2-7866-B2B5-6BAF-09D6CCB5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4" name="Straight Connector 7">
            <a:extLst>
              <a:ext uri="{FF2B5EF4-FFF2-40B4-BE49-F238E27FC236}">
                <a16:creationId xmlns:a16="http://schemas.microsoft.com/office/drawing/2014/main" id="{8AEC66A7-BFC4-047C-5CA9-631672D778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7938" y="1209675"/>
            <a:ext cx="8299451" cy="0"/>
          </a:xfrm>
          <a:prstGeom prst="straightConnector1">
            <a:avLst/>
          </a:prstGeom>
          <a:noFill/>
          <a:ln w="38103">
            <a:solidFill>
              <a:srgbClr val="DFA26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19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4DC67F70-2C48-D8DF-5647-6CAA027F9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3" y="469900"/>
            <a:ext cx="933450" cy="139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6">
            <a:extLst>
              <a:ext uri="{FF2B5EF4-FFF2-40B4-BE49-F238E27FC236}">
                <a16:creationId xmlns:a16="http://schemas.microsoft.com/office/drawing/2014/main" id="{22C5049D-88C6-3F1B-4CBB-6639E2C16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3" y="225425"/>
            <a:ext cx="79994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IN" altLang="en-US" sz="3600" b="1"/>
              <a:t>ENGINEERING CHEMISTRY</a:t>
            </a:r>
          </a:p>
        </p:txBody>
      </p:sp>
      <p:sp>
        <p:nvSpPr>
          <p:cNvPr id="8197" name="Rectangle 13">
            <a:extLst>
              <a:ext uri="{FF2B5EF4-FFF2-40B4-BE49-F238E27FC236}">
                <a16:creationId xmlns:a16="http://schemas.microsoft.com/office/drawing/2014/main" id="{11C0F7FF-3E8B-F690-68D2-A07D96DCF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8198" name="Rectangle 14">
            <a:extLst>
              <a:ext uri="{FF2B5EF4-FFF2-40B4-BE49-F238E27FC236}">
                <a16:creationId xmlns:a16="http://schemas.microsoft.com/office/drawing/2014/main" id="{D2B14696-C742-3399-42FF-67DEE5152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9" name="Rectangle 16">
            <a:extLst>
              <a:ext uri="{FF2B5EF4-FFF2-40B4-BE49-F238E27FC236}">
                <a16:creationId xmlns:a16="http://schemas.microsoft.com/office/drawing/2014/main" id="{6F8EBF37-F2C6-AF67-EB1F-34BD10DFF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8200" name="Rectangle 17">
            <a:extLst>
              <a:ext uri="{FF2B5EF4-FFF2-40B4-BE49-F238E27FC236}">
                <a16:creationId xmlns:a16="http://schemas.microsoft.com/office/drawing/2014/main" id="{C92DDD4F-FB65-EDFC-885E-FC83F2E25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1" name="Rectangle 19">
            <a:extLst>
              <a:ext uri="{FF2B5EF4-FFF2-40B4-BE49-F238E27FC236}">
                <a16:creationId xmlns:a16="http://schemas.microsoft.com/office/drawing/2014/main" id="{0D1D8F44-7894-E20B-15D0-75688A91B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sp>
        <p:nvSpPr>
          <p:cNvPr id="8202" name="Rectangle 20">
            <a:extLst>
              <a:ext uri="{FF2B5EF4-FFF2-40B4-BE49-F238E27FC236}">
                <a16:creationId xmlns:a16="http://schemas.microsoft.com/office/drawing/2014/main" id="{19474962-7346-66DA-4F08-9A6850A85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03" name="Rectangle 22">
            <a:extLst>
              <a:ext uri="{FF2B5EF4-FFF2-40B4-BE49-F238E27FC236}">
                <a16:creationId xmlns:a16="http://schemas.microsoft.com/office/drawing/2014/main" id="{FFFCFADE-10F4-1290-3363-1D28F3F54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2800">
                <a:solidFill>
                  <a:srgbClr val="00000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>
                <a:solidFill>
                  <a:srgbClr val="00000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en-GB" altLang="en-US" sz="1800"/>
          </a:p>
        </p:txBody>
      </p:sp>
      <p:cxnSp>
        <p:nvCxnSpPr>
          <p:cNvPr id="8204" name="Straight Connector 13">
            <a:extLst>
              <a:ext uri="{FF2B5EF4-FFF2-40B4-BE49-F238E27FC236}">
                <a16:creationId xmlns:a16="http://schemas.microsoft.com/office/drawing/2014/main" id="{8334B850-55F8-5C57-5CEB-A8336BF85B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-7938" y="1222375"/>
            <a:ext cx="8299451" cy="0"/>
          </a:xfrm>
          <a:prstGeom prst="straightConnector1">
            <a:avLst/>
          </a:prstGeom>
          <a:noFill/>
          <a:ln w="38103">
            <a:solidFill>
              <a:srgbClr val="DFA267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5" name="Google Shape;73;p15">
            <a:extLst>
              <a:ext uri="{FF2B5EF4-FFF2-40B4-BE49-F238E27FC236}">
                <a16:creationId xmlns:a16="http://schemas.microsoft.com/office/drawing/2014/main" id="{1D365E7B-7C7C-1A98-0406-D6538BE05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1444625"/>
            <a:ext cx="7746470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01" rIns="91421" bIns="45701"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lvl="1" indent="0" eaLnBrk="1" hangingPunct="1">
              <a:lnSpc>
                <a:spcPct val="107000"/>
              </a:lnSpc>
              <a:spcAft>
                <a:spcPts val="800"/>
              </a:spcAft>
              <a:buSzPct val="100000"/>
            </a:pPr>
            <a:r>
              <a:rPr lang="en-GB" altLang="en-US" sz="28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Solid stage hydrogen storage:</a:t>
            </a:r>
          </a:p>
          <a:p>
            <a:pPr lvl="1" eaLnBrk="1" hangingPunct="1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Depending on the type of hydrogen being stored in host materials, solid-state hydrogen storage can be classified into two categories:</a:t>
            </a:r>
          </a:p>
          <a:p>
            <a:pPr lvl="2" eaLnBrk="1" hangingPunct="1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Chemisorption of hydrogen atoms</a:t>
            </a:r>
          </a:p>
          <a:p>
            <a:pPr lvl="2" eaLnBrk="1" hangingPunct="1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Physisorption of intact hydrogen molecules</a:t>
            </a:r>
          </a:p>
          <a:p>
            <a:pPr lvl="1" eaLnBrk="1" hangingPunct="1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chemisorption (absorption into matter), binding of hydrogen atoms occur into the surface</a:t>
            </a:r>
          </a:p>
          <a:p>
            <a:pPr lvl="1" eaLnBrk="1" hangingPunct="1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 case of physisorption (adsorption on surface)</a:t>
            </a:r>
          </a:p>
          <a:p>
            <a:pPr lvl="1" eaLnBrk="1" hangingPunct="1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The Hydrogen molecule is bound onto the surface of adsorbent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1A97B1-50AD-6A0C-46F2-BC884A10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7">
            <a:extLst>
              <a:ext uri="{FF2B5EF4-FFF2-40B4-BE49-F238E27FC236}">
                <a16:creationId xmlns:a16="http://schemas.microsoft.com/office/drawing/2014/main" id="{B44BFEDB-346A-1663-A8EC-88542565D5E5}"/>
              </a:ext>
            </a:extLst>
          </p:cNvPr>
          <p:cNvCxnSpPr/>
          <p:nvPr/>
        </p:nvCxnSpPr>
        <p:spPr>
          <a:xfrm>
            <a:off x="-8311" y="1209924"/>
            <a:ext cx="8300053" cy="0"/>
          </a:xfrm>
          <a:prstGeom prst="straightConnector1">
            <a:avLst/>
          </a:prstGeom>
          <a:noFill/>
          <a:ln w="38103" cap="flat">
            <a:solidFill>
              <a:srgbClr val="DFA267"/>
            </a:solidFill>
            <a:prstDash val="solid"/>
            <a:miter/>
          </a:ln>
        </p:spPr>
      </p:cxnSp>
      <p:pic>
        <p:nvPicPr>
          <p:cNvPr id="3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9D421886-000A-C3C9-89FC-387D5F3E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517" y="469891"/>
            <a:ext cx="933602" cy="139895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6">
            <a:extLst>
              <a:ext uri="{FF2B5EF4-FFF2-40B4-BE49-F238E27FC236}">
                <a16:creationId xmlns:a16="http://schemas.microsoft.com/office/drawing/2014/main" id="{9DCDFD0F-7EA9-0C6A-334E-085500FA92A5}"/>
              </a:ext>
            </a:extLst>
          </p:cNvPr>
          <p:cNvSpPr/>
          <p:nvPr/>
        </p:nvSpPr>
        <p:spPr>
          <a:xfrm>
            <a:off x="398001" y="224924"/>
            <a:ext cx="7999756" cy="64633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36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ENGINEERING CHEMISTRY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3327178-C4CB-C8B8-940F-46D5CFCB572D}"/>
              </a:ext>
            </a:extLst>
          </p:cNvPr>
          <p:cNvSpPr/>
          <p:nvPr/>
        </p:nvSpPr>
        <p:spPr>
          <a:xfrm>
            <a:off x="0" y="0"/>
            <a:ext cx="12191996" cy="457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C01F2BA1-7711-746D-53A4-BC271166EAF2}"/>
              </a:ext>
            </a:extLst>
          </p:cNvPr>
          <p:cNvSpPr/>
          <p:nvPr/>
        </p:nvSpPr>
        <p:spPr>
          <a:xfrm>
            <a:off x="0" y="800100"/>
            <a:ext cx="12191996" cy="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E46006D-E874-035F-5053-058811CF8BD6}"/>
              </a:ext>
            </a:extLst>
          </p:cNvPr>
          <p:cNvSpPr/>
          <p:nvPr/>
        </p:nvSpPr>
        <p:spPr>
          <a:xfrm>
            <a:off x="0" y="0"/>
            <a:ext cx="12191996" cy="457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8ECEECE9-F1D0-E127-9AC9-542A80A02AA0}"/>
              </a:ext>
            </a:extLst>
          </p:cNvPr>
          <p:cNvSpPr/>
          <p:nvPr/>
        </p:nvSpPr>
        <p:spPr>
          <a:xfrm>
            <a:off x="0" y="800100"/>
            <a:ext cx="12191996" cy="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9" name="Rectangle 19">
            <a:extLst>
              <a:ext uri="{FF2B5EF4-FFF2-40B4-BE49-F238E27FC236}">
                <a16:creationId xmlns:a16="http://schemas.microsoft.com/office/drawing/2014/main" id="{393F66DF-7943-F0A9-9D3F-0BD711F8224E}"/>
              </a:ext>
            </a:extLst>
          </p:cNvPr>
          <p:cNvSpPr/>
          <p:nvPr/>
        </p:nvSpPr>
        <p:spPr>
          <a:xfrm>
            <a:off x="0" y="0"/>
            <a:ext cx="12191996" cy="457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E1174943-8704-84B7-9C7C-B9B1110643B4}"/>
              </a:ext>
            </a:extLst>
          </p:cNvPr>
          <p:cNvSpPr/>
          <p:nvPr/>
        </p:nvSpPr>
        <p:spPr>
          <a:xfrm>
            <a:off x="0" y="857250"/>
            <a:ext cx="12191996" cy="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1" name="Rectangle 22">
            <a:extLst>
              <a:ext uri="{FF2B5EF4-FFF2-40B4-BE49-F238E27FC236}">
                <a16:creationId xmlns:a16="http://schemas.microsoft.com/office/drawing/2014/main" id="{450C04B2-8F83-8388-350B-A4144412B83E}"/>
              </a:ext>
            </a:extLst>
          </p:cNvPr>
          <p:cNvSpPr/>
          <p:nvPr/>
        </p:nvSpPr>
        <p:spPr>
          <a:xfrm>
            <a:off x="0" y="0"/>
            <a:ext cx="12191996" cy="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9C218E-5EE6-6524-A8E2-71A5535AC279}"/>
              </a:ext>
            </a:extLst>
          </p:cNvPr>
          <p:cNvSpPr/>
          <p:nvPr/>
        </p:nvSpPr>
        <p:spPr>
          <a:xfrm>
            <a:off x="533497" y="1363278"/>
            <a:ext cx="8694909" cy="95410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Calibri" pitchFamily="34"/>
                <a:cs typeface="Calibri" pitchFamily="34"/>
              </a:rPr>
              <a:t>Some of the most prominent materials for Hydrogen Storage  includes</a:t>
            </a:r>
            <a:endParaRPr lang="en-US" sz="2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C9774733-4D2A-525A-514D-91B5AD460A04}"/>
              </a:ext>
            </a:extLst>
          </p:cNvPr>
          <p:cNvSpPr txBox="1"/>
          <p:nvPr/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4186A3-2645-4104-A5B8-AB11D3BC4313}" type="slidenum">
              <a:rPr lang="en-IN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rPr>
              <a:t>7</a:t>
            </a:fld>
            <a:endParaRPr lang="en-IN" sz="12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56250AD-102A-FFD3-4330-864BE461B3A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defPPr>
              <a:defRPr lang="en-US"/>
            </a:defPPr>
            <a:lvl1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E5953745-4160-477C-A82E-DC999B489526}" type="slidenum">
              <a:rPr lang="en-GB" smtClean="0"/>
              <a:pPr lvl="0"/>
              <a:t>7</a:t>
            </a:fld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A842F3-57BE-C1D1-69FA-CFEDD9C1A5BC}"/>
              </a:ext>
            </a:extLst>
          </p:cNvPr>
          <p:cNvSpPr txBox="1"/>
          <p:nvPr/>
        </p:nvSpPr>
        <p:spPr>
          <a:xfrm>
            <a:off x="680154" y="2823270"/>
            <a:ext cx="854825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Metal organic framework (MOF) as absorbent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Liquid organic hydrogen carriers (LOHC)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Interstitial hydride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Complex hydride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Chemical Hydrogen storage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 descr="A review on current trends in potential use of metal-organic framework for hydrogen  storage - ScienceDirect">
            <a:extLst>
              <a:ext uri="{FF2B5EF4-FFF2-40B4-BE49-F238E27FC236}">
                <a16:creationId xmlns:a16="http://schemas.microsoft.com/office/drawing/2014/main" id="{20061315-1C03-ADF4-E0FB-E991D64A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071688"/>
            <a:ext cx="6667500" cy="442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1808-BE5C-72E4-0656-7299C756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24" y="1245394"/>
            <a:ext cx="5029376" cy="5238044"/>
          </a:xfrm>
        </p:spPr>
        <p:txBody>
          <a:bodyPr/>
          <a:lstStyle/>
          <a:p>
            <a:pPr hangingPunct="1">
              <a:defRPr/>
            </a:pPr>
            <a:r>
              <a:rPr dirty="0">
                <a:solidFill>
                  <a:srgbClr val="202124"/>
                </a:solidFill>
                <a:latin typeface="Google Sans"/>
              </a:rPr>
              <a:t>Metal Organic Frame as </a:t>
            </a:r>
            <a:r>
              <a:rPr sz="2400" dirty="0">
                <a:solidFill>
                  <a:srgbClr val="202124"/>
                </a:solidFill>
                <a:latin typeface="Google Sans"/>
              </a:rPr>
              <a:t>Absorbent: (MOF)</a:t>
            </a:r>
          </a:p>
          <a:p>
            <a:pPr lvl="1" hangingPunct="1">
              <a:defRPr/>
            </a:pPr>
            <a:r>
              <a:rPr sz="2000" dirty="0"/>
              <a:t>representing a novel class of porous materials</a:t>
            </a:r>
          </a:p>
          <a:p>
            <a:pPr lvl="1" hangingPunct="1">
              <a:defRPr/>
            </a:pPr>
            <a:r>
              <a:rPr sz="2000" dirty="0"/>
              <a:t>feature unique pore structure, such as exceptional porosity, tunable pore structures</a:t>
            </a:r>
            <a:endParaRPr lang="en-GB" sz="2000" dirty="0"/>
          </a:p>
          <a:p>
            <a:pPr hangingPunct="1">
              <a:defRPr/>
            </a:pPr>
            <a:r>
              <a:rPr sz="2000" dirty="0"/>
              <a:t>Enables high density energy storage of clean fuel gas in MOF adsorbents</a:t>
            </a:r>
            <a:endParaRPr lang="en-GB" sz="2000" dirty="0"/>
          </a:p>
          <a:p>
            <a:pPr hangingPunct="1">
              <a:defRPr/>
            </a:pPr>
            <a:endParaRPr lang="en-GB" sz="1100" dirty="0"/>
          </a:p>
          <a:p>
            <a:pPr hangingPunct="1">
              <a:defRPr/>
            </a:pPr>
            <a:r>
              <a:rPr lang="en-GB" sz="2000" dirty="0"/>
              <a:t>Zn-MOF (MOF-5) remains an attractive hydrogen storage material due to its balanced gravimetric and volumetric hydrogen uptake</a:t>
            </a:r>
            <a:r>
              <a:rPr sz="2400" dirty="0"/>
              <a:t> </a:t>
            </a:r>
            <a:endParaRPr lang="en-GB" sz="2400" dirty="0"/>
          </a:p>
        </p:txBody>
      </p:sp>
      <p:pic>
        <p:nvPicPr>
          <p:cNvPr id="9220" name="Picture 2" descr="The structure of MOF-5 shown as Zn 4 O tetrahedra ( blue | Download  Scientific Diagram">
            <a:extLst>
              <a:ext uri="{FF2B5EF4-FFF2-40B4-BE49-F238E27FC236}">
                <a16:creationId xmlns:a16="http://schemas.microsoft.com/office/drawing/2014/main" id="{C58DF077-28F0-F229-3B02-BDADB94D5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0"/>
            <a:ext cx="2571750" cy="249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5628A4-D28A-89EB-6279-85C67B8B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715DEE51-5196-7E15-AA2C-FAA15363A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133" y="1584022"/>
            <a:ext cx="5394854" cy="421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9C635-5011-3281-7B72-8E59D965E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635000"/>
            <a:ext cx="5678487" cy="5880100"/>
          </a:xfrm>
        </p:spPr>
        <p:txBody>
          <a:bodyPr/>
          <a:lstStyle/>
          <a:p>
            <a:pPr hangingPunct="1">
              <a:defRPr/>
            </a:pPr>
            <a:r>
              <a:rPr dirty="0">
                <a:solidFill>
                  <a:schemeClr val="tx1"/>
                </a:solidFill>
                <a:latin typeface="Google Sans"/>
              </a:rPr>
              <a:t>Liquid organic hydrogen carriers (LOHC)</a:t>
            </a:r>
          </a:p>
          <a:p>
            <a:pPr lvl="1" hangingPunct="1">
              <a:defRPr/>
            </a:pPr>
            <a:r>
              <a:rPr sz="2000" dirty="0">
                <a:solidFill>
                  <a:schemeClr val="tx1"/>
                </a:solidFill>
                <a:latin typeface="Google Sans"/>
              </a:rPr>
              <a:t>LOHC </a:t>
            </a:r>
            <a:r>
              <a:rPr lang="en-GB" sz="2000" dirty="0">
                <a:solidFill>
                  <a:schemeClr val="tx1"/>
                </a:solidFill>
                <a:latin typeface="ElsevierGulliver"/>
              </a:rPr>
              <a:t>technology has shown great potential for efficient and stable hydrogen storage and transport</a:t>
            </a:r>
          </a:p>
          <a:p>
            <a:pPr lvl="1" hangingPunct="1">
              <a:defRPr/>
            </a:pPr>
            <a:r>
              <a:rPr lang="en-GB" sz="2000" dirty="0">
                <a:solidFill>
                  <a:schemeClr val="tx1"/>
                </a:solidFill>
                <a:latin typeface="ElsevierGulliver"/>
              </a:rPr>
              <a:t>This technology allows for safe and economical large-scale transoceanic transportation and long-cycle hydrogen storage</a:t>
            </a:r>
          </a:p>
          <a:p>
            <a:pPr lvl="1" hangingPunct="1">
              <a:defRPr/>
            </a:pPr>
            <a:r>
              <a:rPr lang="en-GB" sz="2000" dirty="0">
                <a:solidFill>
                  <a:schemeClr val="tx1"/>
                </a:solidFill>
                <a:latin typeface="ElsevierGulliver"/>
              </a:rPr>
              <a:t> </a:t>
            </a:r>
            <a:r>
              <a:rPr sz="2000" dirty="0">
                <a:solidFill>
                  <a:schemeClr val="tx1"/>
                </a:solidFill>
                <a:latin typeface="Google Sans"/>
              </a:rPr>
              <a:t>LOHCs can be used as storage media for hydrogen</a:t>
            </a:r>
          </a:p>
          <a:p>
            <a:pPr hangingPunct="1">
              <a:defRPr/>
            </a:pPr>
            <a:r>
              <a:rPr sz="2400" dirty="0">
                <a:solidFill>
                  <a:schemeClr val="tx1"/>
                </a:solidFill>
                <a:latin typeface="+mn-lt"/>
              </a:rPr>
              <a:t>Organic compounds that can absorb and release hydrogen through chemical reactions</a:t>
            </a:r>
          </a:p>
          <a:p>
            <a:pPr lvl="1" hangingPunct="1">
              <a:defRPr/>
            </a:pPr>
            <a:r>
              <a:rPr lang="en-GB" sz="2000" dirty="0">
                <a:solidFill>
                  <a:schemeClr val="tx1"/>
                </a:solidFill>
                <a:latin typeface="+mn-lt"/>
              </a:rPr>
              <a:t>Methyl cyclopentane</a:t>
            </a:r>
          </a:p>
          <a:p>
            <a:pPr lvl="1" hangingPunct="1">
              <a:defRPr/>
            </a:pPr>
            <a:r>
              <a:rPr lang="en-IN" sz="2000" spc="-10" dirty="0">
                <a:solidFill>
                  <a:schemeClr val="tx1"/>
                </a:solidFill>
                <a:latin typeface="+mn-lt"/>
                <a:cs typeface="Calibri"/>
              </a:rPr>
              <a:t>Dibenzyl toluene</a:t>
            </a:r>
            <a:endParaRPr lang="en-GB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244" name="TextBox 3">
            <a:extLst>
              <a:ext uri="{FF2B5EF4-FFF2-40B4-BE49-F238E27FC236}">
                <a16:creationId xmlns:a16="http://schemas.microsoft.com/office/drawing/2014/main" id="{395513BC-9FE0-51C9-40E4-73E7C3D67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6048375"/>
            <a:ext cx="53149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nl-NL" altLang="en-US" sz="1400">
                <a:hlinkClick r:id="rId3"/>
              </a:rPr>
              <a:t>1-s2.0-S2588913323000248-ga1_lrg.jpg (1161×886) (els-cdn.com)</a:t>
            </a:r>
            <a:endParaRPr lang="en-GB" altLang="en-US" sz="1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2DE198-0182-523B-0F19-E4600B04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781C-FEB6-49B6-99DB-4F4F7B4E9A1E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894</Words>
  <Application>Microsoft Office PowerPoint</Application>
  <PresentationFormat>Widescreen</PresentationFormat>
  <Paragraphs>162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ElsevierGulliver</vt:lpstr>
      <vt:lpstr>Google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Veerabhadraswamy M</dc:creator>
  <cp:lastModifiedBy>Veerabhadraswamy M</cp:lastModifiedBy>
  <cp:revision>10</cp:revision>
  <dcterms:created xsi:type="dcterms:W3CDTF">2023-11-27T22:00:59Z</dcterms:created>
  <dcterms:modified xsi:type="dcterms:W3CDTF">2023-11-28T13:02:40Z</dcterms:modified>
</cp:coreProperties>
</file>