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19" r:id="rId3"/>
    <p:sldId id="317" r:id="rId4"/>
    <p:sldId id="341" r:id="rId5"/>
    <p:sldId id="342" r:id="rId6"/>
    <p:sldId id="340" r:id="rId7"/>
    <p:sldId id="336" r:id="rId8"/>
    <p:sldId id="328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2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ABD"/>
    <a:srgbClr val="FEDC32"/>
    <a:srgbClr val="6D1769"/>
    <a:srgbClr val="DFA267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74" autoAdjust="0"/>
    <p:restoredTop sz="95126" autoAdjust="0"/>
  </p:normalViewPr>
  <p:slideViewPr>
    <p:cSldViewPr snapToGrid="0">
      <p:cViewPr>
        <p:scale>
          <a:sx n="68" d="100"/>
          <a:sy n="68" d="100"/>
        </p:scale>
        <p:origin x="-714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3:42.884" idx="1">
    <p:pos x="2445" y="1416"/>
    <p:text>1. this is the Title slide
2. Please do not put your designation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3.png"/><Relationship Id="rId7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180275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Asha</a:t>
            </a:r>
            <a:r>
              <a:rPr lang="en-US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3211A6E-71CA-46AC-B929-E502AF599D76}"/>
              </a:ext>
            </a:extLst>
          </p:cNvPr>
          <p:cNvSpPr/>
          <p:nvPr/>
        </p:nvSpPr>
        <p:spPr>
          <a:xfrm>
            <a:off x="3950285" y="2109686"/>
            <a:ext cx="7497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ENGINEERING CHEMISTRY 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4292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0B641A-CDC2-AD9E-CCED-D96394F8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7" y="351873"/>
            <a:ext cx="7152861" cy="1325563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+mn-lt"/>
              </a:rPr>
              <a:t>ENGINEERING CHEMISTRY</a:t>
            </a:r>
            <a:br>
              <a:rPr lang="en-IN" sz="4000" b="1" dirty="0">
                <a:latin typeface="+mn-lt"/>
              </a:rPr>
            </a:br>
            <a:r>
              <a:rPr lang="en-IN" sz="4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Module VI- Electrochemical Sensors</a:t>
            </a:r>
            <a:r>
              <a:rPr lang="en-IN" sz="4400" b="1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IN" sz="4400" b="1" dirty="0">
                <a:solidFill>
                  <a:schemeClr val="accent2">
                    <a:lumMod val="75000"/>
                  </a:schemeClr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50002F-BE4E-67DB-E1CC-B4C70A303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7" y="1482449"/>
            <a:ext cx="7567869" cy="4257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i="0" dirty="0">
                <a:solidFill>
                  <a:srgbClr val="FF0000"/>
                </a:solidFill>
                <a:effectLst/>
              </a:rPr>
              <a:t>   Blood Glucose Monitoring </a:t>
            </a:r>
          </a:p>
          <a:p>
            <a:pPr algn="just"/>
            <a:r>
              <a:rPr lang="en-US" i="0" dirty="0">
                <a:effectLst/>
              </a:rPr>
              <a:t> Blood Glucose Monitoring is a way of checking the concentration of glucose in the blood using a glucometer. </a:t>
            </a:r>
          </a:p>
          <a:p>
            <a:pPr algn="just"/>
            <a:r>
              <a:rPr lang="en-US" i="0" dirty="0">
                <a:effectLst/>
              </a:rPr>
              <a:t>Provides quick response to tell if the sugar is high or low indicating a change in diet, exercise or insulin. </a:t>
            </a:r>
          </a:p>
          <a:p>
            <a:pPr algn="just"/>
            <a:r>
              <a:rPr lang="en-US" i="0" dirty="0">
                <a:effectLst/>
              </a:rPr>
              <a:t>Over time, it reveals individual of blood glucose changes.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E03CE1CD-23AC-920A-BD3E-5300217E14E7}"/>
              </a:ext>
            </a:extLst>
          </p:cNvPr>
          <p:cNvCxnSpPr>
            <a:cxnSpLocks/>
          </p:cNvCxnSpPr>
          <p:nvPr/>
        </p:nvCxnSpPr>
        <p:spPr>
          <a:xfrm>
            <a:off x="106017" y="1329190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F10ABEB0-2D6B-26C3-0006-9DD3BA1003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385" y="83486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28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666" y="54020"/>
            <a:ext cx="933598" cy="1398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B24189-F242-14D8-EFF1-81578EA5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69" y="1319069"/>
            <a:ext cx="7018000" cy="72706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Why Monitor Blood Glucose?</a:t>
            </a:r>
            <a:endParaRPr lang="en-IN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VI- Electrochemical Sensors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E4046F9-5D83-15B9-7776-4E266378CA62}"/>
              </a:ext>
            </a:extLst>
          </p:cNvPr>
          <p:cNvSpPr txBox="1"/>
          <p:nvPr/>
        </p:nvSpPr>
        <p:spPr>
          <a:xfrm>
            <a:off x="239268" y="2059102"/>
            <a:ext cx="62546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</a:rPr>
              <a:t>Reduces risk of developing complications with diabetes. </a:t>
            </a:r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</a:rPr>
              <a:t>Allows diabetics to see if the insulin and other medications they are taking are working.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</a:rPr>
              <a:t> Gives diabetics an idea as to how exercise and food affect their blood sugar.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</a:rPr>
              <a:t>May prevent hypoglycemia or hyperglycemia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F5F8799-4793-75A9-B34D-2A761FB74A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61" t="29573" r="26522" b="29266"/>
          <a:stretch/>
        </p:blipFill>
        <p:spPr>
          <a:xfrm>
            <a:off x="6620933" y="3346508"/>
            <a:ext cx="5331798" cy="3164601"/>
          </a:xfrm>
          <a:prstGeom prst="rect">
            <a:avLst/>
          </a:prstGeom>
        </p:spPr>
      </p:pic>
      <p:pic>
        <p:nvPicPr>
          <p:cNvPr id="10" name="Picture 4" descr="A Guide to Understanding Blood Glucose Monitoring Sensors">
            <a:extLst>
              <a:ext uri="{FF2B5EF4-FFF2-40B4-BE49-F238E27FC236}">
                <a16:creationId xmlns="" xmlns:a16="http://schemas.microsoft.com/office/drawing/2014/main" id="{C1BFE13D-2627-89F6-8896-028C78A6E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269" y="1553433"/>
            <a:ext cx="2153908" cy="185187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ontinuous Glucose Monitoring: Evolving Evidence for Technology - MCG Health">
            <a:extLst>
              <a:ext uri="{FF2B5EF4-FFF2-40B4-BE49-F238E27FC236}">
                <a16:creationId xmlns="" xmlns:a16="http://schemas.microsoft.com/office/drawing/2014/main" id="{F44876FE-2CC7-A16B-911A-6189108B8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1"/>
          <a:stretch/>
        </p:blipFill>
        <p:spPr bwMode="auto">
          <a:xfrm>
            <a:off x="10019219" y="1553433"/>
            <a:ext cx="1830089" cy="185187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31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AB1F51-C0EA-A615-0D5A-399144B70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868852"/>
            <a:ext cx="10888133" cy="4989143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</a:rPr>
              <a:t>Analyte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</a:rPr>
              <a:t>Bioreceptor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</a:rPr>
              <a:t>Transducer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</a:rPr>
              <a:t>Electronics and display</a:t>
            </a:r>
          </a:p>
          <a:p>
            <a:endParaRPr lang="en-IN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467D797-5D98-86A0-6A31-ECC0A3B318A5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343AFD6-CA3D-3CC9-CEBC-4628A766C8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D38A1EB3-31E6-76B5-2355-6F84EE36D3F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339885" cy="4131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CE63BF2-B140-3981-F445-A194EBCA5BAB}"/>
              </a:ext>
            </a:extLst>
          </p:cNvPr>
          <p:cNvSpPr/>
          <p:nvPr/>
        </p:nvSpPr>
        <p:spPr>
          <a:xfrm>
            <a:off x="178327" y="144825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Electrochemical Sensors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EA2A432-2A04-97A7-938D-D2C6F6155719}"/>
              </a:ext>
            </a:extLst>
          </p:cNvPr>
          <p:cNvSpPr txBox="1"/>
          <p:nvPr/>
        </p:nvSpPr>
        <p:spPr>
          <a:xfrm>
            <a:off x="-8309" y="1249940"/>
            <a:ext cx="5622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Components of Glucose Sensor</a:t>
            </a:r>
            <a:endParaRPr lang="en-IN" sz="3200" b="1" dirty="0">
              <a:solidFill>
                <a:srgbClr val="FF0000"/>
              </a:solidFill>
            </a:endParaRPr>
          </a:p>
        </p:txBody>
      </p:sp>
      <p:pic>
        <p:nvPicPr>
          <p:cNvPr id="2" name="Content Placeholder 13">
            <a:extLst>
              <a:ext uri="{FF2B5EF4-FFF2-40B4-BE49-F238E27FC236}">
                <a16:creationId xmlns="" xmlns:a16="http://schemas.microsoft.com/office/drawing/2014/main" id="{86E25CFC-FC94-FB23-0BC1-7B5BC88D87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7" t="15605" r="2913" b="18916"/>
          <a:stretch/>
        </p:blipFill>
        <p:spPr>
          <a:xfrm>
            <a:off x="178327" y="4089744"/>
            <a:ext cx="10246893" cy="276825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1B9900-DF73-9341-9344-6478FD369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335" y="1262060"/>
            <a:ext cx="4962525" cy="262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32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0B641A-CDC2-AD9E-CCED-D96394F84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dirty="0">
                <a:latin typeface="+mn-lt"/>
              </a:rPr>
              <a:t>ENGINEERING CHEMISTRY</a:t>
            </a:r>
            <a:br>
              <a:rPr lang="en-IN" sz="4000" b="1" dirty="0">
                <a:latin typeface="+mn-lt"/>
              </a:rPr>
            </a:br>
            <a:r>
              <a:rPr lang="en-IN" sz="4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Module VI- Electrochemical Sensors</a:t>
            </a:r>
            <a:r>
              <a:rPr lang="en-IN" sz="4400" b="1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IN" sz="4400" b="1" dirty="0">
                <a:solidFill>
                  <a:schemeClr val="accent2">
                    <a:lumMod val="75000"/>
                  </a:schemeClr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50002F-BE4E-67DB-E1CC-B4C70A303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49" y="1690688"/>
            <a:ext cx="8482084" cy="43714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3200" b="1" i="0" dirty="0">
                <a:solidFill>
                  <a:srgbClr val="FF0000"/>
                </a:solidFill>
                <a:effectLst/>
              </a:rPr>
              <a:t>Working of Glucose Biosensor</a:t>
            </a:r>
          </a:p>
          <a:p>
            <a:pPr algn="just"/>
            <a:r>
              <a:rPr lang="en-IN" i="0" dirty="0">
                <a:effectLst/>
              </a:rPr>
              <a:t>Developed by Updike and Hicks </a:t>
            </a:r>
          </a:p>
          <a:p>
            <a:pPr algn="just"/>
            <a:r>
              <a:rPr lang="en-IN" i="0" dirty="0">
                <a:effectLst/>
              </a:rPr>
              <a:t>Enzyme Glucose oxidase(</a:t>
            </a:r>
            <a:r>
              <a:rPr lang="en-IN" i="0" dirty="0" err="1">
                <a:effectLst/>
              </a:rPr>
              <a:t>GOx</a:t>
            </a:r>
            <a:r>
              <a:rPr lang="en-IN" i="0" dirty="0">
                <a:effectLst/>
              </a:rPr>
              <a:t>) </a:t>
            </a:r>
            <a:r>
              <a:rPr lang="en-IN" i="0" dirty="0" err="1">
                <a:effectLst/>
              </a:rPr>
              <a:t>catalyze</a:t>
            </a:r>
            <a:r>
              <a:rPr lang="en-IN" i="0" dirty="0">
                <a:effectLst/>
              </a:rPr>
              <a:t> the oxidation of glucose by molecular oxygen producing </a:t>
            </a:r>
            <a:r>
              <a:rPr lang="en-IN" i="0" dirty="0" err="1">
                <a:effectLst/>
              </a:rPr>
              <a:t>glucolactone</a:t>
            </a:r>
            <a:r>
              <a:rPr lang="en-IN" i="0" dirty="0">
                <a:effectLst/>
              </a:rPr>
              <a:t> and hydrogen peroxide.</a:t>
            </a:r>
          </a:p>
          <a:p>
            <a:pPr algn="just"/>
            <a:r>
              <a:rPr lang="en-IN" i="0" dirty="0">
                <a:effectLst/>
              </a:rPr>
              <a:t>In order to work as a catalyst, </a:t>
            </a:r>
            <a:r>
              <a:rPr lang="en-IN" i="0" dirty="0" err="1">
                <a:effectLst/>
              </a:rPr>
              <a:t>GOx</a:t>
            </a:r>
            <a:r>
              <a:rPr lang="en-IN" i="0" dirty="0">
                <a:effectLst/>
              </a:rPr>
              <a:t> requires a redox cofactor –flavin adenine dinucleotide (FAD), works as an initial electron acceptor and is reduced to FADH</a:t>
            </a:r>
            <a:r>
              <a:rPr lang="en-IN" i="0" baseline="-25000" dirty="0">
                <a:effectLst/>
              </a:rPr>
              <a:t>2</a:t>
            </a:r>
            <a:r>
              <a:rPr lang="en-IN" i="0" dirty="0">
                <a:effectLst/>
              </a:rPr>
              <a:t>. </a:t>
            </a:r>
          </a:p>
          <a:p>
            <a:pPr algn="just"/>
            <a:r>
              <a:rPr lang="en-IN" i="0" dirty="0">
                <a:effectLst/>
              </a:rPr>
              <a:t>Glucose + </a:t>
            </a:r>
            <a:r>
              <a:rPr lang="en-IN" i="0" dirty="0" err="1">
                <a:effectLst/>
              </a:rPr>
              <a:t>GOx</a:t>
            </a:r>
            <a:r>
              <a:rPr lang="en-IN" i="0" dirty="0">
                <a:effectLst/>
              </a:rPr>
              <a:t> –FAD</a:t>
            </a:r>
            <a:r>
              <a:rPr lang="en-IN" i="0" baseline="30000" dirty="0">
                <a:effectLst/>
              </a:rPr>
              <a:t>+</a:t>
            </a:r>
            <a:r>
              <a:rPr lang="en-IN" i="0" dirty="0">
                <a:effectLst/>
              </a:rPr>
              <a:t> </a:t>
            </a:r>
            <a:r>
              <a:rPr lang="en-IN" i="0" dirty="0">
                <a:effectLst/>
                <a:sym typeface="Wingdings" panose="05000000000000000000" pitchFamily="2" charset="2"/>
              </a:rPr>
              <a:t></a:t>
            </a:r>
            <a:r>
              <a:rPr lang="en-IN" i="0" dirty="0">
                <a:effectLst/>
              </a:rPr>
              <a:t>  </a:t>
            </a:r>
            <a:r>
              <a:rPr lang="en-IN" i="0" dirty="0" err="1">
                <a:effectLst/>
              </a:rPr>
              <a:t>Glucolactone</a:t>
            </a:r>
            <a:r>
              <a:rPr lang="en-IN" i="0" dirty="0">
                <a:effectLst/>
              </a:rPr>
              <a:t> + </a:t>
            </a:r>
            <a:r>
              <a:rPr lang="en-IN" i="0" dirty="0" err="1">
                <a:effectLst/>
              </a:rPr>
              <a:t>GOx</a:t>
            </a:r>
            <a:r>
              <a:rPr lang="en-IN" i="0" dirty="0">
                <a:effectLst/>
              </a:rPr>
              <a:t> – FADH</a:t>
            </a:r>
            <a:r>
              <a:rPr lang="en-IN" i="0" baseline="-25000" dirty="0">
                <a:effectLst/>
              </a:rPr>
              <a:t>2</a:t>
            </a:r>
            <a:endParaRPr lang="en-IN" i="1" baseline="-25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E03CE1CD-23AC-920A-BD3E-5300217E14E7}"/>
              </a:ext>
            </a:extLst>
          </p:cNvPr>
          <p:cNvCxnSpPr>
            <a:cxnSpLocks/>
          </p:cNvCxnSpPr>
          <p:nvPr/>
        </p:nvCxnSpPr>
        <p:spPr>
          <a:xfrm>
            <a:off x="106017" y="1329190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F10ABEB0-2D6B-26C3-0006-9DD3BA1003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385" y="83486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1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92" y="2274184"/>
            <a:ext cx="6813812" cy="3676041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IN" sz="11200" b="1" dirty="0"/>
              <a:t> </a:t>
            </a:r>
            <a:r>
              <a:rPr lang="en-US" sz="11200" i="0" dirty="0">
                <a:solidFill>
                  <a:srgbClr val="3B3835"/>
                </a:solidFill>
                <a:effectLst/>
              </a:rPr>
              <a:t>The cofactor is regenerated by reacting with oxygen, leading to the formation of hydrogen peroxide </a:t>
            </a:r>
          </a:p>
          <a:p>
            <a:pPr algn="just"/>
            <a:r>
              <a:rPr lang="en-US" sz="11200" i="0" dirty="0" err="1">
                <a:solidFill>
                  <a:srgbClr val="3B3835"/>
                </a:solidFill>
                <a:effectLst/>
              </a:rPr>
              <a:t>GOx</a:t>
            </a:r>
            <a:r>
              <a:rPr lang="en-US" sz="11200" i="0" dirty="0">
                <a:solidFill>
                  <a:srgbClr val="3B3835"/>
                </a:solidFill>
                <a:effectLst/>
              </a:rPr>
              <a:t> – FADH</a:t>
            </a:r>
            <a:r>
              <a:rPr lang="en-US" sz="11200" i="0" baseline="-25000" dirty="0">
                <a:solidFill>
                  <a:srgbClr val="3B3835"/>
                </a:solidFill>
                <a:effectLst/>
              </a:rPr>
              <a:t>2</a:t>
            </a:r>
            <a:r>
              <a:rPr lang="en-US" sz="11200" i="0" dirty="0">
                <a:solidFill>
                  <a:srgbClr val="3B3835"/>
                </a:solidFill>
                <a:effectLst/>
              </a:rPr>
              <a:t> + O</a:t>
            </a:r>
            <a:r>
              <a:rPr lang="en-US" sz="11200" i="0" baseline="-25000" dirty="0">
                <a:solidFill>
                  <a:srgbClr val="3B3835"/>
                </a:solidFill>
                <a:effectLst/>
              </a:rPr>
              <a:t>2 </a:t>
            </a:r>
            <a:r>
              <a:rPr lang="en-US" sz="11200" i="0" dirty="0">
                <a:solidFill>
                  <a:srgbClr val="3B3835"/>
                </a:solidFill>
                <a:effectLst/>
              </a:rPr>
              <a:t> </a:t>
            </a:r>
            <a:r>
              <a:rPr lang="en-US" sz="11200" i="0" dirty="0">
                <a:solidFill>
                  <a:srgbClr val="3B3835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sz="11200" i="0" dirty="0" err="1">
                <a:solidFill>
                  <a:srgbClr val="3B3835"/>
                </a:solidFill>
                <a:effectLst/>
              </a:rPr>
              <a:t>GOx</a:t>
            </a:r>
            <a:r>
              <a:rPr lang="en-US" sz="11200" i="0" dirty="0">
                <a:solidFill>
                  <a:srgbClr val="3B3835"/>
                </a:solidFill>
                <a:effectLst/>
              </a:rPr>
              <a:t> – FAD + H</a:t>
            </a:r>
            <a:r>
              <a:rPr lang="en-US" sz="11200" i="0" baseline="-25000" dirty="0">
                <a:solidFill>
                  <a:srgbClr val="3B3835"/>
                </a:solidFill>
                <a:effectLst/>
              </a:rPr>
              <a:t>2</a:t>
            </a:r>
            <a:r>
              <a:rPr lang="en-US" sz="11200" i="0" dirty="0">
                <a:solidFill>
                  <a:srgbClr val="3B3835"/>
                </a:solidFill>
                <a:effectLst/>
              </a:rPr>
              <a:t>O</a:t>
            </a:r>
            <a:r>
              <a:rPr lang="en-US" sz="11200" i="0" baseline="-25000" dirty="0">
                <a:solidFill>
                  <a:srgbClr val="3B3835"/>
                </a:solidFill>
                <a:effectLst/>
              </a:rPr>
              <a:t>2</a:t>
            </a:r>
            <a:r>
              <a:rPr lang="en-US" sz="11200" i="0" dirty="0">
                <a:solidFill>
                  <a:srgbClr val="3B3835"/>
                </a:solidFill>
                <a:effectLst/>
              </a:rPr>
              <a:t> </a:t>
            </a:r>
          </a:p>
          <a:p>
            <a:pPr algn="just"/>
            <a:r>
              <a:rPr lang="en-US" sz="11200" i="0" dirty="0">
                <a:solidFill>
                  <a:srgbClr val="3B3835"/>
                </a:solidFill>
                <a:effectLst/>
              </a:rPr>
              <a:t> Hydrogen peroxide is oxidized at a platinum electrode. </a:t>
            </a:r>
          </a:p>
          <a:p>
            <a:pPr algn="just"/>
            <a:r>
              <a:rPr lang="en-US" sz="11200" i="0" dirty="0">
                <a:solidFill>
                  <a:srgbClr val="3B3835"/>
                </a:solidFill>
                <a:effectLst/>
              </a:rPr>
              <a:t>The number of electron transfers, at electrode surface is directly proportional to the number of glucose molecules present in the blood. </a:t>
            </a:r>
          </a:p>
          <a:p>
            <a:pPr algn="just"/>
            <a:r>
              <a:rPr lang="en-US" sz="11200" i="0" dirty="0">
                <a:solidFill>
                  <a:srgbClr val="3B3835"/>
                </a:solidFill>
                <a:effectLst/>
              </a:rPr>
              <a:t>H</a:t>
            </a:r>
            <a:r>
              <a:rPr lang="en-US" sz="11200" i="0" baseline="-25000" dirty="0">
                <a:solidFill>
                  <a:srgbClr val="3B3835"/>
                </a:solidFill>
                <a:effectLst/>
              </a:rPr>
              <a:t>2</a:t>
            </a:r>
            <a:r>
              <a:rPr lang="en-US" sz="11200" i="0" dirty="0">
                <a:solidFill>
                  <a:srgbClr val="3B3835"/>
                </a:solidFill>
                <a:effectLst/>
              </a:rPr>
              <a:t>O</a:t>
            </a:r>
            <a:r>
              <a:rPr lang="en-US" sz="11200" i="0" baseline="-25000" dirty="0">
                <a:solidFill>
                  <a:srgbClr val="3B3835"/>
                </a:solidFill>
                <a:effectLst/>
              </a:rPr>
              <a:t>2</a:t>
            </a:r>
            <a:r>
              <a:rPr lang="en-US" sz="11200" i="0" dirty="0">
                <a:solidFill>
                  <a:srgbClr val="3B3835"/>
                </a:solidFill>
                <a:effectLst/>
              </a:rPr>
              <a:t> </a:t>
            </a:r>
            <a:r>
              <a:rPr lang="en-US" sz="11200" i="0" dirty="0">
                <a:solidFill>
                  <a:srgbClr val="3B3835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sz="11200" i="0" dirty="0">
                <a:solidFill>
                  <a:srgbClr val="3B3835"/>
                </a:solidFill>
                <a:effectLst/>
              </a:rPr>
              <a:t>2H</a:t>
            </a:r>
            <a:r>
              <a:rPr lang="en-US" sz="11200" i="0" baseline="30000" dirty="0">
                <a:solidFill>
                  <a:srgbClr val="3B3835"/>
                </a:solidFill>
                <a:effectLst/>
              </a:rPr>
              <a:t>+ </a:t>
            </a:r>
            <a:r>
              <a:rPr lang="en-US" sz="11200" i="0" dirty="0">
                <a:solidFill>
                  <a:srgbClr val="3B3835"/>
                </a:solidFill>
                <a:effectLst/>
              </a:rPr>
              <a:t>+O</a:t>
            </a:r>
            <a:r>
              <a:rPr lang="en-US" sz="11200" i="0" baseline="-25000" dirty="0">
                <a:solidFill>
                  <a:srgbClr val="3B3835"/>
                </a:solidFill>
                <a:effectLst/>
              </a:rPr>
              <a:t>2</a:t>
            </a:r>
            <a:r>
              <a:rPr lang="en-US" sz="11200" i="0" dirty="0">
                <a:solidFill>
                  <a:srgbClr val="3B3835"/>
                </a:solidFill>
                <a:effectLst/>
              </a:rPr>
              <a:t> + 2e</a:t>
            </a:r>
            <a:r>
              <a:rPr lang="en-US" sz="11200" i="0" baseline="30000" dirty="0">
                <a:solidFill>
                  <a:srgbClr val="3B3835"/>
                </a:solidFill>
                <a:effectLst/>
              </a:rPr>
              <a:t>-</a:t>
            </a:r>
            <a:endParaRPr lang="en-US" sz="11200" i="0" dirty="0">
              <a:solidFill>
                <a:srgbClr val="3B3835"/>
              </a:solidFill>
              <a:effectLst/>
            </a:endParaRPr>
          </a:p>
          <a:p>
            <a:pPr algn="just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VI- Electrochemical Sensors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9EE036C-093F-8077-7FE2-88863E2762F2}"/>
              </a:ext>
            </a:extLst>
          </p:cNvPr>
          <p:cNvSpPr txBox="1"/>
          <p:nvPr/>
        </p:nvSpPr>
        <p:spPr>
          <a:xfrm>
            <a:off x="398006" y="1501470"/>
            <a:ext cx="52658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i="0" dirty="0">
                <a:solidFill>
                  <a:srgbClr val="FF0000"/>
                </a:solidFill>
                <a:effectLst/>
              </a:rPr>
              <a:t>Working of Glucose Biosensor</a:t>
            </a:r>
          </a:p>
          <a:p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E3A3DED-5F18-05BC-6FAE-454CF8089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818" y="2397958"/>
            <a:ext cx="4293305" cy="383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49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5B79DC4-3EF3-F65D-065D-7125F98F5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130" t="15591" r="20979" b="34298"/>
          <a:stretch/>
        </p:blipFill>
        <p:spPr>
          <a:xfrm>
            <a:off x="-8308" y="1788079"/>
            <a:ext cx="4825218" cy="2831778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EA9433F-A420-A3D4-7CBD-C0D5EAA70B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62" t="12827" r="36885" b="15059"/>
          <a:stretch/>
        </p:blipFill>
        <p:spPr>
          <a:xfrm>
            <a:off x="5390843" y="1182651"/>
            <a:ext cx="2921976" cy="3329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E4131F4-DC7B-E518-5A75-A2814CADBD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00" t="16612" r="37461" b="28810"/>
          <a:stretch/>
        </p:blipFill>
        <p:spPr>
          <a:xfrm>
            <a:off x="9116448" y="1788079"/>
            <a:ext cx="2813538" cy="26258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67014B0C-03B4-5F90-7019-F5ADF524DA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259" t="14971" r="36077" b="30247"/>
          <a:stretch/>
        </p:blipFill>
        <p:spPr>
          <a:xfrm>
            <a:off x="1635132" y="4424183"/>
            <a:ext cx="2696892" cy="23461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58330FE5-13F1-EF5A-07A4-A27DCA465F0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462" t="21115" r="34577" b="34202"/>
          <a:stretch/>
        </p:blipFill>
        <p:spPr>
          <a:xfrm>
            <a:off x="5267984" y="4331773"/>
            <a:ext cx="3535918" cy="262586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="" xmlns:a16="http://schemas.microsoft.com/office/drawing/2014/main" id="{015E51E9-0AB8-C4E2-133B-36D821A773A4}"/>
              </a:ext>
            </a:extLst>
          </p:cNvPr>
          <p:cNvSpPr/>
          <p:nvPr/>
        </p:nvSpPr>
        <p:spPr>
          <a:xfrm>
            <a:off x="4722639" y="2849217"/>
            <a:ext cx="511970" cy="25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="" xmlns:a16="http://schemas.microsoft.com/office/drawing/2014/main" id="{7159185C-C250-109C-AFA5-3ABD86E27A69}"/>
              </a:ext>
            </a:extLst>
          </p:cNvPr>
          <p:cNvSpPr/>
          <p:nvPr/>
        </p:nvSpPr>
        <p:spPr>
          <a:xfrm>
            <a:off x="8491355" y="2955235"/>
            <a:ext cx="625093" cy="251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="" xmlns:a16="http://schemas.microsoft.com/office/drawing/2014/main" id="{892D772A-8B72-CE42-50DE-7D02ECE04E65}"/>
              </a:ext>
            </a:extLst>
          </p:cNvPr>
          <p:cNvSpPr/>
          <p:nvPr/>
        </p:nvSpPr>
        <p:spPr>
          <a:xfrm>
            <a:off x="518772" y="5644703"/>
            <a:ext cx="619539" cy="205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="" xmlns:a16="http://schemas.microsoft.com/office/drawing/2014/main" id="{F5879E7A-AA43-66F2-B9F7-295A3BF8E624}"/>
              </a:ext>
            </a:extLst>
          </p:cNvPr>
          <p:cNvSpPr/>
          <p:nvPr/>
        </p:nvSpPr>
        <p:spPr>
          <a:xfrm>
            <a:off x="4711488" y="5644703"/>
            <a:ext cx="511970" cy="205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B5073C64-E635-5272-32A6-DE69DC81D021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9AD2ADA-C20A-DD52-D04E-566D9233687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849" y="64055"/>
            <a:ext cx="933598" cy="139896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B7F34B1F-1E95-2404-5AC9-528EC3D50F16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Electrochemical Sensors</a:t>
            </a:r>
          </a:p>
        </p:txBody>
      </p:sp>
      <p:pic>
        <p:nvPicPr>
          <p:cNvPr id="1026" name="Picture 2" descr="Glucose Sensor - an overview | ScienceDirect Topics">
            <a:extLst>
              <a:ext uri="{FF2B5EF4-FFF2-40B4-BE49-F238E27FC236}">
                <a16:creationId xmlns="" xmlns:a16="http://schemas.microsoft.com/office/drawing/2014/main" id="{081A9D04-8FD8-A399-457B-A65F7497FE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34"/>
          <a:stretch/>
        </p:blipFill>
        <p:spPr bwMode="auto">
          <a:xfrm>
            <a:off x="10030375" y="4739000"/>
            <a:ext cx="105298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rrow: Right 22">
            <a:extLst>
              <a:ext uri="{FF2B5EF4-FFF2-40B4-BE49-F238E27FC236}">
                <a16:creationId xmlns="" xmlns:a16="http://schemas.microsoft.com/office/drawing/2014/main" id="{C3611B2B-97BE-CD24-D47D-7B70115EA92F}"/>
              </a:ext>
            </a:extLst>
          </p:cNvPr>
          <p:cNvSpPr/>
          <p:nvPr/>
        </p:nvSpPr>
        <p:spPr>
          <a:xfrm>
            <a:off x="8491355" y="5473148"/>
            <a:ext cx="625093" cy="251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80AB3EAA-1C90-B8CF-4EDA-4A5FA4E3E758}"/>
              </a:ext>
            </a:extLst>
          </p:cNvPr>
          <p:cNvSpPr txBox="1"/>
          <p:nvPr/>
        </p:nvSpPr>
        <p:spPr>
          <a:xfrm>
            <a:off x="90327" y="1198170"/>
            <a:ext cx="53005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i="0" dirty="0">
                <a:solidFill>
                  <a:srgbClr val="FF0000"/>
                </a:solidFill>
                <a:effectLst/>
              </a:rPr>
              <a:t>Working of Glucose Biosensor</a:t>
            </a:r>
          </a:p>
        </p:txBody>
      </p:sp>
    </p:spTree>
    <p:extLst>
      <p:ext uri="{BB962C8B-B14F-4D97-AF65-F5344CB8AC3E}">
        <p14:creationId xmlns:p14="http://schemas.microsoft.com/office/powerpoint/2010/main" val="3260081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55F30D48-48F0-B5CE-A91E-53864120E22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5A69932-2732-2D10-8124-887F8D17AE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429DAF2-5D99-D4F9-6AB1-8DB1849BEF58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VI- Electrochemical Sensors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55DADF9-B312-6F41-1FD0-65D5345A61F6}"/>
              </a:ext>
            </a:extLst>
          </p:cNvPr>
          <p:cNvSpPr txBox="1"/>
          <p:nvPr/>
        </p:nvSpPr>
        <p:spPr>
          <a:xfrm>
            <a:off x="398006" y="1535630"/>
            <a:ext cx="5923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Limitations of Glucose Sensors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06404DC-567D-C0C5-08EE-BEC5A2C35C22}"/>
              </a:ext>
            </a:extLst>
          </p:cNvPr>
          <p:cNvSpPr txBox="1"/>
          <p:nvPr/>
        </p:nvSpPr>
        <p:spPr>
          <a:xfrm>
            <a:off x="450987" y="2220880"/>
            <a:ext cx="8345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i="0" dirty="0">
                <a:solidFill>
                  <a:srgbClr val="202124"/>
                </a:solidFill>
                <a:effectLst/>
              </a:rPr>
              <a:t>Extreme environmental conditions like </a:t>
            </a:r>
            <a:r>
              <a:rPr lang="en-IN" sz="2800" i="0" dirty="0" smtClean="0">
                <a:solidFill>
                  <a:srgbClr val="202124"/>
                </a:solidFill>
                <a:effectLst/>
              </a:rPr>
              <a:t>haematocrit </a:t>
            </a:r>
            <a:r>
              <a:rPr lang="en-IN" sz="2800" i="0" dirty="0">
                <a:solidFill>
                  <a:srgbClr val="202124"/>
                </a:solidFill>
                <a:effectLst/>
              </a:rPr>
              <a:t>values, or medication interferences may potentially falsify blood glucose readings.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202124"/>
                </a:solidFill>
                <a:effectLst/>
              </a:rPr>
              <a:t>Incorrect blood glucose readings may lead to treatment errors, for example, incorrect insulin dosing.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94774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Asha</a:t>
            </a:r>
            <a:r>
              <a:rPr lang="en-US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0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257036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 – Oxygen sensor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365274" cy="4131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b="1" i="1" dirty="0"/>
              <a:t>Class content:</a:t>
            </a:r>
          </a:p>
          <a:p>
            <a:pPr marL="0" indent="0">
              <a:buNone/>
            </a:pPr>
            <a:endParaRPr lang="en-IN" b="1" dirty="0"/>
          </a:p>
          <a:p>
            <a:pPr algn="just"/>
            <a:r>
              <a:rPr lang="en-US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Oxygen sensor</a:t>
            </a:r>
          </a:p>
          <a:p>
            <a:pPr lvl="1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Applications</a:t>
            </a:r>
          </a:p>
          <a:p>
            <a:pPr lvl="2" algn="just"/>
            <a:r>
              <a:rPr lang="en-US" sz="2400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Oxygen sensor in automobiles</a:t>
            </a:r>
          </a:p>
          <a:p>
            <a:pPr lvl="3" algn="just"/>
            <a:r>
              <a:rPr lang="en-US" sz="2400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Principle</a:t>
            </a:r>
          </a:p>
          <a:p>
            <a:pPr lvl="3" algn="just"/>
            <a:r>
              <a:rPr lang="en-US" sz="2400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Construction and working</a:t>
            </a:r>
            <a:endParaRPr lang="en-US" sz="2400" b="1" i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 algn="just">
              <a:buNone/>
            </a:pPr>
            <a:endParaRPr lang="en-US" b="1" i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5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Oxygen sensor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46017" y="1296630"/>
            <a:ext cx="79052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IN" sz="2400" b="1" dirty="0">
                <a:solidFill>
                  <a:srgbClr val="FF0000"/>
                </a:solidFill>
              </a:rPr>
              <a:t>Oxygen sensor</a:t>
            </a:r>
          </a:p>
          <a:p>
            <a:pPr marL="342900" indent="-342900"/>
            <a:r>
              <a:rPr lang="en-IN" sz="2400" dirty="0"/>
              <a:t>     An electronic device that </a:t>
            </a:r>
            <a:r>
              <a:rPr lang="en-IN" sz="2400" b="1" dirty="0">
                <a:solidFill>
                  <a:srgbClr val="C42ABD"/>
                </a:solidFill>
              </a:rPr>
              <a:t>measures the proportion of O</a:t>
            </a:r>
            <a:r>
              <a:rPr lang="en-IN" sz="2400" b="1" baseline="-25000" dirty="0">
                <a:solidFill>
                  <a:srgbClr val="C42ABD"/>
                </a:solidFill>
              </a:rPr>
              <a:t>2</a:t>
            </a:r>
            <a:r>
              <a:rPr lang="en-IN" sz="2400" b="1" dirty="0">
                <a:solidFill>
                  <a:srgbClr val="C42ABD"/>
                </a:solidFill>
              </a:rPr>
              <a:t> </a:t>
            </a:r>
            <a:r>
              <a:rPr lang="en-IN" sz="2400" dirty="0"/>
              <a:t>in the gas or liquid being analysed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0" y="2635240"/>
            <a:ext cx="796398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IN" dirty="0"/>
              <a:t> 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Applications of O</a:t>
            </a:r>
            <a:r>
              <a:rPr lang="en-IN" sz="2400" b="1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 sensor:</a:t>
            </a:r>
            <a:endParaRPr lang="en-IN" sz="2400" dirty="0"/>
          </a:p>
          <a:p>
            <a:pPr>
              <a:buFont typeface="Arial" pitchFamily="34" charset="0"/>
              <a:buChar char="•"/>
            </a:pPr>
            <a:r>
              <a:rPr lang="en-IN" sz="2400" dirty="0"/>
              <a:t>  </a:t>
            </a:r>
            <a:r>
              <a:rPr lang="en-US" sz="2400" dirty="0"/>
              <a:t>Divers use to measure partial pressure of O</a:t>
            </a:r>
            <a:r>
              <a:rPr lang="en-US" sz="2400" baseline="-25000" dirty="0"/>
              <a:t>2</a:t>
            </a:r>
            <a:r>
              <a:rPr lang="en-US" sz="2400" dirty="0"/>
              <a:t> in their </a:t>
            </a:r>
          </a:p>
          <a:p>
            <a:r>
              <a:rPr lang="en-US" sz="2400" dirty="0"/>
              <a:t>   breathing gas</a:t>
            </a:r>
            <a:endParaRPr lang="en-IN" sz="2400" dirty="0"/>
          </a:p>
          <a:p>
            <a:pPr>
              <a:buFont typeface="Arial" pitchFamily="34" charset="0"/>
              <a:buChar char="•"/>
            </a:pPr>
            <a:r>
              <a:rPr lang="en-IN" sz="2400" dirty="0"/>
              <a:t>  Scientists use as probes to measure respiration or </a:t>
            </a:r>
          </a:p>
          <a:p>
            <a:r>
              <a:rPr lang="en-IN" sz="2400" dirty="0"/>
              <a:t>   production of </a:t>
            </a:r>
            <a:r>
              <a:rPr lang="en-US" sz="2400" dirty="0"/>
              <a:t> O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O</a:t>
            </a:r>
            <a:r>
              <a:rPr lang="en-US" sz="2400" baseline="-25000" dirty="0"/>
              <a:t>2</a:t>
            </a:r>
            <a:r>
              <a:rPr lang="en-US" sz="2400" dirty="0"/>
              <a:t> analyzers used in medical applications such as anesthesia </a:t>
            </a:r>
          </a:p>
          <a:p>
            <a:r>
              <a:rPr lang="en-US" sz="2400" dirty="0"/>
              <a:t>   monitors, respirators etc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/>
              <a:t> Used to measure exhaust gas concentrations of </a:t>
            </a:r>
            <a:r>
              <a:rPr lang="en-US" sz="2400" dirty="0"/>
              <a:t>O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IN" sz="2400" dirty="0"/>
              <a:t>in IC</a:t>
            </a:r>
          </a:p>
          <a:p>
            <a:r>
              <a:rPr lang="en-IN" sz="2400" dirty="0"/>
              <a:t>  engines</a:t>
            </a: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Oxygen sensor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46017" y="1296631"/>
            <a:ext cx="7905206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IN" sz="2400" b="1" dirty="0">
                <a:solidFill>
                  <a:srgbClr val="FF0000"/>
                </a:solidFill>
              </a:rPr>
              <a:t>Role of oxygen sensor in automobiles </a:t>
            </a:r>
          </a:p>
          <a:p>
            <a:pPr marL="342900" indent="-342900"/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Principle : </a:t>
            </a:r>
          </a:p>
          <a:p>
            <a:pPr marL="342900" indent="-342900"/>
            <a:endParaRPr lang="en-I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400" b="1" dirty="0">
                <a:solidFill>
                  <a:srgbClr val="C42ABD"/>
                </a:solidFill>
              </a:rPr>
              <a:t>Stoichiometric air/fuel ratio </a:t>
            </a:r>
            <a:r>
              <a:rPr lang="en-IN" sz="2400" dirty="0"/>
              <a:t>ideal for combustion of gasoline is </a:t>
            </a:r>
            <a:r>
              <a:rPr lang="en-IN" sz="2400" b="1" dirty="0">
                <a:solidFill>
                  <a:srgbClr val="C42ABD"/>
                </a:solidFill>
              </a:rPr>
              <a:t>14.7:1  </a:t>
            </a:r>
          </a:p>
          <a:p>
            <a:pPr marL="342900" indent="-342900"/>
            <a:endParaRPr lang="en-IN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Located in the </a:t>
            </a:r>
            <a:r>
              <a:rPr lang="en-IN" sz="2400" b="1" dirty="0">
                <a:solidFill>
                  <a:srgbClr val="C42ABD"/>
                </a:solidFill>
              </a:rPr>
              <a:t>exhaust stream </a:t>
            </a:r>
            <a:r>
              <a:rPr lang="en-IN" sz="2400" dirty="0"/>
              <a:t>and indirectly determine air to fuel ratio</a:t>
            </a:r>
          </a:p>
          <a:p>
            <a:pPr marL="342900" indent="-342900"/>
            <a:endParaRPr lang="en-IN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O</a:t>
            </a:r>
            <a:r>
              <a:rPr lang="en-IN" sz="2400" baseline="-25000" dirty="0"/>
              <a:t>2</a:t>
            </a:r>
            <a:r>
              <a:rPr lang="en-IN" sz="2400" dirty="0"/>
              <a:t> sensor allows engine control system to maintain ideal ratio across various engine operating systems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It compares the amount of </a:t>
            </a:r>
            <a:r>
              <a:rPr lang="en-IN" sz="2400" b="1" dirty="0">
                <a:solidFill>
                  <a:srgbClr val="C42ABD"/>
                </a:solidFill>
              </a:rPr>
              <a:t>O</a:t>
            </a:r>
            <a:r>
              <a:rPr lang="en-IN" sz="2400" b="1" baseline="-25000" dirty="0">
                <a:solidFill>
                  <a:srgbClr val="C42ABD"/>
                </a:solidFill>
              </a:rPr>
              <a:t>2</a:t>
            </a:r>
            <a:r>
              <a:rPr lang="en-IN" sz="2400" b="1" dirty="0">
                <a:solidFill>
                  <a:srgbClr val="C42ABD"/>
                </a:solidFill>
              </a:rPr>
              <a:t> in the exhaust </a:t>
            </a:r>
            <a:r>
              <a:rPr lang="en-IN" sz="2400" dirty="0"/>
              <a:t>to the amount of </a:t>
            </a:r>
            <a:r>
              <a:rPr lang="en-IN" sz="2400" b="1" dirty="0">
                <a:solidFill>
                  <a:srgbClr val="C42ABD"/>
                </a:solidFill>
              </a:rPr>
              <a:t>O</a:t>
            </a:r>
            <a:r>
              <a:rPr lang="en-IN" sz="2400" b="1" baseline="-25000" dirty="0">
                <a:solidFill>
                  <a:srgbClr val="C42ABD"/>
                </a:solidFill>
              </a:rPr>
              <a:t>2</a:t>
            </a:r>
            <a:r>
              <a:rPr lang="en-IN" sz="2400" b="1" dirty="0">
                <a:solidFill>
                  <a:srgbClr val="C42ABD"/>
                </a:solidFill>
              </a:rPr>
              <a:t> in the atmosphere</a:t>
            </a:r>
          </a:p>
          <a:p>
            <a:pPr marL="342900" indent="-342900"/>
            <a:endParaRPr lang="en-IN" sz="2400" dirty="0"/>
          </a:p>
          <a:p>
            <a:pPr marL="342900" indent="-342900"/>
            <a:endParaRPr lang="en-IN" sz="2400" dirty="0"/>
          </a:p>
          <a:p>
            <a:pPr marL="342900" indent="-342900"/>
            <a:endParaRPr lang="en-IN" sz="2400" dirty="0"/>
          </a:p>
          <a:p>
            <a:pPr marL="342900" indent="-342900"/>
            <a:r>
              <a:rPr lang="en-IN" sz="2400" dirty="0"/>
              <a:t> </a:t>
            </a:r>
          </a:p>
          <a:p>
            <a:pPr marL="342900" indent="-342900"/>
            <a:endParaRPr lang="en-IN" sz="2400" dirty="0"/>
          </a:p>
          <a:p>
            <a:pPr marL="342900" indent="-342900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Oxygen sensor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46016" y="1296630"/>
            <a:ext cx="10880301" cy="7386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000" dirty="0"/>
              <a:t>An output voltage is generated based on the </a:t>
            </a:r>
            <a:r>
              <a:rPr lang="en-IN" sz="2000" b="1" dirty="0">
                <a:solidFill>
                  <a:srgbClr val="C42ABD"/>
                </a:solidFill>
              </a:rPr>
              <a:t>difference in O</a:t>
            </a:r>
            <a:r>
              <a:rPr lang="en-IN" sz="2000" b="1" baseline="-25000" dirty="0">
                <a:solidFill>
                  <a:srgbClr val="C42ABD"/>
                </a:solidFill>
              </a:rPr>
              <a:t>2</a:t>
            </a:r>
            <a:r>
              <a:rPr lang="en-IN" sz="2000" b="1" dirty="0">
                <a:solidFill>
                  <a:srgbClr val="C42ABD"/>
                </a:solidFill>
              </a:rPr>
              <a:t> concentration</a:t>
            </a:r>
            <a:r>
              <a:rPr lang="en-IN" sz="2000" dirty="0"/>
              <a:t> in the exhaust and atmosphere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/>
              <a:t>An output voltage of </a:t>
            </a:r>
            <a:r>
              <a:rPr lang="en-IN" sz="2000" b="1" dirty="0">
                <a:solidFill>
                  <a:srgbClr val="C42ABD"/>
                </a:solidFill>
              </a:rPr>
              <a:t>0.2V represents a lean mixture </a:t>
            </a:r>
            <a:r>
              <a:rPr lang="en-IN" sz="2000" dirty="0"/>
              <a:t>and </a:t>
            </a:r>
            <a:r>
              <a:rPr lang="en-IN" sz="2000" b="1" dirty="0">
                <a:solidFill>
                  <a:srgbClr val="C42ABD"/>
                </a:solidFill>
              </a:rPr>
              <a:t>0.8V represents a rich mixture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/>
              <a:t>Ideal set point is around </a:t>
            </a:r>
            <a:r>
              <a:rPr lang="en-IN" sz="2000" b="1" dirty="0">
                <a:solidFill>
                  <a:srgbClr val="C42ABD"/>
                </a:solidFill>
              </a:rPr>
              <a:t>0.45 V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000" b="1" dirty="0">
              <a:solidFill>
                <a:srgbClr val="C42ABD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/>
              <a:t>The voltage is sent as feedback to Engine control unit which adjusts the air/fuel ratio back to stoichiometric value 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0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solidFill>
                  <a:srgbClr val="0000CC"/>
                </a:solidFill>
              </a:rPr>
              <a:t>    </a:t>
            </a:r>
            <a:r>
              <a:rPr lang="en-IN" sz="2000" dirty="0"/>
              <a:t>Lean mixture results in more of </a:t>
            </a:r>
            <a:r>
              <a:rPr lang="en-IN" sz="2000" b="1" dirty="0">
                <a:solidFill>
                  <a:srgbClr val="C42ABD"/>
                </a:solidFill>
              </a:rPr>
              <a:t>NO</a:t>
            </a:r>
            <a:r>
              <a:rPr lang="en-IN" sz="2000" b="1" baseline="-25000" dirty="0">
                <a:solidFill>
                  <a:srgbClr val="C42ABD"/>
                </a:solidFill>
              </a:rPr>
              <a:t>X</a:t>
            </a:r>
            <a:r>
              <a:rPr lang="en-IN" sz="2000" b="1" dirty="0">
                <a:solidFill>
                  <a:srgbClr val="C42ABD"/>
                </a:solidFill>
              </a:rPr>
              <a:t> emissions</a:t>
            </a:r>
          </a:p>
          <a:p>
            <a:pPr>
              <a:buFont typeface="Arial" pitchFamily="34" charset="0"/>
              <a:buChar char="•"/>
            </a:pPr>
            <a:r>
              <a:rPr lang="en-IN" sz="2000" b="1" dirty="0">
                <a:solidFill>
                  <a:srgbClr val="0000CC"/>
                </a:solidFill>
              </a:rPr>
              <a:t>    </a:t>
            </a:r>
            <a:r>
              <a:rPr lang="en-IN" sz="2000" dirty="0"/>
              <a:t>Rich mixture leads to more of </a:t>
            </a:r>
            <a:r>
              <a:rPr lang="en-IN" sz="2000" b="1" dirty="0">
                <a:solidFill>
                  <a:srgbClr val="C42ABD"/>
                </a:solidFill>
              </a:rPr>
              <a:t>CO , C particles and </a:t>
            </a:r>
            <a:r>
              <a:rPr lang="en-IN" sz="2000" b="1" dirty="0" err="1">
                <a:solidFill>
                  <a:srgbClr val="C42ABD"/>
                </a:solidFill>
              </a:rPr>
              <a:t>unburnt</a:t>
            </a:r>
            <a:endParaRPr lang="en-IN" sz="2000" b="1" dirty="0">
              <a:solidFill>
                <a:srgbClr val="C42ABD"/>
              </a:solidFill>
            </a:endParaRPr>
          </a:p>
          <a:p>
            <a:r>
              <a:rPr lang="en-IN" sz="2000" b="1" dirty="0">
                <a:solidFill>
                  <a:srgbClr val="C42ABD"/>
                </a:solidFill>
              </a:rPr>
              <a:t>      fuel emissions</a:t>
            </a:r>
          </a:p>
          <a:p>
            <a:endParaRPr lang="en-IN" sz="2000" b="1" dirty="0">
              <a:solidFill>
                <a:srgbClr val="C42AB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Based on </a:t>
            </a:r>
            <a:r>
              <a:rPr lang="en-IN" sz="2000" b="1" dirty="0">
                <a:solidFill>
                  <a:srgbClr val="C42ABD"/>
                </a:solidFill>
              </a:rPr>
              <a:t>solid state electrochemical fuel cell</a:t>
            </a:r>
          </a:p>
          <a:p>
            <a:endParaRPr lang="en-IN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/>
              <a:t>Operates at a minimum temperature of </a:t>
            </a:r>
            <a:r>
              <a:rPr lang="en-IN" sz="2000" b="1" dirty="0">
                <a:solidFill>
                  <a:srgbClr val="C42ABD"/>
                </a:solidFill>
              </a:rPr>
              <a:t>360</a:t>
            </a:r>
            <a:r>
              <a:rPr lang="en-IN" sz="2000" b="1" baseline="30000" dirty="0">
                <a:solidFill>
                  <a:srgbClr val="C42ABD"/>
                </a:solidFill>
              </a:rPr>
              <a:t>o</a:t>
            </a:r>
            <a:r>
              <a:rPr lang="en-IN" sz="2000" b="1" dirty="0">
                <a:solidFill>
                  <a:srgbClr val="C42ABD"/>
                </a:solidFill>
              </a:rPr>
              <a:t>C</a:t>
            </a:r>
          </a:p>
          <a:p>
            <a:pPr marL="342900" indent="-342900"/>
            <a:endParaRPr lang="en-IN" sz="2400" dirty="0"/>
          </a:p>
          <a:p>
            <a:pPr marL="342900" indent="-342900"/>
            <a:endParaRPr lang="en-IN" sz="2400" dirty="0"/>
          </a:p>
          <a:p>
            <a:pPr marL="342900" indent="-342900"/>
            <a:endParaRPr lang="en-IN" sz="2400" dirty="0"/>
          </a:p>
          <a:p>
            <a:pPr marL="342900" indent="-342900"/>
            <a:r>
              <a:rPr lang="en-IN" sz="2400" dirty="0"/>
              <a:t> </a:t>
            </a:r>
          </a:p>
          <a:p>
            <a:pPr marL="342900" indent="-342900"/>
            <a:endParaRPr lang="en-IN" sz="2400" dirty="0"/>
          </a:p>
          <a:p>
            <a:pPr marL="342900" indent="-342900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Oxygen sensor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11480" y="1343859"/>
            <a:ext cx="473528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Construction:</a:t>
            </a:r>
          </a:p>
          <a:p>
            <a:pPr>
              <a:buNone/>
            </a:pPr>
            <a:endParaRPr lang="en-I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C42ABD"/>
                </a:solidFill>
              </a:rPr>
              <a:t>Anode :</a:t>
            </a:r>
            <a:r>
              <a:rPr lang="en-IN" sz="2400" dirty="0"/>
              <a:t> Pt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C42ABD"/>
                </a:solidFill>
              </a:rPr>
              <a:t>Cathode :</a:t>
            </a:r>
            <a:r>
              <a:rPr lang="en-IN" sz="2400" dirty="0">
                <a:solidFill>
                  <a:srgbClr val="0000CC"/>
                </a:solidFill>
              </a:rPr>
              <a:t> </a:t>
            </a:r>
            <a:r>
              <a:rPr lang="en-IN" sz="2400" dirty="0"/>
              <a:t>Pt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C42ABD"/>
                </a:solidFill>
              </a:rPr>
              <a:t>Electrolyte : </a:t>
            </a:r>
            <a:r>
              <a:rPr lang="en-IN" sz="2400" dirty="0"/>
              <a:t>Zirconium oxide (ZrO</a:t>
            </a:r>
            <a:r>
              <a:rPr lang="en-IN" sz="2400" baseline="-25000" dirty="0"/>
              <a:t>2</a:t>
            </a:r>
            <a:r>
              <a:rPr lang="en-IN" sz="2400" dirty="0"/>
              <a:t> ) 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doped with Yttrium oxide (Y</a:t>
            </a:r>
            <a:r>
              <a:rPr lang="en-IN" sz="2400" baseline="-25000" dirty="0"/>
              <a:t>2</a:t>
            </a:r>
            <a:r>
              <a:rPr lang="en-IN" sz="2400" dirty="0"/>
              <a:t>O</a:t>
            </a:r>
            <a:r>
              <a:rPr lang="en-IN" sz="2400" baseline="-25000" dirty="0"/>
              <a:t>3 </a:t>
            </a:r>
            <a:r>
              <a:rPr lang="en-IN" sz="2400" dirty="0"/>
              <a:t>) </a:t>
            </a:r>
            <a:endParaRPr lang="en-IN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698" y="1722121"/>
            <a:ext cx="2968624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Oxygen sensor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41960" y="1216075"/>
            <a:ext cx="2157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Working :</a:t>
            </a: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399" y="4219305"/>
            <a:ext cx="2710160" cy="805724"/>
          </a:xfrm>
          <a:prstGeom prst="rect">
            <a:avLst/>
          </a:prstGeom>
          <a:noFill/>
        </p:spPr>
      </p:pic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61257" y="5036500"/>
            <a:ext cx="786384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58825" algn="l"/>
              </a:tabLst>
            </a:pPr>
            <a:r>
              <a:rPr lang="en-US" sz="2400" dirty="0">
                <a:ea typeface="Times New Roman" pitchFamily="18" charset="0"/>
                <a:cs typeface="Times New Roman" pitchFamily="18" charset="0"/>
              </a:rPr>
              <a:t>w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here P</a:t>
            </a:r>
            <a:r>
              <a:rPr kumimoji="0" lang="en-US" sz="2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and P</a:t>
            </a:r>
            <a:r>
              <a:rPr kumimoji="0" lang="en-US" sz="2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are the partial pressures of O</a:t>
            </a:r>
            <a:r>
              <a:rPr kumimoji="0" lang="en-US" sz="2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in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58825" algn="l"/>
              </a:tabLst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reference air and exhaust gas respectively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graphicFrame>
        <p:nvGraphicFramePr>
          <p:cNvPr id="73729" name="Object 1"/>
          <p:cNvGraphicFramePr>
            <a:graphicFrameLocks noChangeAspect="1"/>
          </p:cNvGraphicFramePr>
          <p:nvPr/>
        </p:nvGraphicFramePr>
        <p:xfrm>
          <a:off x="554173" y="1998028"/>
          <a:ext cx="4135438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3" name="ChemSketch" r:id="rId5" imgW="2459880" imgH="679680" progId="ACD.ChemSketch.20">
                  <p:embed/>
                </p:oleObj>
              </mc:Choice>
              <mc:Fallback>
                <p:oleObj name="ChemSketch" r:id="rId5" imgW="2459880" imgH="679680" progId="ACD.ChemSketch.20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173" y="1998028"/>
                        <a:ext cx="4135438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70263" y="3435531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C42ABD"/>
                </a:solidFill>
              </a:rPr>
              <a:t>Cell voltage </a:t>
            </a:r>
            <a:r>
              <a:rPr lang="en-GB" sz="2400" dirty="0"/>
              <a:t>is given by </a:t>
            </a: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Oxygen sensor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69817" y="1554480"/>
            <a:ext cx="80467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400" dirty="0"/>
              <a:t>  Automobiles fitted with O</a:t>
            </a:r>
            <a:r>
              <a:rPr lang="en-GB" sz="2400" baseline="-25000" dirty="0"/>
              <a:t>2</a:t>
            </a:r>
            <a:r>
              <a:rPr lang="en-GB" sz="2400" dirty="0"/>
              <a:t> sensor must use </a:t>
            </a:r>
            <a:r>
              <a:rPr lang="en-GB" sz="2400" b="1" dirty="0">
                <a:solidFill>
                  <a:srgbClr val="C42ABD"/>
                </a:solidFill>
              </a:rPr>
              <a:t>unleaded</a:t>
            </a:r>
          </a:p>
          <a:p>
            <a:r>
              <a:rPr lang="en-GB" sz="2400" b="1" dirty="0">
                <a:solidFill>
                  <a:srgbClr val="C42ABD"/>
                </a:solidFill>
              </a:rPr>
              <a:t>   gasoline </a:t>
            </a:r>
            <a:r>
              <a:rPr lang="en-GB" sz="2400" dirty="0"/>
              <a:t>as lead poisons the Pt catalyst and reduces its</a:t>
            </a:r>
          </a:p>
          <a:p>
            <a:r>
              <a:rPr lang="en-GB" sz="2400" dirty="0"/>
              <a:t>   efficiency</a:t>
            </a:r>
          </a:p>
          <a:p>
            <a:endParaRPr lang="en-GB" sz="2400" dirty="0"/>
          </a:p>
          <a:p>
            <a:pPr>
              <a:buFont typeface="Arial" pitchFamily="34" charset="0"/>
              <a:buChar char="•"/>
            </a:pPr>
            <a:r>
              <a:rPr lang="en-GB" sz="2400" dirty="0"/>
              <a:t>  Symptoms of failure are – increased tail pipe emissions,</a:t>
            </a:r>
          </a:p>
          <a:p>
            <a:r>
              <a:rPr lang="en-GB" sz="2400" dirty="0"/>
              <a:t>   increased fuel consumption and hesitation on acceleration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4425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02292"/>
            <a:ext cx="7339885" cy="32289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b="1" i="1" dirty="0"/>
              <a:t>Class Content :</a:t>
            </a:r>
          </a:p>
          <a:p>
            <a:pPr marL="0" indent="0">
              <a:buNone/>
            </a:pPr>
            <a:endParaRPr lang="en-IN" b="1" dirty="0"/>
          </a:p>
          <a:p>
            <a:pPr>
              <a:buNone/>
            </a:pPr>
            <a:r>
              <a:rPr lang="en-IN" sz="3200" b="1" i="1" dirty="0"/>
              <a:t>GLUCOSE SENSOR</a:t>
            </a:r>
          </a:p>
          <a:p>
            <a:pPr>
              <a:buNone/>
            </a:pPr>
            <a:r>
              <a:rPr lang="en-IN" b="1" i="1" dirty="0"/>
              <a:t>Components of glucose biosensor</a:t>
            </a:r>
          </a:p>
          <a:p>
            <a:pPr algn="just">
              <a:buNone/>
            </a:pPr>
            <a:r>
              <a:rPr lang="en-IN" b="1" i="1" dirty="0"/>
              <a:t>Working of glucose biosensor</a:t>
            </a:r>
          </a:p>
          <a:p>
            <a:pPr>
              <a:buNone/>
            </a:pPr>
            <a:r>
              <a:rPr lang="en-IN" b="1" i="1" dirty="0"/>
              <a:t>Limitations </a:t>
            </a:r>
          </a:p>
          <a:p>
            <a:pPr>
              <a:buNone/>
            </a:pPr>
            <a:endParaRPr lang="en-IN" b="1" i="1" dirty="0"/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Electrochemical Sensors</a:t>
            </a:r>
          </a:p>
        </p:txBody>
      </p:sp>
    </p:spTree>
    <p:extLst>
      <p:ext uri="{BB962C8B-B14F-4D97-AF65-F5344CB8AC3E}">
        <p14:creationId xmlns:p14="http://schemas.microsoft.com/office/powerpoint/2010/main" val="94677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11531</TotalTime>
  <Words>761</Words>
  <Application>Microsoft Office PowerPoint</Application>
  <PresentationFormat>Custom</PresentationFormat>
  <Paragraphs>136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ChemSketch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ENGINEERING CHEMISTRY Module VI- Electrochemical Sensors </vt:lpstr>
      <vt:lpstr>Why Monitor Blood Glucose?</vt:lpstr>
      <vt:lpstr>PowerPoint Presentation</vt:lpstr>
      <vt:lpstr>ENGINEERING CHEMISTRY Module VI- Electrochemical Sensors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LENOVO</cp:lastModifiedBy>
  <cp:revision>913</cp:revision>
  <cp:lastPrinted>2020-06-24T17:52:28Z</cp:lastPrinted>
  <dcterms:created xsi:type="dcterms:W3CDTF">2019-05-30T23:14:36Z</dcterms:created>
  <dcterms:modified xsi:type="dcterms:W3CDTF">2023-01-10T02:36:33Z</dcterms:modified>
</cp:coreProperties>
</file>