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19" r:id="rId3"/>
    <p:sldId id="317" r:id="rId4"/>
    <p:sldId id="320" r:id="rId5"/>
    <p:sldId id="328" r:id="rId6"/>
    <p:sldId id="321" r:id="rId7"/>
    <p:sldId id="327" r:id="rId8"/>
    <p:sldId id="322" r:id="rId9"/>
    <p:sldId id="32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sit" initials="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2ABD"/>
    <a:srgbClr val="FEDC32"/>
    <a:srgbClr val="6D1769"/>
    <a:srgbClr val="DFA267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4" autoAdjust="0"/>
    <p:restoredTop sz="95126" autoAdjust="0"/>
  </p:normalViewPr>
  <p:slideViewPr>
    <p:cSldViewPr snapToGrid="0">
      <p:cViewPr>
        <p:scale>
          <a:sx n="81" d="100"/>
          <a:sy n="81" d="100"/>
        </p:scale>
        <p:origin x="-192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3:42.884" idx="1">
    <p:pos x="2445" y="1416"/>
    <p:text>1. this is the Title slide
2. Please do not put your designation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29-12-2022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29-12-2022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29-12-2022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29-12-2022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hangtimes.com/robert_hoff_on_esv_s.html" TargetMode="Externa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3180275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2465F97-45E8-4475-81F0-E171C116B224}"/>
              </a:ext>
            </a:extLst>
          </p:cNvPr>
          <p:cNvSpPr/>
          <p:nvPr/>
        </p:nvSpPr>
        <p:spPr>
          <a:xfrm>
            <a:off x="4287946" y="354211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Asha</a:t>
            </a:r>
            <a:r>
              <a:rPr lang="en-US" sz="2400" b="1" dirty="0" smtClean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2AC1A6C-10C2-4695-9224-09DA1B0D5932}"/>
              </a:ext>
            </a:extLst>
          </p:cNvPr>
          <p:cNvSpPr/>
          <p:nvPr/>
        </p:nvSpPr>
        <p:spPr>
          <a:xfrm>
            <a:off x="4287946" y="393971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3211A6E-71CA-46AC-B929-E502AF599D76}"/>
              </a:ext>
            </a:extLst>
          </p:cNvPr>
          <p:cNvSpPr/>
          <p:nvPr/>
        </p:nvSpPr>
        <p:spPr>
          <a:xfrm>
            <a:off x="3950285" y="2109686"/>
            <a:ext cx="7497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ENGINEERING CHEMISTRY 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429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 - Batteries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3469" cy="41310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b="1" i="1" dirty="0"/>
              <a:t>Class content:</a:t>
            </a:r>
          </a:p>
          <a:p>
            <a:pPr marL="0" indent="0">
              <a:buNone/>
            </a:pPr>
            <a:endParaRPr lang="en-IN" b="1" dirty="0"/>
          </a:p>
          <a:p>
            <a:pPr algn="just"/>
            <a:r>
              <a:rPr lang="en-US" b="1" i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Battery Characteristics(contd.)</a:t>
            </a:r>
            <a:endParaRPr lang="en-US" b="1" i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 algn="just"/>
            <a:r>
              <a:rPr lang="en-US" b="1" i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Capacity</a:t>
            </a:r>
          </a:p>
          <a:p>
            <a:pPr lvl="1" algn="just"/>
            <a:r>
              <a:rPr lang="en-US" b="1" i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Energy storage density</a:t>
            </a:r>
          </a:p>
          <a:p>
            <a:pPr lvl="1" algn="just"/>
            <a:r>
              <a:rPr lang="en-US" b="1" i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Cycle life</a:t>
            </a:r>
          </a:p>
          <a:p>
            <a:pPr lvl="1" algn="just"/>
            <a:r>
              <a:rPr lang="en-US" b="1" i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Energy efficiency</a:t>
            </a:r>
          </a:p>
          <a:p>
            <a:pPr lvl="1" algn="just"/>
            <a:r>
              <a:rPr lang="en-US" b="1" i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Shelf life</a:t>
            </a:r>
          </a:p>
          <a:p>
            <a:pPr lvl="1" algn="just"/>
            <a:r>
              <a:rPr lang="en-US" b="1" i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Tolerance to service conditions</a:t>
            </a:r>
          </a:p>
          <a:p>
            <a:pPr lvl="1" algn="just"/>
            <a:r>
              <a:rPr lang="en-US" b="1" i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Power density</a:t>
            </a:r>
          </a:p>
          <a:p>
            <a:pPr lvl="1" algn="just"/>
            <a:r>
              <a:rPr lang="en-US" b="1" i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Energy density</a:t>
            </a:r>
            <a:endParaRPr lang="en-US" b="1" i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95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209006" y="1297969"/>
            <a:ext cx="805572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CC"/>
                </a:solidFill>
              </a:rPr>
              <a:t>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Capacity:</a:t>
            </a:r>
            <a:r>
              <a:rPr lang="en-US" sz="2400" dirty="0" smtClean="0">
                <a:solidFill>
                  <a:srgbClr val="0000CC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Charge or amount of electricity that may be  obtained from the battery</a:t>
            </a:r>
          </a:p>
          <a:p>
            <a:r>
              <a:rPr lang="en-US" sz="2000" dirty="0" smtClean="0"/>
              <a:t>   and is given in </a:t>
            </a:r>
            <a:r>
              <a:rPr lang="en-US" sz="2000" b="1" dirty="0" smtClean="0">
                <a:solidFill>
                  <a:srgbClr val="C42ABD"/>
                </a:solidFill>
              </a:rPr>
              <a:t>Ah</a:t>
            </a:r>
            <a:endParaRPr lang="en-US" sz="2000" b="1" dirty="0">
              <a:solidFill>
                <a:srgbClr val="C42ABD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7823" y="2678277"/>
            <a:ext cx="25204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 Faraday’s relation  </a:t>
            </a:r>
            <a:endParaRPr lang="en-US" sz="2000" dirty="0"/>
          </a:p>
        </p:txBody>
      </p:sp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34696" y="2560320"/>
            <a:ext cx="846908" cy="595483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3619390" y="2558533"/>
            <a:ext cx="45840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 is the capacity , w is the mass and M is the molar mass of active material</a:t>
            </a:r>
            <a:endParaRPr lang="en-US" sz="2000" dirty="0"/>
          </a:p>
        </p:txBody>
      </p:sp>
      <p:pic>
        <p:nvPicPr>
          <p:cNvPr id="18" name="Picture 17" descr="Hofffig1.jpg"/>
          <p:cNvPicPr>
            <a:picLocks noChangeAspect="1" noChangeArrowheads="1"/>
          </p:cNvPicPr>
          <p:nvPr/>
        </p:nvPicPr>
        <p:blipFill>
          <a:blip r:embed="rId4"/>
          <a:srcRect t="4762" r="-524"/>
          <a:stretch>
            <a:fillRect/>
          </a:stretch>
        </p:blipFill>
        <p:spPr bwMode="auto">
          <a:xfrm>
            <a:off x="3791406" y="3897298"/>
            <a:ext cx="5000902" cy="18242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21" name="Rectangle 20"/>
          <p:cNvSpPr/>
          <p:nvPr/>
        </p:nvSpPr>
        <p:spPr>
          <a:xfrm>
            <a:off x="5051249" y="5966155"/>
            <a:ext cx="27995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hlinkClick r:id="rId5"/>
              </a:rPr>
              <a:t>http://www.hangtimes.com/robert_hoff_on_esv_s.html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74320" y="3278777"/>
            <a:ext cx="7550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 Capacity depends on : </a:t>
            </a:r>
            <a:r>
              <a:rPr lang="en-GB" b="1" dirty="0" smtClean="0">
                <a:solidFill>
                  <a:srgbClr val="C42ABD"/>
                </a:solidFill>
              </a:rPr>
              <a:t>Size of the battery</a:t>
            </a:r>
          </a:p>
          <a:p>
            <a:r>
              <a:rPr lang="en-GB" b="1" dirty="0" smtClean="0">
                <a:solidFill>
                  <a:srgbClr val="C42ABD"/>
                </a:solidFill>
              </a:rPr>
              <a:t>                                           Discharge conditions of the battery </a:t>
            </a:r>
            <a:endParaRPr lang="en-GB" b="1" dirty="0">
              <a:solidFill>
                <a:srgbClr val="C42ABD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9634" y="3866607"/>
            <a:ext cx="33440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000" b="1" dirty="0" smtClean="0">
                <a:solidFill>
                  <a:schemeClr val="accent1">
                    <a:lumMod val="50000"/>
                  </a:schemeClr>
                </a:solidFill>
              </a:rPr>
              <a:t> C = I t</a:t>
            </a:r>
          </a:p>
          <a:p>
            <a:pPr>
              <a:buFont typeface="Arial" pitchFamily="34" charset="0"/>
              <a:buChar char="•"/>
            </a:pPr>
            <a:r>
              <a:rPr lang="en-GB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sz="2000" dirty="0" smtClean="0"/>
              <a:t>The time period, t, for which the battery will last when a constant current, I, is drawn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C42ABD"/>
                </a:solidFill>
              </a:rPr>
              <a:t>Longer the flat portion </a:t>
            </a:r>
            <a:r>
              <a:rPr lang="en-US" sz="2000" dirty="0" smtClean="0"/>
              <a:t>of the curve better is the capacity</a:t>
            </a:r>
          </a:p>
          <a:p>
            <a:pPr>
              <a:buFont typeface="Arial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C20FFE20-8DFD-4934-B1C9-19C4668A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38" y="1313869"/>
            <a:ext cx="8077200" cy="5227608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en-GB" sz="2400" b="1" dirty="0"/>
          </a:p>
          <a:p>
            <a:pPr algn="just">
              <a:buNone/>
            </a:pPr>
            <a:endParaRPr lang="en-US" sz="2400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329663" y="1232654"/>
            <a:ext cx="7965251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CC"/>
                </a:solidFill>
              </a:rPr>
              <a:t>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Electricity Storage density: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Amount of charge or electricity per unit weight which the battery can hold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Weight includes weight of </a:t>
            </a:r>
            <a:r>
              <a:rPr lang="en-US" sz="2400" b="1" dirty="0" smtClean="0">
                <a:solidFill>
                  <a:srgbClr val="C42ABD"/>
                </a:solidFill>
              </a:rPr>
              <a:t>all the components </a:t>
            </a:r>
            <a:r>
              <a:rPr lang="en-US" sz="2400" dirty="0" smtClean="0"/>
              <a:t>of the battery - electrodes, electrolyte, case, current collectors, terminals etc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To get high  electricity storage density, use of right kind of material for all the components is important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e.g.,  </a:t>
            </a:r>
            <a:r>
              <a:rPr lang="en-US" sz="2400" b="1" dirty="0" smtClean="0">
                <a:solidFill>
                  <a:srgbClr val="C42ABD"/>
                </a:solidFill>
              </a:rPr>
              <a:t>7g of Li </a:t>
            </a:r>
            <a:r>
              <a:rPr lang="en-US" sz="2400" dirty="0" smtClean="0"/>
              <a:t>is required at anode to give </a:t>
            </a:r>
            <a:r>
              <a:rPr lang="en-US" sz="2400" b="1" dirty="0" smtClean="0">
                <a:solidFill>
                  <a:srgbClr val="C42ABD"/>
                </a:solidFill>
              </a:rPr>
              <a:t>1F</a:t>
            </a:r>
            <a:r>
              <a:rPr lang="en-US" sz="2400" dirty="0" smtClean="0"/>
              <a:t> of charge whereas </a:t>
            </a:r>
            <a:r>
              <a:rPr lang="en-US" sz="2400" b="1" dirty="0" smtClean="0">
                <a:solidFill>
                  <a:srgbClr val="C42ABD"/>
                </a:solidFill>
              </a:rPr>
              <a:t>104g of </a:t>
            </a:r>
            <a:r>
              <a:rPr lang="en-US" sz="2400" b="1" dirty="0" err="1" smtClean="0">
                <a:solidFill>
                  <a:srgbClr val="C42ABD"/>
                </a:solidFill>
              </a:rPr>
              <a:t>Pb</a:t>
            </a:r>
            <a:r>
              <a:rPr lang="en-US" sz="2400" b="1" dirty="0" smtClean="0">
                <a:solidFill>
                  <a:srgbClr val="C42ABD"/>
                </a:solidFill>
              </a:rPr>
              <a:t> </a:t>
            </a:r>
            <a:r>
              <a:rPr lang="en-US" sz="2400" dirty="0" smtClean="0"/>
              <a:t>is required for the same amount of charge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623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C20FFE20-8DFD-4934-B1C9-19C4668A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38" y="1313869"/>
            <a:ext cx="7877908" cy="5227608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en-GB" sz="2400" b="1" dirty="0"/>
          </a:p>
          <a:p>
            <a:pPr algn="just">
              <a:buNone/>
            </a:pPr>
            <a:endParaRPr lang="en-US" sz="2400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04221" y="1232654"/>
            <a:ext cx="782537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Cycle life </a:t>
            </a:r>
            <a:r>
              <a:rPr lang="en-US" sz="2400" dirty="0" smtClean="0">
                <a:solidFill>
                  <a:srgbClr val="0000CC"/>
                </a:solidFill>
              </a:rPr>
              <a:t>: </a:t>
            </a:r>
          </a:p>
          <a:p>
            <a:endParaRPr lang="en-US" sz="2400" dirty="0" smtClean="0">
              <a:solidFill>
                <a:srgbClr val="0000CC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Number of charge/discharge cycles that are possible before failure occurs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Applicable only to </a:t>
            </a:r>
            <a:r>
              <a:rPr lang="en-US" sz="2400" b="1" dirty="0" smtClean="0">
                <a:solidFill>
                  <a:srgbClr val="C42ABD"/>
                </a:solidFill>
              </a:rPr>
              <a:t>secondary batteries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42ABD"/>
                </a:solidFill>
              </a:rPr>
              <a:t>Reasons for limited cycle life: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Corrosion at contact points 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Shedding of active material from the plates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Shorting between electrodes due to irregular crystal </a:t>
            </a:r>
          </a:p>
          <a:p>
            <a:pPr lvl="1"/>
            <a:r>
              <a:rPr lang="en-US" sz="2400" dirty="0" smtClean="0"/>
              <a:t>  growth and changes in morphology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425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35131" y="3210254"/>
            <a:ext cx="794221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>
                <a:solidFill>
                  <a:srgbClr val="0000CC"/>
                </a:solidFill>
              </a:rPr>
              <a:t>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Shelf life: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 Maximum time for which a battery can be stored without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   loss of performance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 Low shelf life due to </a:t>
            </a:r>
            <a:r>
              <a:rPr lang="en-US" sz="2400" b="1" dirty="0" smtClean="0">
                <a:solidFill>
                  <a:srgbClr val="C42ABD"/>
                </a:solidFill>
              </a:rPr>
              <a:t>self-discharge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0510" y="5081681"/>
            <a:ext cx="7798461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Tolerance to service conditions: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The battery has to be tolerant to different service conditions such as variation in </a:t>
            </a:r>
            <a:r>
              <a:rPr lang="en-US" sz="2400" b="1" dirty="0" smtClean="0">
                <a:solidFill>
                  <a:srgbClr val="C42ABD"/>
                </a:solidFill>
              </a:rPr>
              <a:t>temperature, vibration and shock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 </a:t>
            </a:r>
          </a:p>
          <a:p>
            <a:endParaRPr lang="en-US" sz="2400" dirty="0"/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4691" y="1894115"/>
            <a:ext cx="7949090" cy="742135"/>
          </a:xfrm>
          <a:prstGeom prst="rect">
            <a:avLst/>
          </a:prstGeom>
          <a:solidFill>
            <a:schemeClr val="bg1"/>
          </a:solidFill>
          <a:ln w="38100">
            <a:solidFill>
              <a:srgbClr val="C42ABD"/>
            </a:solidFill>
          </a:ln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278675" y="1360714"/>
            <a:ext cx="592476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entury Schoolbook" pitchFamily="18" charset="0"/>
                <a:cs typeface="Times New Roman" pitchFamily="18" charset="0"/>
              </a:rPr>
              <a:t>Energy efficiency: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Calibri" pitchFamily="34" charset="0"/>
              <a:ea typeface="Century Schoolbook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Century Schoolbook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 smtClean="0">
              <a:solidFill>
                <a:srgbClr val="000000"/>
              </a:solidFill>
              <a:latin typeface="Calibri" pitchFamily="34" charset="0"/>
              <a:ea typeface="Century Schoolbook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ea typeface="Century Schoolbook" pitchFamily="18" charset="0"/>
                <a:cs typeface="Times New Roman" pitchFamily="18" charset="0"/>
              </a:rPr>
              <a:t> Depends on efficiency of electrode reactions</a:t>
            </a:r>
          </a:p>
        </p:txBody>
      </p:sp>
    </p:spTree>
    <p:extLst>
      <p:ext uri="{BB962C8B-B14F-4D97-AF65-F5344CB8AC3E}">
        <p14:creationId xmlns:p14="http://schemas.microsoft.com/office/powerpoint/2010/main" val="4277078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C20FFE20-8DFD-4934-B1C9-19C4668A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23" y="1302146"/>
            <a:ext cx="7903028" cy="62865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	</a:t>
            </a:r>
            <a:endParaRPr lang="en-US" sz="2400" b="1" dirty="0"/>
          </a:p>
          <a:p>
            <a:pPr>
              <a:buNone/>
            </a:pPr>
            <a:endParaRPr lang="en-GB" sz="2400" b="1" dirty="0"/>
          </a:p>
          <a:p>
            <a:pPr algn="just">
              <a:buNone/>
            </a:pPr>
            <a:endParaRPr lang="en-GB" sz="2400" b="1" dirty="0"/>
          </a:p>
          <a:p>
            <a:pPr algn="just">
              <a:buNone/>
            </a:pPr>
            <a:endParaRPr lang="en-US" sz="2400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62591" y="2246812"/>
            <a:ext cx="6173336" cy="758734"/>
          </a:xfrm>
          <a:prstGeom prst="rect">
            <a:avLst/>
          </a:prstGeom>
          <a:noFill/>
          <a:ln w="38100">
            <a:solidFill>
              <a:srgbClr val="C42ABD"/>
            </a:solidFill>
          </a:ln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62594" y="3383281"/>
            <a:ext cx="3520170" cy="704034"/>
          </a:xfrm>
          <a:prstGeom prst="rect">
            <a:avLst/>
          </a:prstGeom>
          <a:noFill/>
          <a:ln w="38100">
            <a:solidFill>
              <a:srgbClr val="C42ABD"/>
            </a:solidFill>
          </a:ln>
        </p:spPr>
      </p:pic>
      <p:sp>
        <p:nvSpPr>
          <p:cNvPr id="22" name="Rectangle 21"/>
          <p:cNvSpPr/>
          <p:nvPr/>
        </p:nvSpPr>
        <p:spPr>
          <a:xfrm>
            <a:off x="398416" y="1423852"/>
            <a:ext cx="68427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Energy density: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         where W is mass of the battery,  </a:t>
            </a:r>
            <a:r>
              <a:rPr lang="en-US" sz="2400" dirty="0" err="1" smtClean="0"/>
              <a:t>i</a:t>
            </a:r>
            <a:r>
              <a:rPr lang="en-US" sz="2400" dirty="0" smtClean="0"/>
              <a:t> and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cell</a:t>
            </a:r>
            <a:r>
              <a:rPr lang="en-US" sz="2400" dirty="0" smtClean="0"/>
              <a:t> are</a:t>
            </a:r>
          </a:p>
          <a:p>
            <a:r>
              <a:rPr lang="en-US" sz="2400" dirty="0" smtClean="0"/>
              <a:t>         current and EMF and t is time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     </a:t>
            </a:r>
            <a:r>
              <a:rPr lang="en-US" sz="2400" b="1" dirty="0" smtClean="0">
                <a:solidFill>
                  <a:srgbClr val="C42ABD"/>
                </a:solidFill>
              </a:rPr>
              <a:t>watt-hr/kg</a:t>
            </a:r>
            <a:endParaRPr lang="en-US" sz="2400" b="1" dirty="0">
              <a:solidFill>
                <a:srgbClr val="C42A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744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C20FFE20-8DFD-4934-B1C9-19C4668A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2146"/>
            <a:ext cx="8268789" cy="62865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	</a:t>
            </a:r>
            <a:endParaRPr lang="en-US" sz="2400" b="1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0338" y="2521132"/>
            <a:ext cx="6121753" cy="771797"/>
          </a:xfrm>
          <a:prstGeom prst="rect">
            <a:avLst/>
          </a:prstGeom>
          <a:noFill/>
          <a:ln w="38100">
            <a:solidFill>
              <a:srgbClr val="C42ABD"/>
            </a:solidFill>
          </a:ln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162" y="3644537"/>
            <a:ext cx="2906325" cy="669434"/>
          </a:xfrm>
          <a:prstGeom prst="rect">
            <a:avLst/>
          </a:prstGeom>
          <a:noFill/>
          <a:ln w="38100">
            <a:solidFill>
              <a:srgbClr val="C42ABD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267789" y="1454611"/>
            <a:ext cx="789649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Power density: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         where W is mass of the battery,  </a:t>
            </a:r>
            <a:r>
              <a:rPr lang="en-US" sz="2400" dirty="0" err="1" smtClean="0"/>
              <a:t>i</a:t>
            </a:r>
            <a:r>
              <a:rPr lang="en-US" sz="2400" dirty="0" smtClean="0"/>
              <a:t> and E</a:t>
            </a:r>
            <a:r>
              <a:rPr lang="en-US" sz="2400" baseline="-25000" dirty="0" smtClean="0"/>
              <a:t>cell</a:t>
            </a:r>
            <a:r>
              <a:rPr lang="en-US" sz="2400" dirty="0" smtClean="0"/>
              <a:t> are current</a:t>
            </a:r>
          </a:p>
          <a:p>
            <a:r>
              <a:rPr lang="en-US" sz="2400" dirty="0" smtClean="0"/>
              <a:t>         and EMF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     </a:t>
            </a:r>
            <a:r>
              <a:rPr lang="en-US" sz="2400" b="1" dirty="0" smtClean="0">
                <a:solidFill>
                  <a:srgbClr val="C42ABD"/>
                </a:solidFill>
              </a:rPr>
              <a:t>watt/kg</a:t>
            </a:r>
            <a:endParaRPr lang="en-US" sz="2400" b="1" dirty="0">
              <a:solidFill>
                <a:srgbClr val="C42A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512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Asha</a:t>
            </a:r>
            <a:r>
              <a:rPr lang="en-US" sz="2400" b="1" dirty="0" smtClean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0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257036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8522</TotalTime>
  <Words>449</Words>
  <Application>Microsoft Office PowerPoint</Application>
  <PresentationFormat>Custom</PresentationFormat>
  <Paragraphs>96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LENOVO</cp:lastModifiedBy>
  <cp:revision>663</cp:revision>
  <cp:lastPrinted>2020-06-24T17:52:28Z</cp:lastPrinted>
  <dcterms:created xsi:type="dcterms:W3CDTF">2019-05-30T23:14:36Z</dcterms:created>
  <dcterms:modified xsi:type="dcterms:W3CDTF">2022-12-30T02:59:05Z</dcterms:modified>
</cp:coreProperties>
</file>