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319" r:id="rId3"/>
    <p:sldId id="317" r:id="rId4"/>
    <p:sldId id="320" r:id="rId5"/>
    <p:sldId id="328" r:id="rId6"/>
    <p:sldId id="329" r:id="rId7"/>
    <p:sldId id="321" r:id="rId8"/>
    <p:sldId id="327" r:id="rId9"/>
    <p:sldId id="337" r:id="rId10"/>
    <p:sldId id="338" r:id="rId11"/>
    <p:sldId id="33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2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sit" initials="p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2ABD"/>
    <a:srgbClr val="FEDC32"/>
    <a:srgbClr val="6D1769"/>
    <a:srgbClr val="DFA267"/>
    <a:srgbClr val="FDBA53"/>
    <a:srgbClr val="F4B350"/>
    <a:srgbClr val="10B9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4" autoAdjust="0"/>
    <p:restoredTop sz="95126" autoAdjust="0"/>
  </p:normalViewPr>
  <p:slideViewPr>
    <p:cSldViewPr snapToGrid="0">
      <p:cViewPr varScale="1">
        <p:scale>
          <a:sx n="74" d="100"/>
          <a:sy n="74" d="100"/>
        </p:scale>
        <p:origin x="-474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6-01T13:53:42.884" idx="1">
    <p:pos x="2445" y="1416"/>
    <p:text>1. this is the Title slide
2. Please do not put your designation</p:tex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C3D4B-626B-4009-8192-CEAEED142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6A51827C-B164-4C81-9990-CA48A6D69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07DF93E-677D-48F6-8B5A-46E43F2C1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DF4446-763D-4DB5-A60E-E76234DDA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82FF9A-F0E6-4BE5-A785-09D93A759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025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BEE96CC-24D7-4AC0-845A-98CA572FE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2261921-3E80-4007-9849-91F4F1D9C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A091F3-2079-48AC-A58B-4C729775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2536A67-7BBF-4557-B86C-E3D43DA80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DF2A7F-20B3-4FEC-B2FB-22B3B56A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50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FC974505-5F88-4C68-B044-B90A875A1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8154938-180F-400A-A444-2DAC9B404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744BC1C-22DF-43AD-B4A1-B55EB4C0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C439F43-011E-4BE1-A79A-17FE1495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3025448-2680-4648-B696-07B726E5B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034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17E7D49-DB18-4481-BBAD-3CCDB0B6E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7B48B0F-E770-4648-80B0-0B9A17734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89BBA6-35F4-4C69-B817-8B6D5B3C7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F6B119B-E4E0-4014-B1F1-495E208A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B45A5E-AE1B-4A92-B64A-2F8A4786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0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8196D-BED0-4BD8-AB4C-B2B3CCC7D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CC613EC-F0A0-4466-A6C2-D28B863D1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CF7A95-22EE-4F22-AEDA-C190D2F8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385F91-0601-4D65-A3E8-CFDC20A7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D0A9F0-9DDE-4015-8C5C-5C9D6B60D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96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8E85AF-03C6-4B44-A538-43B0427D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3C33EE5-59F6-4A1A-AE1E-8765B2B7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9D6861-A242-46E3-9BF3-A0C8A8DBB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A9D4037-319B-46C2-9889-B7EE914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EE4E15-6B43-42E0-9689-9D809E774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E5B8A2C-7787-42C7-9053-9FAC4980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09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D7F82-17CF-402C-A83C-9BB0B045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D6925B8-18E2-4648-9C7D-9A50568E6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ECAC91-5516-49CF-ABB2-BDCA1101D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13B518C-5424-4D17-AE61-73B5540B3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418E488-5143-4637-878A-8024B768B6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2F92FE0-EADD-43E3-B191-7F6FEA9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4604E9-CD41-4846-B48F-03B22B370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5AFE060F-933B-49D3-8FF3-B0DEF9DC6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11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D133CA-B572-4BA7-A189-A42C96F1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8BA2B92-6276-46C5-8418-926229142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DC7E3F1-B21B-41C5-BFFE-A0D23D01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33B9AF-625C-4788-81E5-2B790AE3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034E3B9-7089-4D8E-9F92-ED9350E7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85D6F49-DBB0-4783-8669-C7B8A703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775C0C-F413-41B7-B055-646B0BFD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25262E-9CC6-4471-87B5-E96BB4A83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85306A-CD4B-46EE-9161-2B0A130F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7A59BE6-9514-4D99-A003-32E53BEDF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51144FC-DE55-4C66-B467-EE3206645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BC472B-5E7F-485E-A706-89B79D41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556C44B-3BC6-40D9-94ED-B0796F8E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7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759C2A-444C-4E85-BF34-29BD3E3F6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B688350-F59A-41DF-B2EF-F9EEA2470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C5D8DC2-A933-46C8-BE16-322CE1A3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D17E0BD-405F-407D-AAE8-84A2C6729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294B3E-2DAE-4C72-9B6F-EE43965D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474055D-9410-4E28-8C54-90B4F6E7D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2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449A4AD-9C61-4A2F-99E0-675E33592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0F732A-189B-4AC1-886A-23584A50B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F3EE23-AF03-4903-9219-60875A711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97723-E498-4D64-BBB6-490ED1364AC9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57FC4B0-FF26-4AB9-BACD-041A24DC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C8E684-F46A-48CC-BAD8-663F8E117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BA08-B69C-4752-B2CF-0C56A0BACDE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109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tteryuniversity.com/learn/article/types_of_lithium_ion" TargetMode="External"/><Relationship Id="rId5" Type="http://schemas.openxmlformats.org/officeDocument/2006/relationships/hyperlink" Target="https://www.jecst.org/journal/view.php?number=335&amp;viewtype=pubreader" TargetMode="Externa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e.ui.ac.id/epes/research-group/energy-material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baj.or.jp/e/knowledge/structur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://www.kosekgroup.cz/equipment/zinc-air-battery/" TargetMode="Externa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3180275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54211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939717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43211A6E-71CA-46AC-B929-E502AF599D76}"/>
              </a:ext>
            </a:extLst>
          </p:cNvPr>
          <p:cNvSpPr/>
          <p:nvPr/>
        </p:nvSpPr>
        <p:spPr>
          <a:xfrm>
            <a:off x="3950285" y="2109686"/>
            <a:ext cx="749721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ENGINEERING CHEMISTRY </a:t>
            </a:r>
          </a:p>
          <a:p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9842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22367" y="1259491"/>
            <a:ext cx="7715793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C42ABD"/>
                </a:solidFill>
              </a:rPr>
              <a:t>Components of Lithium batteries: </a:t>
            </a:r>
            <a:r>
              <a:rPr lang="en-US" sz="2000" dirty="0"/>
              <a:t>Lithium is used as anode; Cathode can be MnO</a:t>
            </a:r>
            <a:r>
              <a:rPr lang="en-US" sz="2000" baseline="-25000" dirty="0"/>
              <a:t>2</a:t>
            </a:r>
            <a:r>
              <a:rPr lang="en-US" sz="2000" dirty="0"/>
              <a:t>, SO</a:t>
            </a:r>
            <a:r>
              <a:rPr lang="en-US" sz="2000" baseline="-25000" dirty="0"/>
              <a:t>2</a:t>
            </a:r>
            <a:r>
              <a:rPr lang="en-US" sz="2000" dirty="0"/>
              <a:t>Cl</a:t>
            </a:r>
            <a:r>
              <a:rPr lang="en-US" sz="2000" baseline="-25000" dirty="0"/>
              <a:t>2. </a:t>
            </a:r>
            <a:r>
              <a:rPr lang="en-US" sz="2000" dirty="0"/>
              <a:t>Electrolyte can be Li salt in organic solvents like </a:t>
            </a:r>
            <a:r>
              <a:rPr lang="en-US" sz="2000" dirty="0" err="1"/>
              <a:t>acetonitrile</a:t>
            </a:r>
            <a:r>
              <a:rPr lang="en-US" sz="2000" dirty="0"/>
              <a:t>, propylene carbonate or inorganic solvents like SOCl</a:t>
            </a:r>
            <a:r>
              <a:rPr lang="en-US" sz="2000" baseline="-25000" dirty="0"/>
              <a:t>2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C42ABD"/>
                </a:solidFill>
              </a:rPr>
              <a:t>Types of Lithium batteries : 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Primary batteries which are not rechargeable, e.g.  Li-MnO</a:t>
            </a:r>
            <a:r>
              <a:rPr lang="en-IN" sz="2000" baseline="-25000" dirty="0"/>
              <a:t>2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Secondary batteries which are rechargeable, e.g. Li-ion battery</a:t>
            </a:r>
          </a:p>
        </p:txBody>
      </p:sp>
    </p:spTree>
    <p:extLst>
      <p:ext uri="{BB962C8B-B14F-4D97-AF65-F5344CB8AC3E}">
        <p14:creationId xmlns:p14="http://schemas.microsoft.com/office/powerpoint/2010/main" val="174457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09451" y="1174205"/>
            <a:ext cx="821218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Advantages of lithium batteries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000" dirty="0"/>
              <a:t>High Voltage up to 4V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High energy density – Lightest metal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High tolerance to service conditions  (-40 </a:t>
            </a:r>
            <a:r>
              <a:rPr lang="en-IN" sz="2000" baseline="30000" dirty="0"/>
              <a:t>o</a:t>
            </a:r>
            <a:r>
              <a:rPr lang="en-IN" sz="2000" dirty="0"/>
              <a:t>C to 70 </a:t>
            </a:r>
            <a:r>
              <a:rPr lang="en-IN" sz="2000" baseline="30000" dirty="0"/>
              <a:t>o</a:t>
            </a:r>
            <a:r>
              <a:rPr lang="en-IN" sz="2000" dirty="0"/>
              <a:t>C)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High electricity storage density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Flat discharge characteristics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7681" y="4228737"/>
            <a:ext cx="821218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chemeClr val="accent1">
                    <a:lumMod val="50000"/>
                  </a:schemeClr>
                </a:solidFill>
              </a:rPr>
              <a:t>Disadvantages of lithium batteries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/>
              <a:t> </a:t>
            </a:r>
            <a:r>
              <a:rPr lang="en-IN" sz="2000" dirty="0"/>
              <a:t>Safety concerns due to high reactivity of Lithium metal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Poor cycle life – due to dendrite formation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IN" sz="2000" dirty="0"/>
              <a:t> Transportation limit</a:t>
            </a:r>
          </a:p>
        </p:txBody>
      </p:sp>
      <p:pic>
        <p:nvPicPr>
          <p:cNvPr id="24578" name="Picture 2" descr="Fig. 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392" y="2185416"/>
            <a:ext cx="465772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188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98120" y="1289763"/>
            <a:ext cx="801841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Lithium ion battery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Principle 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 </a:t>
            </a:r>
            <a:r>
              <a:rPr lang="en-US" sz="2000" dirty="0"/>
              <a:t>Lithium ion moves from anode to cathode while discharging and from</a:t>
            </a:r>
          </a:p>
          <a:p>
            <a:r>
              <a:rPr lang="en-US" sz="2000" dirty="0"/>
              <a:t>    cathode to anode while charging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Materials used as anode and cathode should be capable of lodging</a:t>
            </a:r>
          </a:p>
          <a:p>
            <a:r>
              <a:rPr lang="en-US" sz="2000" dirty="0"/>
              <a:t>    Lithium ions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Anode material: </a:t>
            </a:r>
            <a:r>
              <a:rPr lang="en-US" sz="2000" b="1" dirty="0" err="1">
                <a:solidFill>
                  <a:srgbClr val="C42ABD"/>
                </a:solidFill>
              </a:rPr>
              <a:t>Lithiated</a:t>
            </a:r>
            <a:r>
              <a:rPr lang="en-US" sz="2000" b="1" dirty="0">
                <a:solidFill>
                  <a:srgbClr val="C42ABD"/>
                </a:solidFill>
              </a:rPr>
              <a:t> graphite        </a:t>
            </a:r>
            <a:r>
              <a:rPr lang="en-US" sz="2000" dirty="0" err="1"/>
              <a:t>Cathodic</a:t>
            </a:r>
            <a:r>
              <a:rPr lang="en-US" sz="2000" dirty="0"/>
              <a:t> material : </a:t>
            </a:r>
            <a:r>
              <a:rPr lang="en-US" sz="2000" b="1" dirty="0">
                <a:solidFill>
                  <a:srgbClr val="C42ABD"/>
                </a:solidFill>
              </a:rPr>
              <a:t>LiCoO</a:t>
            </a:r>
            <a:r>
              <a:rPr lang="en-US" sz="2000" b="1" baseline="-25000" dirty="0">
                <a:solidFill>
                  <a:srgbClr val="C42ABD"/>
                </a:solidFill>
              </a:rPr>
              <a:t>2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pic>
        <p:nvPicPr>
          <p:cNvPr id="22" name="Picture 2" descr="Li-cobalt structur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0821" y="3917768"/>
            <a:ext cx="2838790" cy="1816826"/>
          </a:xfrm>
          <a:prstGeom prst="rect">
            <a:avLst/>
          </a:prstGeom>
          <a:noFill/>
        </p:spPr>
      </p:pic>
      <p:pic>
        <p:nvPicPr>
          <p:cNvPr id="2" name="Picture 4" descr="Nanostructured Electrode Materials for Rechargeable Lithium-Ion ..."/>
          <p:cNvPicPr>
            <a:picLocks noChangeAspect="1" noChangeArrowheads="1"/>
          </p:cNvPicPr>
          <p:nvPr/>
        </p:nvPicPr>
        <p:blipFill>
          <a:blip r:embed="rId4" cstate="print"/>
          <a:srcRect l="6785" r="52645"/>
          <a:stretch>
            <a:fillRect/>
          </a:stretch>
        </p:blipFill>
        <p:spPr bwMode="auto">
          <a:xfrm>
            <a:off x="643153" y="3697556"/>
            <a:ext cx="2286000" cy="23801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sp>
        <p:nvSpPr>
          <p:cNvPr id="23" name="Rectangle 22"/>
          <p:cNvSpPr/>
          <p:nvPr/>
        </p:nvSpPr>
        <p:spPr>
          <a:xfrm>
            <a:off x="265612" y="6162544"/>
            <a:ext cx="3052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5"/>
              </a:rPr>
              <a:t>Source:https</a:t>
            </a:r>
            <a:r>
              <a:rPr lang="en-GB" sz="1200" dirty="0">
                <a:hlinkClick r:id="rId5"/>
              </a:rPr>
              <a:t>://www.jecst.org/journal/view.php?number=335&amp;viewtype=pubreader</a:t>
            </a:r>
            <a:endParaRPr lang="en-GB" sz="1200" dirty="0"/>
          </a:p>
        </p:txBody>
      </p:sp>
      <p:sp>
        <p:nvSpPr>
          <p:cNvPr id="24" name="Rectangle 23"/>
          <p:cNvSpPr/>
          <p:nvPr/>
        </p:nvSpPr>
        <p:spPr>
          <a:xfrm>
            <a:off x="4132218" y="6201731"/>
            <a:ext cx="3940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err="1">
                <a:hlinkClick r:id="rId6"/>
              </a:rPr>
              <a:t>Source:https</a:t>
            </a:r>
            <a:r>
              <a:rPr lang="en-GB" sz="1200" dirty="0">
                <a:hlinkClick r:id="rId6"/>
              </a:rPr>
              <a:t>://batteryuniversity.com/learn/article/types_of_lithium_ion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25009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9"/>
          <p:cNvSpPr/>
          <p:nvPr/>
        </p:nvSpPr>
        <p:spPr>
          <a:xfrm>
            <a:off x="198120" y="1289763"/>
            <a:ext cx="8018418" cy="515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Lithium ion battery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200" b="1" dirty="0">
                <a:solidFill>
                  <a:srgbClr val="C42ABD"/>
                </a:solidFill>
              </a:rPr>
              <a:t>Anode</a:t>
            </a:r>
            <a:r>
              <a:rPr lang="en-US" sz="2200" dirty="0">
                <a:solidFill>
                  <a:srgbClr val="C42ABD"/>
                </a:solidFill>
              </a:rPr>
              <a:t>: </a:t>
            </a:r>
            <a:r>
              <a:rPr lang="en-US" sz="2200" dirty="0"/>
              <a:t>Lithiated -Carbon (Graphite) coated on Copper current collector</a:t>
            </a:r>
          </a:p>
          <a:p>
            <a:endParaRPr lang="en-IN" sz="2200" dirty="0"/>
          </a:p>
          <a:p>
            <a:r>
              <a:rPr lang="en-US" sz="2200" b="1" dirty="0">
                <a:solidFill>
                  <a:srgbClr val="C42ABD"/>
                </a:solidFill>
              </a:rPr>
              <a:t>Cathode:</a:t>
            </a:r>
            <a:r>
              <a:rPr lang="en-US" sz="2200" dirty="0">
                <a:solidFill>
                  <a:srgbClr val="0000CC"/>
                </a:solidFill>
              </a:rPr>
              <a:t>  </a:t>
            </a:r>
            <a:r>
              <a:rPr lang="en-US" sz="2200" dirty="0"/>
              <a:t>Lithiated transition metal oxide coated on Aluminium current collector e.g. Lithium cobalt oxide(LiCoO</a:t>
            </a:r>
            <a:r>
              <a:rPr lang="en-US" sz="2200" baseline="-25000" dirty="0"/>
              <a:t>2</a:t>
            </a:r>
            <a:r>
              <a:rPr lang="en-US" sz="2200" dirty="0"/>
              <a:t>)</a:t>
            </a:r>
          </a:p>
          <a:p>
            <a:endParaRPr lang="en-IN" sz="2200" dirty="0"/>
          </a:p>
          <a:p>
            <a:r>
              <a:rPr lang="en-US" sz="2200" b="1" dirty="0">
                <a:solidFill>
                  <a:srgbClr val="C42ABD"/>
                </a:solidFill>
              </a:rPr>
              <a:t>Electrolyte: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The electrolyte is typically a mixture of organic carbonate solvents such as </a:t>
            </a:r>
            <a:r>
              <a:rPr lang="en-US" sz="2200" b="1" dirty="0">
                <a:solidFill>
                  <a:srgbClr val="C42ABD"/>
                </a:solidFill>
              </a:rPr>
              <a:t>ethylene carbonate or diethyl carbonate </a:t>
            </a:r>
            <a:r>
              <a:rPr lang="en-US" sz="2200" dirty="0"/>
              <a:t>containing </a:t>
            </a:r>
            <a:r>
              <a:rPr lang="en-US" sz="2200" b="1" dirty="0">
                <a:solidFill>
                  <a:srgbClr val="C42ABD"/>
                </a:solidFill>
              </a:rPr>
              <a:t>lithium salts  like LiPF</a:t>
            </a:r>
            <a:r>
              <a:rPr lang="en-US" sz="2200" b="1" baseline="-25000" dirty="0">
                <a:solidFill>
                  <a:srgbClr val="C42ABD"/>
                </a:solidFill>
              </a:rPr>
              <a:t>6</a:t>
            </a:r>
            <a:r>
              <a:rPr lang="en-US" sz="2200" b="1" dirty="0">
                <a:solidFill>
                  <a:srgbClr val="C42ABD"/>
                </a:solidFill>
              </a:rPr>
              <a:t>, LiClO</a:t>
            </a:r>
            <a:r>
              <a:rPr lang="en-US" sz="2200" b="1" baseline="-25000" dirty="0">
                <a:solidFill>
                  <a:srgbClr val="C42ABD"/>
                </a:solidFill>
              </a:rPr>
              <a:t>4</a:t>
            </a:r>
          </a:p>
          <a:p>
            <a:endParaRPr lang="en-US" sz="2200" baseline="-25000" dirty="0"/>
          </a:p>
          <a:p>
            <a:r>
              <a:rPr lang="en-US" sz="2200" b="1" dirty="0">
                <a:solidFill>
                  <a:srgbClr val="C42ABD"/>
                </a:solidFill>
              </a:rPr>
              <a:t>Separator:</a:t>
            </a:r>
            <a:r>
              <a:rPr lang="en-US" sz="2200" dirty="0">
                <a:solidFill>
                  <a:srgbClr val="0000CC"/>
                </a:solidFill>
              </a:rPr>
              <a:t> </a:t>
            </a:r>
            <a:r>
              <a:rPr lang="en-US" sz="2200" dirty="0"/>
              <a:t>It is a very thin sheet of micro perforated polypropylene membrane</a:t>
            </a:r>
          </a:p>
        </p:txBody>
      </p:sp>
    </p:spTree>
    <p:extLst>
      <p:ext uri="{BB962C8B-B14F-4D97-AF65-F5344CB8AC3E}">
        <p14:creationId xmlns:p14="http://schemas.microsoft.com/office/powerpoint/2010/main" val="175059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40965" name="Picture 5" descr="Advanced Energy Materials | EPES UI"/>
          <p:cNvPicPr>
            <a:picLocks noChangeAspect="1" noChangeArrowheads="1"/>
          </p:cNvPicPr>
          <p:nvPr/>
        </p:nvPicPr>
        <p:blipFill>
          <a:blip r:embed="rId3"/>
          <a:srcRect t="17121"/>
          <a:stretch>
            <a:fillRect/>
          </a:stretch>
        </p:blipFill>
        <p:spPr bwMode="auto">
          <a:xfrm>
            <a:off x="1017722" y="2638697"/>
            <a:ext cx="6444045" cy="2847703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744583" y="1541417"/>
            <a:ext cx="67143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Working:</a:t>
            </a:r>
          </a:p>
          <a:p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</a:t>
            </a:r>
            <a:r>
              <a:rPr lang="en-US" sz="2400" b="1" dirty="0">
                <a:solidFill>
                  <a:srgbClr val="C42ABD"/>
                </a:solidFill>
              </a:rPr>
              <a:t>Charging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                          </a:t>
            </a:r>
            <a:r>
              <a:rPr lang="en-US" sz="2400" b="1" dirty="0">
                <a:solidFill>
                  <a:srgbClr val="C42ABD"/>
                </a:solidFill>
              </a:rPr>
              <a:t>Discharging</a:t>
            </a:r>
            <a:endParaRPr lang="en-GB" sz="2400" b="1" dirty="0">
              <a:solidFill>
                <a:srgbClr val="C42ABD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38212" y="5778528"/>
            <a:ext cx="52784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>
                <a:hlinkClick r:id="rId4"/>
              </a:rPr>
              <a:t>Source:http</a:t>
            </a:r>
            <a:r>
              <a:rPr lang="en-GB" sz="1400" dirty="0">
                <a:hlinkClick r:id="rId4"/>
              </a:rPr>
              <a:t>://www.ee.ui.ac.id/epes/research-group/energy-materials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66248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527050" y="4385718"/>
          <a:ext cx="62134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ChemSketch" r:id="rId4" imgW="3843360" imgH="1173600" progId="ACD.ChemSketch.20">
                  <p:embed/>
                </p:oleObj>
              </mc:Choice>
              <mc:Fallback>
                <p:oleObj name="ChemSketch" r:id="rId4" imgW="3843360" imgH="1173600" progId="ACD.ChemSketch.20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4385718"/>
                        <a:ext cx="6213475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391885" y="1384663"/>
            <a:ext cx="1502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Reactions: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EEA1D64-EBA2-46F7-83E1-4BA6063700BC}"/>
              </a:ext>
            </a:extLst>
          </p:cNvPr>
          <p:cNvSpPr txBox="1"/>
          <p:nvPr/>
        </p:nvSpPr>
        <p:spPr>
          <a:xfrm>
            <a:off x="391885" y="2100588"/>
            <a:ext cx="694944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During Charging:</a:t>
            </a:r>
          </a:p>
          <a:p>
            <a:r>
              <a:rPr lang="en-IN" sz="2400" b="1" dirty="0"/>
              <a:t>At Anode: LiCoO</a:t>
            </a:r>
            <a:r>
              <a:rPr lang="en-IN" sz="2400" b="1" baseline="-25000" dirty="0"/>
              <a:t>2 </a:t>
            </a:r>
            <a:r>
              <a:rPr lang="en-IN" sz="2400" b="1" dirty="0"/>
              <a:t> </a:t>
            </a:r>
            <a:r>
              <a:rPr lang="en-IN" sz="2400" b="1" dirty="0">
                <a:sym typeface="Wingdings" panose="05000000000000000000" pitchFamily="2" charset="2"/>
              </a:rPr>
              <a:t> Li</a:t>
            </a:r>
            <a:r>
              <a:rPr lang="en-IN" sz="2400" b="1" baseline="-25000" dirty="0">
                <a:sym typeface="Wingdings" panose="05000000000000000000" pitchFamily="2" charset="2"/>
              </a:rPr>
              <a:t>(1-x)</a:t>
            </a:r>
            <a:r>
              <a:rPr lang="en-IN" sz="2400" b="1" dirty="0">
                <a:sym typeface="Wingdings" panose="05000000000000000000" pitchFamily="2" charset="2"/>
              </a:rPr>
              <a:t>CoO</a:t>
            </a:r>
            <a:r>
              <a:rPr lang="en-IN" sz="2400" b="1" baseline="-25000" dirty="0">
                <a:sym typeface="Wingdings" panose="05000000000000000000" pitchFamily="2" charset="2"/>
              </a:rPr>
              <a:t>2</a:t>
            </a:r>
            <a:r>
              <a:rPr lang="en-IN" sz="2400" b="1" dirty="0">
                <a:sym typeface="Wingdings" panose="05000000000000000000" pitchFamily="2" charset="2"/>
              </a:rPr>
              <a:t> + </a:t>
            </a:r>
            <a:r>
              <a:rPr lang="en-IN" sz="2400" b="1" dirty="0" err="1">
                <a:sym typeface="Wingdings" panose="05000000000000000000" pitchFamily="2" charset="2"/>
              </a:rPr>
              <a:t>xLi</a:t>
            </a:r>
            <a:r>
              <a:rPr lang="en-IN" sz="2400" b="1" baseline="30000" dirty="0">
                <a:sym typeface="Wingdings" panose="05000000000000000000" pitchFamily="2" charset="2"/>
              </a:rPr>
              <a:t>+</a:t>
            </a:r>
            <a:r>
              <a:rPr lang="en-IN" sz="2400" b="1" dirty="0">
                <a:sym typeface="Wingdings" panose="05000000000000000000" pitchFamily="2" charset="2"/>
              </a:rPr>
              <a:t> + </a:t>
            </a:r>
            <a:r>
              <a:rPr lang="en-IN" sz="2400" b="1" dirty="0" err="1">
                <a:sym typeface="Wingdings" panose="05000000000000000000" pitchFamily="2" charset="2"/>
              </a:rPr>
              <a:t>xe</a:t>
            </a:r>
            <a:r>
              <a:rPr lang="en-IN" sz="2400" b="1" baseline="30000" dirty="0">
                <a:sym typeface="Wingdings" panose="05000000000000000000" pitchFamily="2" charset="2"/>
              </a:rPr>
              <a:t>-</a:t>
            </a:r>
          </a:p>
          <a:p>
            <a:r>
              <a:rPr lang="en-IN" sz="2400" b="1" dirty="0">
                <a:sym typeface="Wingdings" panose="05000000000000000000" pitchFamily="2" charset="2"/>
              </a:rPr>
              <a:t>At Cathode: </a:t>
            </a:r>
            <a:r>
              <a:rPr lang="en-IN" sz="2400" b="1" dirty="0" err="1">
                <a:sym typeface="Wingdings" panose="05000000000000000000" pitchFamily="2" charset="2"/>
              </a:rPr>
              <a:t>xLi</a:t>
            </a:r>
            <a:r>
              <a:rPr lang="en-IN" sz="2400" b="1" baseline="30000" dirty="0">
                <a:sym typeface="Wingdings" panose="05000000000000000000" pitchFamily="2" charset="2"/>
              </a:rPr>
              <a:t>+</a:t>
            </a:r>
            <a:r>
              <a:rPr lang="en-IN" sz="2400" b="1" dirty="0">
                <a:sym typeface="Wingdings" panose="05000000000000000000" pitchFamily="2" charset="2"/>
              </a:rPr>
              <a:t> + </a:t>
            </a:r>
            <a:r>
              <a:rPr lang="en-IN" sz="2400" b="1" dirty="0" err="1">
                <a:sym typeface="Wingdings" panose="05000000000000000000" pitchFamily="2" charset="2"/>
              </a:rPr>
              <a:t>xe</a:t>
            </a:r>
            <a:r>
              <a:rPr lang="en-IN" sz="2400" b="1" baseline="30000" dirty="0">
                <a:sym typeface="Wingdings" panose="05000000000000000000" pitchFamily="2" charset="2"/>
              </a:rPr>
              <a:t>-</a:t>
            </a:r>
            <a:r>
              <a:rPr lang="en-IN" sz="2400" b="1" dirty="0">
                <a:sym typeface="Wingdings" panose="05000000000000000000" pitchFamily="2" charset="2"/>
              </a:rPr>
              <a:t> + xC</a:t>
            </a:r>
            <a:r>
              <a:rPr lang="en-IN" sz="2400" b="1" baseline="-25000" dirty="0">
                <a:sym typeface="Wingdings" panose="05000000000000000000" pitchFamily="2" charset="2"/>
              </a:rPr>
              <a:t>6</a:t>
            </a:r>
            <a:r>
              <a:rPr lang="en-IN" sz="2400" b="1" dirty="0">
                <a:sym typeface="Wingdings" panose="05000000000000000000" pitchFamily="2" charset="2"/>
              </a:rPr>
              <a:t>  xLiC</a:t>
            </a:r>
            <a:r>
              <a:rPr lang="en-IN" sz="2400" b="1" baseline="-25000" dirty="0">
                <a:sym typeface="Wingdings" panose="05000000000000000000" pitchFamily="2" charset="2"/>
              </a:rPr>
              <a:t>6</a:t>
            </a:r>
          </a:p>
          <a:p>
            <a:endParaRPr lang="en-IN" sz="2400" b="1" baseline="-25000" dirty="0">
              <a:sym typeface="Wingdings" panose="05000000000000000000" pitchFamily="2" charset="2"/>
            </a:endParaRPr>
          </a:p>
          <a:p>
            <a:r>
              <a:rPr lang="en-IN" sz="2400" b="1" baseline="-25000" dirty="0">
                <a:sym typeface="Wingdings" panose="05000000000000000000" pitchFamily="2" charset="2"/>
              </a:rPr>
              <a:t>                                  </a:t>
            </a:r>
            <a:r>
              <a:rPr lang="en-IN" sz="2400" b="1" dirty="0"/>
              <a:t>LiCoO</a:t>
            </a:r>
            <a:r>
              <a:rPr lang="en-IN" sz="2400" b="1" baseline="-25000" dirty="0"/>
              <a:t>2</a:t>
            </a:r>
            <a:r>
              <a:rPr lang="en-IN" sz="2400" b="1" dirty="0"/>
              <a:t>+ </a:t>
            </a:r>
            <a:r>
              <a:rPr lang="en-IN" sz="2400" b="1" dirty="0">
                <a:sym typeface="Wingdings" panose="05000000000000000000" pitchFamily="2" charset="2"/>
              </a:rPr>
              <a:t>xC</a:t>
            </a:r>
            <a:r>
              <a:rPr lang="en-IN" sz="2400" b="1" baseline="-25000" dirty="0">
                <a:sym typeface="Wingdings" panose="05000000000000000000" pitchFamily="2" charset="2"/>
              </a:rPr>
              <a:t>6 </a:t>
            </a:r>
            <a:r>
              <a:rPr lang="en-IN" sz="2400" b="1" dirty="0">
                <a:sym typeface="Wingdings" panose="05000000000000000000" pitchFamily="2" charset="2"/>
              </a:rPr>
              <a:t>  Li</a:t>
            </a:r>
            <a:r>
              <a:rPr lang="en-IN" sz="2400" b="1" baseline="-25000" dirty="0">
                <a:sym typeface="Wingdings" panose="05000000000000000000" pitchFamily="2" charset="2"/>
              </a:rPr>
              <a:t>(1-x)</a:t>
            </a:r>
            <a:r>
              <a:rPr lang="en-IN" sz="2400" b="1" dirty="0">
                <a:sym typeface="Wingdings" panose="05000000000000000000" pitchFamily="2" charset="2"/>
              </a:rPr>
              <a:t>CoO</a:t>
            </a:r>
            <a:r>
              <a:rPr lang="en-IN" sz="2400" b="1" baseline="-25000" dirty="0">
                <a:sym typeface="Wingdings" panose="05000000000000000000" pitchFamily="2" charset="2"/>
              </a:rPr>
              <a:t>2</a:t>
            </a:r>
            <a:r>
              <a:rPr lang="en-IN" sz="2400" b="1" dirty="0">
                <a:sym typeface="Wingdings" panose="05000000000000000000" pitchFamily="2" charset="2"/>
              </a:rPr>
              <a:t> + xLiC</a:t>
            </a:r>
            <a:r>
              <a:rPr lang="en-IN" sz="2400" b="1" baseline="-25000" dirty="0">
                <a:sym typeface="Wingdings" panose="05000000000000000000" pitchFamily="2" charset="2"/>
              </a:rPr>
              <a:t>6</a:t>
            </a:r>
            <a:endParaRPr lang="en-IN" sz="2400" b="1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1C3DBA2-781D-43A5-9B29-31CCB23E2084}"/>
              </a:ext>
            </a:extLst>
          </p:cNvPr>
          <p:cNvCxnSpPr/>
          <p:nvPr/>
        </p:nvCxnSpPr>
        <p:spPr>
          <a:xfrm>
            <a:off x="2061458" y="3429000"/>
            <a:ext cx="41605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300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424543" y="1317484"/>
            <a:ext cx="10234976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Advantages :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ea typeface="Century Schoolbook" pitchFamily="18" charset="0"/>
              <a:cs typeface="Arial" pitchFamily="34" charset="0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/>
              <a:t>  Lighter than other rechargeable batteries for a given capacity</a:t>
            </a: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Li-ion chemistry delivers a high open-circuit voltage 3.7 V</a:t>
            </a:r>
            <a:endParaRPr lang="en-IN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</a:t>
            </a:r>
            <a:r>
              <a:rPr lang="en-US" sz="2000" dirty="0"/>
              <a:t>Low self-discharge rate</a:t>
            </a:r>
            <a:endParaRPr lang="en-IN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</a:t>
            </a:r>
            <a:r>
              <a:rPr lang="en-US" sz="2000" dirty="0"/>
              <a:t>Do not suffer from battery memory effect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cs typeface="Arial" pitchFamily="34" charset="0"/>
              </a:rPr>
              <a:t>  </a:t>
            </a:r>
            <a:r>
              <a:rPr lang="en-US" sz="2000" dirty="0"/>
              <a:t>Good cycle life as the problem of dendrite formation is </a:t>
            </a:r>
            <a:r>
              <a:rPr lang="en-US" sz="2000" dirty="0" smtClean="0"/>
              <a:t>eliminated (</a:t>
            </a:r>
            <a:r>
              <a:rPr lang="en-US" sz="2000" dirty="0"/>
              <a:t>at </a:t>
            </a:r>
            <a:r>
              <a:rPr lang="en-US" sz="2000" dirty="0" smtClean="0"/>
              <a:t>no point</a:t>
            </a:r>
            <a:r>
              <a:rPr lang="en-US" sz="2000" dirty="0"/>
              <a:t>, neither charging nor discharging, Lithium metal is formed)</a:t>
            </a:r>
            <a:endParaRPr lang="en-IN" sz="2000" dirty="0"/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Disadvantages : </a:t>
            </a:r>
            <a:endParaRPr lang="en-US" sz="2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/>
              <a:t>  Rising internal resistance with cycling and age</a:t>
            </a:r>
            <a:endParaRPr lang="en-US" sz="2000" dirty="0">
              <a:cs typeface="Arial" pitchFamily="34" charset="0"/>
            </a:endParaRPr>
          </a:p>
          <a:p>
            <a:pPr lvl="0">
              <a:buFont typeface="Arial" pitchFamily="34" charset="0"/>
              <a:buChar char="•"/>
            </a:pPr>
            <a:r>
              <a:rPr lang="en-US" sz="2000" dirty="0"/>
              <a:t>  Safety concerns if overheated or overcharged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55190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4" name="Picture 2" descr="https://media.springernature.com/lw685/springer-static/image/art%3A10.1007%2Fs41918-018-0022-z/MediaObjects/41918_2018_22_Figa_HTML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2695" y="1350479"/>
            <a:ext cx="7964031" cy="5180690"/>
          </a:xfrm>
          <a:prstGeom prst="rect">
            <a:avLst/>
          </a:prstGeom>
          <a:noFill/>
        </p:spPr>
      </p:pic>
      <p:sp>
        <p:nvSpPr>
          <p:cNvPr id="15" name="Rectangle 14"/>
          <p:cNvSpPr/>
          <p:nvPr/>
        </p:nvSpPr>
        <p:spPr>
          <a:xfrm>
            <a:off x="2656727" y="6536460"/>
            <a:ext cx="528828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/>
              <a:t>Source:Ding</a:t>
            </a:r>
            <a:r>
              <a:rPr lang="en-US" sz="1400" dirty="0"/>
              <a:t>, Y. </a:t>
            </a:r>
            <a:r>
              <a:rPr lang="en-US" sz="1400" i="1" dirty="0"/>
              <a:t>et al.</a:t>
            </a:r>
            <a:r>
              <a:rPr lang="en-US" sz="1400" dirty="0"/>
              <a:t> </a:t>
            </a:r>
            <a:r>
              <a:rPr lang="en-US" sz="1400" i="1" dirty="0" err="1"/>
              <a:t>Electrochem</a:t>
            </a:r>
            <a:r>
              <a:rPr lang="en-US" sz="1400" i="1" dirty="0"/>
              <a:t>. </a:t>
            </a:r>
            <a:r>
              <a:rPr lang="en-US" sz="1400" i="1" dirty="0" err="1"/>
              <a:t>Energ</a:t>
            </a:r>
            <a:r>
              <a:rPr lang="en-US" sz="1400" i="1" dirty="0"/>
              <a:t>. Rev.</a:t>
            </a:r>
            <a:r>
              <a:rPr lang="en-US" sz="1400" dirty="0"/>
              <a:t> </a:t>
            </a:r>
            <a:r>
              <a:rPr lang="en-US" sz="1400" b="1" dirty="0"/>
              <a:t>2, </a:t>
            </a:r>
            <a:r>
              <a:rPr lang="en-US" sz="1400" dirty="0"/>
              <a:t>1–28 (2019).</a:t>
            </a:r>
          </a:p>
        </p:txBody>
      </p:sp>
    </p:spTree>
    <p:extLst>
      <p:ext uri="{BB962C8B-B14F-4D97-AF65-F5344CB8AC3E}">
        <p14:creationId xmlns:p14="http://schemas.microsoft.com/office/powerpoint/2010/main" val="3770070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56233" y="2604253"/>
            <a:ext cx="738009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/>
              <a:t>Lithium Nickel Manganese Cobalt Oxide (LiNiMnCoO</a:t>
            </a:r>
            <a:r>
              <a:rPr lang="en-GB" b="1" baseline="-25000" dirty="0"/>
              <a:t>2</a:t>
            </a:r>
            <a:r>
              <a:rPr lang="en-GB" b="1" dirty="0"/>
              <a:t>) - </a:t>
            </a:r>
            <a:r>
              <a:rPr lang="en-US" dirty="0"/>
              <a:t>Panasonic and Tesla</a:t>
            </a:r>
          </a:p>
          <a:p>
            <a:endParaRPr lang="en-GB" b="1" dirty="0"/>
          </a:p>
        </p:txBody>
      </p:sp>
      <p:sp>
        <p:nvSpPr>
          <p:cNvPr id="18" name="Rectangle 17"/>
          <p:cNvSpPr/>
          <p:nvPr/>
        </p:nvSpPr>
        <p:spPr>
          <a:xfrm>
            <a:off x="448975" y="1428598"/>
            <a:ext cx="53117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accent1">
                    <a:lumMod val="50000"/>
                  </a:schemeClr>
                </a:solidFill>
              </a:rPr>
              <a:t>Latest materials in use :</a:t>
            </a:r>
          </a:p>
          <a:p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/>
              <a:t>Lithium Nickel Cobalt </a:t>
            </a:r>
            <a:r>
              <a:rPr lang="en-GB" b="1" dirty="0" err="1"/>
              <a:t>Aluminum</a:t>
            </a:r>
            <a:r>
              <a:rPr lang="en-GB" b="1" dirty="0"/>
              <a:t> Oxide (LiNiCoAlO</a:t>
            </a:r>
            <a:r>
              <a:rPr lang="en-GB" b="1" baseline="-25000" dirty="0"/>
              <a:t>2</a:t>
            </a:r>
            <a:r>
              <a:rPr lang="en-GB" b="1" dirty="0"/>
              <a:t>) 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50979" y="4001979"/>
            <a:ext cx="54938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/>
              <a:t>Lithium </a:t>
            </a:r>
            <a:r>
              <a:rPr lang="en-GB" b="1" dirty="0" err="1"/>
              <a:t>Titanate</a:t>
            </a:r>
            <a:r>
              <a:rPr lang="en-GB" b="1" dirty="0"/>
              <a:t> (Li</a:t>
            </a:r>
            <a:r>
              <a:rPr lang="en-GB" b="1" baseline="-25000" dirty="0"/>
              <a:t>2</a:t>
            </a:r>
            <a:r>
              <a:rPr lang="en-GB" b="1" dirty="0"/>
              <a:t>TiO</a:t>
            </a:r>
            <a:r>
              <a:rPr lang="en-GB" b="1" baseline="-25000" dirty="0"/>
              <a:t>3</a:t>
            </a:r>
            <a:r>
              <a:rPr lang="en-GB" b="1" dirty="0"/>
              <a:t>) - </a:t>
            </a:r>
            <a:r>
              <a:rPr lang="en-US" dirty="0"/>
              <a:t>As anode; LiMnO</a:t>
            </a:r>
            <a:r>
              <a:rPr lang="en-US" baseline="-25000" dirty="0"/>
              <a:t>2</a:t>
            </a:r>
            <a:r>
              <a:rPr lang="en-US" dirty="0"/>
              <a:t> as cathode</a:t>
            </a:r>
            <a:endParaRPr lang="en-GB" dirty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65063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4FD96A8-0571-4828-AA94-7DB93A4857C5}"/>
              </a:ext>
            </a:extLst>
          </p:cNvPr>
          <p:cNvCxnSpPr>
            <a:cxnSpLocks/>
          </p:cNvCxnSpPr>
          <p:nvPr/>
        </p:nvCxnSpPr>
        <p:spPr>
          <a:xfrm flipV="1">
            <a:off x="4287946" y="2887307"/>
            <a:ext cx="4581449" cy="1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32465F97-45E8-4475-81F0-E171C116B224}"/>
              </a:ext>
            </a:extLst>
          </p:cNvPr>
          <p:cNvSpPr/>
          <p:nvPr/>
        </p:nvSpPr>
        <p:spPr>
          <a:xfrm>
            <a:off x="4287946" y="3249144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Asha</a:t>
            </a:r>
            <a:r>
              <a:rPr lang="en-US" sz="2400" b="1" dirty="0" smtClean="0"/>
              <a:t> A</a:t>
            </a:r>
            <a:endParaRPr lang="en-IN" sz="24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62AC1A6C-10C2-4695-9224-09DA1B0D5932}"/>
              </a:ext>
            </a:extLst>
          </p:cNvPr>
          <p:cNvSpPr/>
          <p:nvPr/>
        </p:nvSpPr>
        <p:spPr>
          <a:xfrm>
            <a:off x="4287946" y="3646749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Science and Humanities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6DD8DCC0-549E-48DB-8CCA-E3FF8FBDEBF0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B895392A-2454-40A6-9F7C-BC20D3A463EB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DC7604FF-DE88-44B6-A0D9-723028500B8B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35F4DC18-13F2-43D2-9B15-157998AF1875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xmlns="" id="{34375A76-1BF8-4628-B0FE-78E1BEB569B2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xmlns="" id="{DBF62E6F-20D6-4DF2-A881-ECD3EEB1A2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752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A6945700-3E62-4469-A35D-2B3AE23A08DF}"/>
              </a:ext>
            </a:extLst>
          </p:cNvPr>
          <p:cNvSpPr/>
          <p:nvPr/>
        </p:nvSpPr>
        <p:spPr>
          <a:xfrm>
            <a:off x="4287946" y="2068426"/>
            <a:ext cx="74972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0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</p:spTree>
    <p:extLst>
      <p:ext uri="{BB962C8B-B14F-4D97-AF65-F5344CB8AC3E}">
        <p14:creationId xmlns:p14="http://schemas.microsoft.com/office/powerpoint/2010/main" val="2570367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 - Batteries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B1AEBD28-7BCD-4BFF-8D86-9C5F49398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26" y="1300773"/>
            <a:ext cx="9336110" cy="537711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b="1" i="1" dirty="0"/>
              <a:t>Class content:</a:t>
            </a:r>
          </a:p>
          <a:p>
            <a:pPr marL="0" indent="0">
              <a:buNone/>
            </a:pPr>
            <a:endParaRPr lang="en-IN" b="1" dirty="0"/>
          </a:p>
          <a:p>
            <a:pPr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Modern batteries</a:t>
            </a:r>
            <a:endParaRPr lang="en-US" b="1" i="1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lvl="1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Zinc – air battery</a:t>
            </a:r>
          </a:p>
          <a:p>
            <a:pPr lvl="2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Construction</a:t>
            </a:r>
          </a:p>
          <a:p>
            <a:pPr lvl="2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Working</a:t>
            </a:r>
          </a:p>
          <a:p>
            <a:pPr lvl="2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b="1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</a:p>
          <a:p>
            <a:pPr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Lithium batteries</a:t>
            </a:r>
          </a:p>
          <a:p>
            <a:pPr lvl="1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Lithium - ion battery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Construction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Working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Advantages</a:t>
            </a:r>
          </a:p>
          <a:p>
            <a:pPr lvl="2" algn="just"/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</a:rPr>
              <a:t>Disadvantages</a:t>
            </a:r>
          </a:p>
          <a:p>
            <a:pPr lvl="2" algn="just"/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Applications</a:t>
            </a:r>
            <a:endParaRPr lang="en-US" b="1" i="1" dirty="0"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95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" name="Rectangle 1"/>
          <p:cNvSpPr>
            <a:spLocks noChangeArrowheads="1"/>
          </p:cNvSpPr>
          <p:nvPr/>
        </p:nvSpPr>
        <p:spPr bwMode="auto">
          <a:xfrm>
            <a:off x="381000" y="2406388"/>
            <a:ext cx="10745318" cy="3924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Metal-air battery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Anode : </a:t>
            </a:r>
            <a:r>
              <a:rPr lang="en-US" sz="2200" b="1" dirty="0" smtClean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Zn</a:t>
            </a: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; Cathode : </a:t>
            </a:r>
            <a:r>
              <a:rPr lang="en-US" sz="2200" b="1" dirty="0" smtClean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O</a:t>
            </a:r>
            <a:r>
              <a:rPr lang="en-US" sz="2200" b="1" baseline="-25000" dirty="0" smtClean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2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Alkaline battery ; electrolyte : </a:t>
            </a:r>
            <a:r>
              <a:rPr lang="en-US" sz="2200" b="1" dirty="0" smtClean="0">
                <a:solidFill>
                  <a:srgbClr val="C42ABD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alkali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200" dirty="0" smtClean="0">
                <a:solidFill>
                  <a:srgbClr val="000000"/>
                </a:solidFill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U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ses oxygen directly from the atmosphere to produce </a:t>
            </a:r>
            <a:r>
              <a:rPr kumimoji="0" lang="en-US" sz="22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electrochemical </a:t>
            </a:r>
            <a:r>
              <a:rPr kumimoji="0" lang="en-US" sz="2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energy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 smtClean="0"/>
              <a:t> Cathode active material need not be stored inside the  </a:t>
            </a:r>
            <a:r>
              <a:rPr lang="en-IN" sz="2200" dirty="0" smtClean="0"/>
              <a:t> </a:t>
            </a:r>
            <a:r>
              <a:rPr lang="en-IN" sz="2200" dirty="0" smtClean="0"/>
              <a:t>battery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IN" sz="2200" dirty="0" smtClean="0"/>
              <a:t> </a:t>
            </a:r>
            <a:r>
              <a:rPr lang="en-IN" sz="2200" b="1" dirty="0" smtClean="0">
                <a:solidFill>
                  <a:srgbClr val="C42ABD"/>
                </a:solidFill>
              </a:rPr>
              <a:t>Energy density</a:t>
            </a:r>
            <a:r>
              <a:rPr lang="en-IN" sz="2200" dirty="0" smtClean="0"/>
              <a:t> is very high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IN" sz="2400" dirty="0" smtClean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27868" y="1293614"/>
            <a:ext cx="27968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 smtClean="0">
                <a:solidFill>
                  <a:srgbClr val="FF0000"/>
                </a:solidFill>
              </a:rPr>
              <a:t>Modern batteries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8409" y="1871990"/>
            <a:ext cx="23160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Zinc air batteries</a:t>
            </a:r>
            <a:endParaRPr lang="en-I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20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8077200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350520" y="1205359"/>
            <a:ext cx="1062228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</a:rPr>
              <a:t>Construction:</a:t>
            </a:r>
          </a:p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rgbClr val="C42ABD"/>
                </a:solidFill>
              </a:rPr>
              <a:t>Anode </a:t>
            </a:r>
            <a:r>
              <a:rPr lang="en-US" sz="2200" b="1" dirty="0" smtClean="0">
                <a:solidFill>
                  <a:srgbClr val="C42ABD"/>
                </a:solidFill>
              </a:rPr>
              <a:t>: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b="1" dirty="0" smtClean="0">
                <a:solidFill>
                  <a:srgbClr val="0000CC"/>
                </a:solidFill>
              </a:rPr>
              <a:t>Z</a:t>
            </a:r>
            <a:r>
              <a:rPr lang="en-US" sz="2200" dirty="0" smtClean="0"/>
              <a:t>inc granules with gelling agent ( to immobilize the composite and ensure adequate contact with Zinc granules) and a small amount of electrolyte</a:t>
            </a:r>
          </a:p>
          <a:p>
            <a:pPr>
              <a:lnSpc>
                <a:spcPct val="150000"/>
              </a:lnSpc>
            </a:pPr>
            <a:r>
              <a:rPr lang="en-IN" sz="2200" b="1" dirty="0" smtClean="0">
                <a:solidFill>
                  <a:srgbClr val="C42ABD"/>
                </a:solidFill>
              </a:rPr>
              <a:t>Cathode:</a:t>
            </a:r>
            <a:r>
              <a:rPr lang="en-IN" sz="2200" dirty="0" smtClean="0">
                <a:solidFill>
                  <a:srgbClr val="0000CC"/>
                </a:solidFill>
              </a:rPr>
              <a:t> </a:t>
            </a:r>
            <a:r>
              <a:rPr lang="en-IN" sz="2200" b="1" dirty="0" smtClean="0">
                <a:solidFill>
                  <a:srgbClr val="0000CC"/>
                </a:solidFill>
              </a:rPr>
              <a:t>C</a:t>
            </a:r>
            <a:r>
              <a:rPr lang="en-US" sz="2200" dirty="0" err="1" smtClean="0"/>
              <a:t>arbon</a:t>
            </a:r>
            <a:r>
              <a:rPr lang="en-US" sz="2200" dirty="0" smtClean="0"/>
              <a:t> (graphite) blended with MnO</a:t>
            </a:r>
            <a:r>
              <a:rPr lang="en-US" sz="2200" baseline="-25000" dirty="0" smtClean="0"/>
              <a:t>2</a:t>
            </a:r>
            <a:r>
              <a:rPr lang="en-US" sz="2200" dirty="0" smtClean="0"/>
              <a:t>(catalyst) </a:t>
            </a:r>
            <a:r>
              <a:rPr lang="en-IN" sz="2200" dirty="0" smtClean="0"/>
              <a:t>with a wet proofing agent </a:t>
            </a:r>
            <a:r>
              <a:rPr lang="en-US" sz="2200" dirty="0" smtClean="0"/>
              <a:t>coated on nickel wire mesh </a:t>
            </a:r>
            <a:r>
              <a:rPr lang="en-IN" sz="2200" dirty="0" smtClean="0"/>
              <a:t>support and an outer layer of air permeable Teflon layer. Air access holes on the cathode provide pathway for O</a:t>
            </a:r>
            <a:r>
              <a:rPr lang="en-IN" sz="2200" baseline="-25000" dirty="0" smtClean="0"/>
              <a:t>2</a:t>
            </a:r>
            <a:r>
              <a:rPr lang="en-IN" sz="2200" dirty="0" smtClean="0"/>
              <a:t> to enter the battery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42ABD"/>
                </a:solidFill>
              </a:rPr>
              <a:t>Electrolyte :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/>
              <a:t>30% KOH</a:t>
            </a:r>
          </a:p>
          <a:p>
            <a:pPr>
              <a:lnSpc>
                <a:spcPct val="150000"/>
              </a:lnSpc>
            </a:pPr>
            <a:r>
              <a:rPr lang="en-US" sz="2200" b="1" dirty="0" smtClean="0">
                <a:solidFill>
                  <a:srgbClr val="C42ABD"/>
                </a:solidFill>
              </a:rPr>
              <a:t>Separator :</a:t>
            </a:r>
            <a:r>
              <a:rPr lang="en-US" sz="2200" dirty="0" smtClean="0">
                <a:solidFill>
                  <a:srgbClr val="0000CC"/>
                </a:solidFill>
              </a:rPr>
              <a:t> </a:t>
            </a:r>
            <a:r>
              <a:rPr lang="en-US" sz="2200" dirty="0" smtClean="0"/>
              <a:t>Polypropylene membrane soaked in electrolyte</a:t>
            </a:r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68623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pic>
        <p:nvPicPr>
          <p:cNvPr id="1028" name="Picture 4" descr="BAJ Website | Structure and Reaction Formula of Batteri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6545" y="1753454"/>
            <a:ext cx="6731821" cy="4608709"/>
          </a:xfrm>
          <a:prstGeom prst="rect">
            <a:avLst/>
          </a:prstGeom>
          <a:noFill/>
        </p:spPr>
      </p:pic>
      <p:sp>
        <p:nvSpPr>
          <p:cNvPr id="20" name="Rectangle 19"/>
          <p:cNvSpPr/>
          <p:nvPr/>
        </p:nvSpPr>
        <p:spPr>
          <a:xfrm>
            <a:off x="2494016" y="6464241"/>
            <a:ext cx="436991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dirty="0" err="1" smtClean="0">
                <a:hlinkClick r:id="rId4"/>
              </a:rPr>
              <a:t>Source:http</a:t>
            </a:r>
            <a:r>
              <a:rPr lang="en-GB" sz="1400" dirty="0" smtClean="0">
                <a:hlinkClick r:id="rId4"/>
              </a:rPr>
              <a:t>://www.baj.or.jp/e/knowledge/structure.html</a:t>
            </a:r>
            <a:endParaRPr lang="en-GB" sz="1400" dirty="0"/>
          </a:p>
        </p:txBody>
      </p:sp>
      <p:sp>
        <p:nvSpPr>
          <p:cNvPr id="22" name="TextBox 21"/>
          <p:cNvSpPr txBox="1"/>
          <p:nvPr/>
        </p:nvSpPr>
        <p:spPr>
          <a:xfrm>
            <a:off x="535577" y="1285124"/>
            <a:ext cx="5264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Cross-section of Zn-air battery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4" descr="Zinc air battery – KosekGroup"/>
          <p:cNvPicPr>
            <a:picLocks noChangeAspect="1" noChangeArrowheads="1"/>
          </p:cNvPicPr>
          <p:nvPr/>
        </p:nvPicPr>
        <p:blipFill>
          <a:blip r:embed="rId3"/>
          <a:srcRect l="10471" t="5" r="4888" b="18237"/>
          <a:stretch>
            <a:fillRect/>
          </a:stretch>
        </p:blipFill>
        <p:spPr bwMode="auto">
          <a:xfrm>
            <a:off x="4648923" y="1868853"/>
            <a:ext cx="6944194" cy="4087404"/>
          </a:xfrm>
          <a:prstGeom prst="rect">
            <a:avLst/>
          </a:prstGeom>
          <a:noFill/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738" y="1313869"/>
            <a:ext cx="7877908" cy="5227608"/>
          </a:xfrm>
        </p:spPr>
        <p:txBody>
          <a:bodyPr>
            <a:noAutofit/>
          </a:bodyPr>
          <a:lstStyle/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56754" y="1907268"/>
          <a:ext cx="4506368" cy="2730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ChemSketch" r:id="rId5" imgW="3042000" imgH="1807560" progId="ACD.ChemSketch.20">
                  <p:embed/>
                </p:oleObj>
              </mc:Choice>
              <mc:Fallback>
                <p:oleObj name="ChemSketch" r:id="rId5" imgW="3042000" imgH="1807560" progId="ACD.ChemSketch.20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54" y="1907268"/>
                        <a:ext cx="4506368" cy="2730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692332" y="5212080"/>
            <a:ext cx="160673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1" i="0" u="none" strike="noStrike" cap="none" normalizeH="0" baseline="0" dirty="0" err="1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Emf</a:t>
            </a:r>
            <a:r>
              <a:rPr kumimoji="0" lang="en-US" sz="2200" b="1" i="0" u="none" strike="noStrike" cap="none" normalizeH="0" baseline="0" dirty="0" smtClean="0">
                <a:ln>
                  <a:noFill/>
                </a:ln>
                <a:solidFill>
                  <a:srgbClr val="C42ABD"/>
                </a:solidFill>
                <a:effectLst/>
                <a:latin typeface="Calibri" pitchFamily="34" charset="0"/>
                <a:ea typeface="Century Schoolbook" pitchFamily="18" charset="0"/>
                <a:cs typeface="Times New Roman" pitchFamily="18" charset="0"/>
              </a:rPr>
              <a:t>: 1.4 V</a:t>
            </a:r>
            <a:endParaRPr kumimoji="0" lang="en-US" sz="2200" b="1" i="0" u="none" strike="noStrike" cap="none" normalizeH="0" baseline="0" dirty="0" smtClean="0">
              <a:ln>
                <a:noFill/>
              </a:ln>
              <a:solidFill>
                <a:srgbClr val="C42ABD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18011" y="1345474"/>
            <a:ext cx="138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solidFill>
                  <a:schemeClr val="accent1">
                    <a:lumMod val="50000"/>
                  </a:schemeClr>
                </a:solidFill>
              </a:rPr>
              <a:t>Working:</a:t>
            </a:r>
            <a:endParaRPr lang="en-GB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03015" y="6303634"/>
            <a:ext cx="63652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err="1" smtClean="0">
                <a:hlinkClick r:id="rId7"/>
              </a:rPr>
              <a:t>Source:http</a:t>
            </a:r>
            <a:r>
              <a:rPr lang="en-GB" sz="1400" dirty="0" smtClean="0">
                <a:hlinkClick r:id="rId7"/>
              </a:rPr>
              <a:t>://www.kosekgroup.cz/equipment/zinc-air-battery/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44425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352699" y="1203961"/>
            <a:ext cx="781158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Advantages :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High energy density : Air is taken directly from atmosphere and need not be stored ; doesn't contribute to the mass of the battery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Very l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ong shelf life : It can be kept sealed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No ecological problems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Low cost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ea typeface="Century Schoolbook" pitchFamily="18" charset="0"/>
                <a:cs typeface="Times New Roman" pitchFamily="18" charset="0"/>
              </a:rPr>
              <a:t>Disadvantages : 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       Limited power output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cs typeface="Arial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sz="2000" dirty="0" smtClean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Along with air,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CO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may enter the battery. </a:t>
            </a: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It reacts with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000" dirty="0" smtClean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 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KOH to from K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2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CO</a:t>
            </a:r>
            <a:r>
              <a:rPr kumimoji="0" lang="en-US" sz="2000" b="0" i="0" u="none" strike="noStrike" cap="none" normalizeH="0" baseline="-3000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3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entury Schoolbook" pitchFamily="18" charset="0"/>
                <a:cs typeface="Times New Roman" pitchFamily="18" charset="0"/>
              </a:rPr>
              <a:t>, which will reduce the efficiency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 smtClean="0">
                <a:solidFill>
                  <a:srgbClr val="000000"/>
                </a:solidFill>
                <a:cs typeface="Times New Roman" pitchFamily="18" charset="0"/>
              </a:rPr>
              <a:t>                         </a:t>
            </a:r>
            <a:r>
              <a:rPr lang="en-US" sz="2000" b="1" dirty="0" smtClean="0">
                <a:solidFill>
                  <a:srgbClr val="7030A0"/>
                </a:solidFill>
                <a:cs typeface="Times New Roman" pitchFamily="18" charset="0"/>
              </a:rPr>
              <a:t>CO</a:t>
            </a:r>
            <a:r>
              <a:rPr lang="en-US" sz="2000" b="1" baseline="-25000" dirty="0" smtClean="0">
                <a:solidFill>
                  <a:srgbClr val="7030A0"/>
                </a:solidFill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cs typeface="Times New Roman" pitchFamily="18" charset="0"/>
              </a:rPr>
              <a:t> + 2KOH </a:t>
            </a:r>
            <a:r>
              <a:rPr lang="en-US" sz="2000" b="1" dirty="0" smtClean="0">
                <a:solidFill>
                  <a:srgbClr val="7030A0"/>
                </a:solidFill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b="1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K</a:t>
            </a:r>
            <a:r>
              <a:rPr lang="en-US" sz="2000" b="1" baseline="-30000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CO</a:t>
            </a:r>
            <a:r>
              <a:rPr lang="en-US" sz="2000" b="1" baseline="-30000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3  </a:t>
            </a:r>
            <a:r>
              <a:rPr lang="en-US" sz="2000" b="1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+ H</a:t>
            </a:r>
            <a:r>
              <a:rPr lang="en-US" sz="2000" b="1" baseline="-25000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2</a:t>
            </a:r>
            <a:r>
              <a:rPr lang="en-US" sz="2000" b="1" dirty="0" smtClean="0">
                <a:solidFill>
                  <a:srgbClr val="7030A0"/>
                </a:solidFill>
                <a:ea typeface="Century Schoolbook" pitchFamily="18" charset="0"/>
                <a:cs typeface="Times New Roman" pitchFamily="18" charset="0"/>
              </a:rPr>
              <a:t>O</a:t>
            </a:r>
            <a:endParaRPr kumimoji="0" lang="en-US" sz="2000" b="1" i="0" u="none" strike="noStrike" cap="none" normalizeH="0" dirty="0" smtClean="0">
              <a:ln>
                <a:noFill/>
              </a:ln>
              <a:solidFill>
                <a:srgbClr val="7030A0"/>
              </a:solidFill>
              <a:effectLst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707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xmlns="" id="{C20FFE20-8DFD-4934-B1C9-19C4668A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302146"/>
            <a:ext cx="7903028" cy="28387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	</a:t>
            </a:r>
            <a:endParaRPr lang="en-US" sz="2400" b="1" dirty="0"/>
          </a:p>
          <a:p>
            <a:pPr>
              <a:buNone/>
            </a:pPr>
            <a:endParaRPr lang="en-GB" sz="2400" b="1" dirty="0"/>
          </a:p>
          <a:p>
            <a:pPr algn="just">
              <a:buNone/>
            </a:pPr>
            <a:endParaRPr lang="en-GB" sz="2400" b="1" dirty="0"/>
          </a:p>
          <a:p>
            <a:pPr algn="just">
              <a:buNone/>
            </a:pPr>
            <a:endParaRPr lang="en-US" sz="2400" dirty="0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402770" y="1410430"/>
            <a:ext cx="72651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solidFill>
                  <a:schemeClr val="accent1">
                    <a:lumMod val="50000"/>
                  </a:schemeClr>
                </a:solidFill>
                <a:ea typeface="Century Schoolbook" pitchFamily="18" charset="0"/>
                <a:cs typeface="Times New Roman" pitchFamily="18" charset="0"/>
              </a:rPr>
              <a:t>Applications : </a:t>
            </a:r>
            <a:endParaRPr lang="en-US" sz="2400" b="1" dirty="0" smtClean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As power source in hearing aids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In various medical devices</a:t>
            </a:r>
          </a:p>
          <a:p>
            <a:pPr marL="457200" lvl="0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cs typeface="Arial" pitchFamily="34" charset="0"/>
              </a:rPr>
              <a:t>In voice transmitters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ea typeface="Century Schoolbook" pitchFamily="18" charset="0"/>
                <a:cs typeface="Times New Roman" pitchFamily="18" charset="0"/>
              </a:rPr>
              <a:t>      Large zinc-air batteries are used in rail-road signaling</a:t>
            </a:r>
            <a:endParaRPr lang="en-US" sz="2400" dirty="0" smtClean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74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209922"/>
            <a:ext cx="8300052" cy="0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4CB69A-0424-4C01-A311-B65E140C5B4A}"/>
              </a:ext>
            </a:extLst>
          </p:cNvPr>
          <p:cNvSpPr/>
          <p:nvPr/>
        </p:nvSpPr>
        <p:spPr>
          <a:xfrm>
            <a:off x="398006" y="224928"/>
            <a:ext cx="799975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ENGINEERING CHEMISTRY</a:t>
            </a:r>
          </a:p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</a:rPr>
              <a:t>Module 5- Energy Storage devices- Batteries</a:t>
            </a:r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4" name="Rectangle 16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5" name="Rectangle 17"/>
          <p:cNvSpPr>
            <a:spLocks noChangeArrowheads="1"/>
          </p:cNvSpPr>
          <p:nvPr/>
        </p:nvSpPr>
        <p:spPr bwMode="auto">
          <a:xfrm>
            <a:off x="0" y="80010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068" name="Rectangle 20"/>
          <p:cNvSpPr>
            <a:spLocks noChangeArrowheads="1"/>
          </p:cNvSpPr>
          <p:nvPr/>
        </p:nvSpPr>
        <p:spPr bwMode="auto">
          <a:xfrm>
            <a:off x="0" y="85725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70" name="Rectangle 2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GB"/>
          </a:p>
        </p:txBody>
      </p:sp>
      <p:sp>
        <p:nvSpPr>
          <p:cNvPr id="25" name="Rectangle 24"/>
          <p:cNvSpPr/>
          <p:nvPr/>
        </p:nvSpPr>
        <p:spPr>
          <a:xfrm>
            <a:off x="427868" y="1293614"/>
            <a:ext cx="28080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Lithium  batteries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30924" y="1779688"/>
            <a:ext cx="77941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400" b="1" dirty="0">
                <a:solidFill>
                  <a:srgbClr val="C42ABD"/>
                </a:solidFill>
              </a:rPr>
              <a:t>  </a:t>
            </a:r>
            <a:r>
              <a:rPr lang="en-US" sz="2200" b="1" dirty="0">
                <a:solidFill>
                  <a:srgbClr val="C42ABD"/>
                </a:solidFill>
              </a:rPr>
              <a:t>Lithium is a popular anodic material: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Light weight metal. The electrochemical equivalence of lithium is high (7g of lithium can give 1F of charge)</a:t>
            </a:r>
          </a:p>
          <a:p>
            <a:pPr marL="971550" lvl="1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/>
              <a:t>High negative standard reduction potential of -3.05V ; when  coupled with other electrodes gives high voltage</a:t>
            </a:r>
          </a:p>
          <a:p>
            <a:pPr marL="971550" lvl="1" indent="-514350">
              <a:lnSpc>
                <a:spcPct val="150000"/>
              </a:lnSpc>
            </a:pPr>
            <a:r>
              <a:rPr lang="en-US" sz="2200" dirty="0"/>
              <a:t>        ( about 4V)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b="1" dirty="0">
                <a:solidFill>
                  <a:srgbClr val="C42ABD"/>
                </a:solidFill>
              </a:rPr>
              <a:t>Aqueous electrolytes cannot be used </a:t>
            </a:r>
            <a:r>
              <a:rPr lang="en-US" sz="2200" dirty="0"/>
              <a:t>as Lithium is  very reactive and it reacts vigorously with water . So organic and inorganic electrolytes are used</a:t>
            </a:r>
          </a:p>
          <a:p>
            <a:pPr marL="514350" indent="-514350">
              <a:lnSpc>
                <a:spcPct val="150000"/>
              </a:lnSpc>
            </a:pP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0694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9868</TotalTime>
  <Words>933</Words>
  <Application>Microsoft Office PowerPoint</Application>
  <PresentationFormat>Custom</PresentationFormat>
  <Paragraphs>162</Paragraphs>
  <Slides>19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ChemSketch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Prahallad Nith</dc:creator>
  <cp:lastModifiedBy>LENOVO</cp:lastModifiedBy>
  <cp:revision>689</cp:revision>
  <cp:lastPrinted>2020-06-24T17:52:28Z</cp:lastPrinted>
  <dcterms:created xsi:type="dcterms:W3CDTF">2019-05-30T23:14:36Z</dcterms:created>
  <dcterms:modified xsi:type="dcterms:W3CDTF">2023-01-02T09:55:59Z</dcterms:modified>
</cp:coreProperties>
</file>