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36" r:id="rId5"/>
    <p:sldId id="328" r:id="rId6"/>
    <p:sldId id="337" r:id="rId7"/>
    <p:sldId id="335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74" d="100"/>
          <a:sy n="74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05-01-2023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chopen.com/books/new-trends-in-ion-exchange-studies/hydroxide-transport-in-anion-exchange-membranes-for-alkaline-fuel-cel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– Fuel cells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</a:t>
            </a:r>
            <a:r>
              <a:rPr lang="en-US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– O</a:t>
            </a:r>
            <a:r>
              <a:rPr lang="en-US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alkaline fuel cell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Principle 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Construction and working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marL="457200" lvl="1" indent="0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8952" y="1324094"/>
            <a:ext cx="771614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800" b="1" dirty="0">
                <a:solidFill>
                  <a:srgbClr val="FF0000"/>
                </a:solidFill>
              </a:rPr>
              <a:t>Alkaline fuel cells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Aqueous solution of </a:t>
            </a:r>
            <a:r>
              <a:rPr lang="en-IN" sz="2400" b="1" dirty="0">
                <a:solidFill>
                  <a:srgbClr val="C42ABD"/>
                </a:solidFill>
              </a:rPr>
              <a:t>KOH</a:t>
            </a:r>
            <a:r>
              <a:rPr lang="en-IN" sz="2400" dirty="0"/>
              <a:t> is used as electrolyte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IN" sz="2400" b="1" dirty="0">
                <a:solidFill>
                  <a:srgbClr val="C42ABD"/>
                </a:solidFill>
              </a:rPr>
              <a:t>Low temperature </a:t>
            </a:r>
            <a:r>
              <a:rPr lang="en-IN" sz="2400" dirty="0"/>
              <a:t>fuel cell (operates at 100</a:t>
            </a:r>
            <a:r>
              <a:rPr lang="en-IN" sz="2400" baseline="30000" dirty="0"/>
              <a:t>o</a:t>
            </a:r>
            <a:r>
              <a:rPr lang="en-IN" sz="2400" dirty="0"/>
              <a:t>C)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/>
              <a:t>  Oxygen reduction is </a:t>
            </a:r>
            <a:r>
              <a:rPr lang="en-IN" sz="2400" b="1" dirty="0">
                <a:solidFill>
                  <a:srgbClr val="C42ABD"/>
                </a:solidFill>
              </a:rPr>
              <a:t>more rapid </a:t>
            </a:r>
            <a:r>
              <a:rPr lang="en-IN" sz="2400" dirty="0"/>
              <a:t>in alkaline electrolytes </a:t>
            </a:r>
          </a:p>
          <a:p>
            <a:pPr marL="457200" indent="-457200"/>
            <a:r>
              <a:rPr lang="en-IN" sz="2400" dirty="0"/>
              <a:t>         than in acid electrolytes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Use of </a:t>
            </a:r>
            <a:r>
              <a:rPr lang="en-IN" sz="2400" b="1" dirty="0">
                <a:solidFill>
                  <a:srgbClr val="C42ABD"/>
                </a:solidFill>
              </a:rPr>
              <a:t>non noble metal electro-catalyst </a:t>
            </a:r>
            <a:r>
              <a:rPr lang="en-IN" sz="2400" dirty="0"/>
              <a:t>is feasible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IN" sz="2400" b="1" dirty="0">
                <a:solidFill>
                  <a:srgbClr val="C42ABD"/>
                </a:solidFill>
              </a:rPr>
              <a:t>Carbon containing fuels cannot be used </a:t>
            </a:r>
            <a:r>
              <a:rPr lang="en-IN" sz="2400" dirty="0"/>
              <a:t>as CO</a:t>
            </a:r>
            <a:r>
              <a:rPr lang="en-IN" sz="2400" baseline="-25000" dirty="0"/>
              <a:t>2</a:t>
            </a:r>
            <a:r>
              <a:rPr lang="en-IN" sz="2400" dirty="0"/>
              <a:t> is</a:t>
            </a:r>
          </a:p>
          <a:p>
            <a:pPr marL="457200" indent="-457200"/>
            <a:r>
              <a:rPr lang="en-IN" sz="2400" dirty="0"/>
              <a:t>        formed as product which reacts with the electrolyte, KOH, to form K</a:t>
            </a:r>
            <a:r>
              <a:rPr lang="en-IN" sz="2400" baseline="-25000" dirty="0"/>
              <a:t>2</a:t>
            </a:r>
            <a:r>
              <a:rPr lang="en-IN" sz="2400" dirty="0"/>
              <a:t>CO</a:t>
            </a:r>
            <a:r>
              <a:rPr lang="en-IN" sz="2400" baseline="-25000" dirty="0"/>
              <a:t>3</a:t>
            </a:r>
            <a:r>
              <a:rPr lang="en-IN" sz="2400" dirty="0"/>
              <a:t> which reduces efficiency of the cell</a:t>
            </a:r>
          </a:p>
          <a:p>
            <a:pPr marL="457200" indent="-457200"/>
            <a:r>
              <a:rPr lang="en-IN" sz="2400" dirty="0"/>
              <a:t>                  </a:t>
            </a:r>
            <a:r>
              <a:rPr lang="en-IN" sz="2400" b="1" dirty="0">
                <a:solidFill>
                  <a:srgbClr val="002060"/>
                </a:solidFill>
              </a:rPr>
              <a:t>CO</a:t>
            </a:r>
            <a:r>
              <a:rPr lang="en-IN" sz="2400" b="1" baseline="-25000" dirty="0">
                <a:solidFill>
                  <a:srgbClr val="002060"/>
                </a:solidFill>
              </a:rPr>
              <a:t>2 </a:t>
            </a:r>
            <a:r>
              <a:rPr lang="en-IN" sz="2400" b="1" dirty="0">
                <a:solidFill>
                  <a:srgbClr val="002060"/>
                </a:solidFill>
              </a:rPr>
              <a:t>+ KOH </a:t>
            </a:r>
            <a:r>
              <a:rPr lang="en-IN" sz="2400" b="1" dirty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IN" sz="2400" b="1" dirty="0">
                <a:solidFill>
                  <a:srgbClr val="002060"/>
                </a:solidFill>
              </a:rPr>
              <a:t>K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CO</a:t>
            </a:r>
            <a:r>
              <a:rPr lang="en-IN" sz="2400" b="1" baseline="-25000" dirty="0">
                <a:solidFill>
                  <a:srgbClr val="002060"/>
                </a:solidFill>
              </a:rPr>
              <a:t>3</a:t>
            </a:r>
            <a:r>
              <a:rPr lang="en-IN" sz="2400" b="1" dirty="0">
                <a:solidFill>
                  <a:srgbClr val="002060"/>
                </a:solidFill>
              </a:rPr>
              <a:t> + H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9209" y="1378523"/>
            <a:ext cx="79099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Construction : </a:t>
            </a:r>
          </a:p>
          <a:p>
            <a:pPr marL="457200" indent="-457200">
              <a:lnSpc>
                <a:spcPct val="150000"/>
              </a:lnSpc>
            </a:pPr>
            <a:endParaRPr lang="en-IN" sz="24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Anode : </a:t>
            </a:r>
            <a:r>
              <a:rPr lang="en-IN" sz="2400" dirty="0"/>
              <a:t>Porous carbon impregnated with Pt catalyst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Cathode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Porous carbon impregnated with Ag catalyst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Fuel : </a:t>
            </a:r>
            <a:r>
              <a:rPr lang="en-IN" sz="2400" dirty="0"/>
              <a:t>Hydrogen gas     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C42ABD"/>
                </a:solidFill>
              </a:rPr>
              <a:t>Oxidant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Oxygen gas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Electrolyte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30-45 % KOH(warm)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3251" name="Picture 3" descr="Hydroxide Transport in Anion-Exchange Membranes for Alkaline Fuel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444" y="2533106"/>
            <a:ext cx="2987592" cy="3057797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1284515" y="56060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://www.intechopen.com/books/new-trends-in-ion-exchange-studies/hydroxide-transport-in-anion-exchange-membranes-for-alkaline-fuel-cells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13018" y="1658983"/>
            <a:ext cx="2625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Cell representation:</a:t>
            </a:r>
          </a:p>
          <a:p>
            <a:r>
              <a:rPr lang="en-GB" b="1" dirty="0">
                <a:solidFill>
                  <a:srgbClr val="C42ABD"/>
                </a:solidFill>
              </a:rPr>
              <a:t>H</a:t>
            </a:r>
            <a:r>
              <a:rPr lang="en-GB" b="1" baseline="-25000" dirty="0">
                <a:solidFill>
                  <a:srgbClr val="C42ABD"/>
                </a:solidFill>
              </a:rPr>
              <a:t>2</a:t>
            </a:r>
            <a:r>
              <a:rPr lang="en-GB" b="1" dirty="0">
                <a:solidFill>
                  <a:srgbClr val="C42ABD"/>
                </a:solidFill>
              </a:rPr>
              <a:t>  Pt   KOH  Ag  O</a:t>
            </a:r>
            <a:r>
              <a:rPr lang="en-GB" b="1" baseline="-25000" dirty="0">
                <a:solidFill>
                  <a:srgbClr val="C42ABD"/>
                </a:solidFill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3180808" y="2122715"/>
            <a:ext cx="195942" cy="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553098" y="2129244"/>
            <a:ext cx="156755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082147" y="2096587"/>
            <a:ext cx="143690" cy="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441375" y="2142309"/>
            <a:ext cx="156752" cy="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465228" y="2064340"/>
          <a:ext cx="4328841" cy="145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ChemSketch" r:id="rId4" imgW="3233880" imgH="1136880" progId="ACD.ChemSketch.20">
                  <p:embed/>
                </p:oleObj>
              </mc:Choice>
              <mc:Fallback>
                <p:oleObj name="ChemSketch" r:id="rId4" imgW="3233880" imgH="1136880" progId="ACD.ChemSketch.2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28" y="2064340"/>
                        <a:ext cx="4328841" cy="145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10883" y="3614447"/>
            <a:ext cx="74137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H</a:t>
            </a:r>
            <a:r>
              <a:rPr lang="en-US" sz="2000" baseline="-25000" dirty="0"/>
              <a:t>2</a:t>
            </a:r>
            <a:r>
              <a:rPr lang="en-US" sz="2000" dirty="0"/>
              <a:t> gas diffuses through anode ,gets adsorbed on the electrode surface ,reacts with OH- to form water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At cathode O</a:t>
            </a:r>
            <a:r>
              <a:rPr lang="en-US" sz="2000" baseline="-25000" dirty="0"/>
              <a:t>2</a:t>
            </a:r>
            <a:r>
              <a:rPr lang="en-US" sz="2000" dirty="0"/>
              <a:t> diffuses through electrode, is adsorbed and reduced to OH-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Product is water which dilutes the KOH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Cell operates at 100</a:t>
            </a:r>
            <a:r>
              <a:rPr lang="en-US" sz="2000" baseline="30000" dirty="0"/>
              <a:t>o</a:t>
            </a:r>
            <a:r>
              <a:rPr lang="en-US" sz="2000" dirty="0"/>
              <a:t>C, so that water from KOH escapes as steam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water was used by astronauts for drinking on Apollo spacecraft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400" b="1" dirty="0" err="1">
                <a:solidFill>
                  <a:srgbClr val="C42ABD"/>
                </a:solidFill>
              </a:rPr>
              <a:t>Emf</a:t>
            </a:r>
            <a:r>
              <a:rPr lang="en-US" sz="2400" b="1" dirty="0">
                <a:solidFill>
                  <a:srgbClr val="C42ABD"/>
                </a:solidFill>
              </a:rPr>
              <a:t> = 1.23 V</a:t>
            </a:r>
            <a:endParaRPr lang="en-IN" sz="2400" b="1" dirty="0">
              <a:solidFill>
                <a:srgbClr val="C42ABD"/>
              </a:solidFill>
            </a:endParaRPr>
          </a:p>
        </p:txBody>
      </p:sp>
      <p:pic>
        <p:nvPicPr>
          <p:cNvPr id="53251" name="Picture 3" descr="Hydroxide Transport in Anion-Exchange Membranes for Alkaline Fuel ..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9905" y="1439092"/>
            <a:ext cx="2143489" cy="219385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18012" y="1423851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9708" y="1314046"/>
            <a:ext cx="789214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Advantages: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/>
              <a:t>Operates at low temperature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/>
              <a:t>Alkali is used as electrolyte hence non noble metal catalyst  can</a:t>
            </a:r>
          </a:p>
          <a:p>
            <a:pPr marL="457200" indent="-457200"/>
            <a:r>
              <a:rPr lang="en-IN" sz="2200" dirty="0"/>
              <a:t>        be used so less expensive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1330" y="3241072"/>
            <a:ext cx="7924800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/>
              <a:t>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Disadvantages:</a:t>
            </a:r>
          </a:p>
          <a:p>
            <a:pPr marL="457200" indent="-457200"/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/>
              <a:t>Reactants must be free from C, because on oxidation CO</a:t>
            </a:r>
            <a:r>
              <a:rPr lang="en-IN" sz="2200" baseline="-25000" dirty="0"/>
              <a:t>2</a:t>
            </a:r>
            <a:r>
              <a:rPr lang="en-IN" sz="2200" dirty="0"/>
              <a:t> is formed .The alkali reacts with CO</a:t>
            </a:r>
            <a:r>
              <a:rPr lang="en-IN" sz="2200" baseline="-25000" dirty="0"/>
              <a:t>2</a:t>
            </a:r>
            <a:r>
              <a:rPr lang="en-IN" sz="2200" dirty="0"/>
              <a:t> to form carbonates which reduce efficiency of the cells; pure fuel and oxidant which are free of carbon compounds must be used</a:t>
            </a:r>
          </a:p>
          <a:p>
            <a:pPr marL="457200" indent="-457200">
              <a:lnSpc>
                <a:spcPct val="125000"/>
              </a:lnSpc>
              <a:buFont typeface="Arial" pitchFamily="34" charset="0"/>
              <a:buChar char="•"/>
            </a:pPr>
            <a:r>
              <a:rPr lang="en-IN" sz="2200" dirty="0"/>
              <a:t>Liquid electrolytes pose handling problems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9573</TotalTime>
  <Words>366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819</cp:revision>
  <cp:lastPrinted>2020-06-24T17:52:28Z</cp:lastPrinted>
  <dcterms:created xsi:type="dcterms:W3CDTF">2019-05-30T23:14:36Z</dcterms:created>
  <dcterms:modified xsi:type="dcterms:W3CDTF">2023-01-05T06:38:50Z</dcterms:modified>
</cp:coreProperties>
</file>