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55" r:id="rId4"/>
    <p:sldId id="356" r:id="rId5"/>
    <p:sldId id="357" r:id="rId6"/>
    <p:sldId id="358" r:id="rId7"/>
    <p:sldId id="359" r:id="rId8"/>
    <p:sldId id="317" r:id="rId9"/>
    <p:sldId id="341" r:id="rId10"/>
    <p:sldId id="342" r:id="rId11"/>
    <p:sldId id="351" r:id="rId12"/>
    <p:sldId id="353" r:id="rId13"/>
    <p:sldId id="336" r:id="rId14"/>
    <p:sldId id="328" r:id="rId15"/>
    <p:sldId id="343" r:id="rId16"/>
    <p:sldId id="354" r:id="rId17"/>
    <p:sldId id="344" r:id="rId18"/>
    <p:sldId id="348" r:id="rId19"/>
    <p:sldId id="349" r:id="rId20"/>
    <p:sldId id="350" r:id="rId21"/>
    <p:sldId id="3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FEDC32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>
        <p:scale>
          <a:sx n="81" d="100"/>
          <a:sy n="81" d="100"/>
        </p:scale>
        <p:origin x="-1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zonano.com/article.aspx?ArticleID=3044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s.rsc.org/en/content/articlelanding/2019/na/c9na00374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ore.chipkin.com/articles/beyond-the-lithium-ion-battery-a-look-at-supercapacitors-and-other-batterie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manticscholar.org/paper/Education-on-vehicle-electrification:-Battery-Fuel-Moura-Siegel/7e83f03396b55f2a894461480dda7e9c154f5721/figure/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chopen.com/books/new-trends-in-ion-exchange-studies/hydroxide-transport-in-anion-exchange-membranes-for-alkaline-fuel-cel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ectronics-tutorials.ws/capacitor/cap_1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www.wikiwand.com/en/Capacitor_types" TargetMode="Externa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28599" y="1358536"/>
            <a:ext cx="80140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err="1">
                <a:solidFill>
                  <a:srgbClr val="FF0000"/>
                </a:solidFill>
              </a:rPr>
              <a:t>Supercapacitors</a:t>
            </a:r>
            <a:endParaRPr lang="en-IN" sz="24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  Also known as </a:t>
            </a:r>
            <a:r>
              <a:rPr lang="en-IN" sz="2000" b="1" dirty="0">
                <a:solidFill>
                  <a:srgbClr val="C42ABD"/>
                </a:solidFill>
              </a:rPr>
              <a:t>ultra capacitors </a:t>
            </a:r>
            <a:r>
              <a:rPr lang="en-IN" sz="2000" dirty="0"/>
              <a:t>or </a:t>
            </a:r>
            <a:r>
              <a:rPr lang="en-IN" sz="2000" b="1" dirty="0">
                <a:solidFill>
                  <a:srgbClr val="C42ABD"/>
                </a:solidFill>
              </a:rPr>
              <a:t>electrochemical double-layer capacitors(EDLC)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   </a:t>
            </a:r>
            <a:r>
              <a:rPr lang="en-IN" sz="2000" dirty="0"/>
              <a:t>Are  energy storage devices that have </a:t>
            </a:r>
            <a:r>
              <a:rPr lang="en-IN" sz="2000" b="1" dirty="0">
                <a:solidFill>
                  <a:srgbClr val="C42ABD"/>
                </a:solidFill>
              </a:rPr>
              <a:t>high capacitance </a:t>
            </a:r>
            <a:r>
              <a:rPr lang="en-IN" sz="2000" dirty="0"/>
              <a:t>and are used to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   store large amounts of electrical charge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 </a:t>
            </a:r>
            <a:r>
              <a:rPr lang="en-IN" sz="2000" b="1" dirty="0">
                <a:solidFill>
                  <a:srgbClr val="C42ABD"/>
                </a:solidFill>
              </a:rPr>
              <a:t>Charge and discharge </a:t>
            </a:r>
            <a:r>
              <a:rPr lang="en-IN" sz="2000" dirty="0"/>
              <a:t>very quickly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 Capacitance is several thousand times that of a Capacitor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 </a:t>
            </a:r>
            <a:r>
              <a:rPr lang="en-IN" sz="2000" b="1" dirty="0">
                <a:solidFill>
                  <a:srgbClr val="C42ABD"/>
                </a:solidFill>
              </a:rPr>
              <a:t>Capacitor -----     µF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b="1" dirty="0">
                <a:solidFill>
                  <a:srgbClr val="C42ABD"/>
                </a:solidFill>
              </a:rPr>
              <a:t>  </a:t>
            </a:r>
            <a:r>
              <a:rPr lang="en-IN" sz="2000" b="1" dirty="0" err="1">
                <a:solidFill>
                  <a:srgbClr val="C42ABD"/>
                </a:solidFill>
              </a:rPr>
              <a:t>Supercapacitor</a:t>
            </a:r>
            <a:r>
              <a:rPr lang="en-IN" sz="2000" b="1" dirty="0">
                <a:solidFill>
                  <a:srgbClr val="C42ABD"/>
                </a:solidFill>
              </a:rPr>
              <a:t> -----    thousands of Farads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95945" y="1267098"/>
            <a:ext cx="7968342" cy="5380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GulliverRM"/>
                <a:cs typeface="Times New Roman" panose="02020603050405020304" pitchFamily="18" charset="0"/>
              </a:rPr>
              <a:t>Construction: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ea typeface="GulliverRM"/>
                <a:cs typeface="Times New Roman" panose="02020603050405020304" pitchFamily="18" charset="0"/>
              </a:rPr>
              <a:t>	</a:t>
            </a:r>
            <a:r>
              <a:rPr lang="en-US" sz="20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Electrodes: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 made of high surface area materials such as porous carbon, </a:t>
            </a:r>
            <a:r>
              <a:rPr lang="en-US" sz="2000" dirty="0" err="1">
                <a:ea typeface="GulliverRM"/>
                <a:cs typeface="Times New Roman" panose="02020603050405020304" pitchFamily="18" charset="0"/>
              </a:rPr>
              <a:t>graphene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, carbon  </a:t>
            </a:r>
            <a:r>
              <a:rPr lang="en-US" sz="2000" dirty="0" err="1">
                <a:ea typeface="GulliverRM"/>
                <a:cs typeface="Times New Roman" panose="02020603050405020304" pitchFamily="18" charset="0"/>
              </a:rPr>
              <a:t>nanotubes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 and certain conducting polymers or carbon </a:t>
            </a:r>
            <a:r>
              <a:rPr lang="en-US" sz="2000" dirty="0" err="1">
                <a:ea typeface="GulliverRM"/>
                <a:cs typeface="Times New Roman" panose="02020603050405020304" pitchFamily="18" charset="0"/>
              </a:rPr>
              <a:t>aerogel</a:t>
            </a:r>
            <a:endParaRPr lang="en-US" sz="2000" dirty="0">
              <a:ea typeface="GulliverRM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ea typeface="GulliverRM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Electrolyte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: KOH, H</a:t>
            </a:r>
            <a:r>
              <a:rPr lang="en-US" sz="2000" baseline="-25000" dirty="0">
                <a:ea typeface="GulliverRM"/>
                <a:cs typeface="Times New Roman" panose="02020603050405020304" pitchFamily="18" charset="0"/>
              </a:rPr>
              <a:t>2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SO</a:t>
            </a:r>
            <a:r>
              <a:rPr lang="en-US" sz="2000" baseline="-25000" dirty="0">
                <a:ea typeface="GulliverRM"/>
                <a:cs typeface="Times New Roman" panose="02020603050405020304" pitchFamily="18" charset="0"/>
              </a:rPr>
              <a:t>4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, Na</a:t>
            </a:r>
            <a:r>
              <a:rPr lang="en-US" sz="2000" baseline="-25000" dirty="0">
                <a:ea typeface="GulliverRM"/>
                <a:cs typeface="Times New Roman" panose="02020603050405020304" pitchFamily="18" charset="0"/>
              </a:rPr>
              <a:t>2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SO</a:t>
            </a:r>
            <a:r>
              <a:rPr lang="en-US" sz="2000" baseline="-25000" dirty="0">
                <a:ea typeface="GulliverRM"/>
                <a:cs typeface="Times New Roman" panose="02020603050405020304" pitchFamily="18" charset="0"/>
              </a:rPr>
              <a:t>4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</a:pPr>
            <a:r>
              <a:rPr lang="en-US" sz="2000" dirty="0">
                <a:ea typeface="GulliverRM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Separator: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 an ion permeable separator is placed between the electrodes in order prevent electrical contact, but still allows ions from electrolyte to pass through e.g., porous polypropylene </a:t>
            </a:r>
          </a:p>
          <a:p>
            <a:pPr marL="285750" indent="-285750" algn="just">
              <a:spcAft>
                <a:spcPts val="1000"/>
              </a:spcAft>
            </a:pPr>
            <a:r>
              <a:rPr lang="en-US" sz="2000" dirty="0">
                <a:ea typeface="GulliverRM"/>
                <a:cs typeface="Times New Roman" panose="02020603050405020304" pitchFamily="18" charset="0"/>
              </a:rPr>
              <a:t>      </a:t>
            </a:r>
          </a:p>
          <a:p>
            <a:pPr marL="285750" indent="-285750" algn="just">
              <a:lnSpc>
                <a:spcPct val="150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What is an Ultracapacitor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3483" y="2406959"/>
            <a:ext cx="4407717" cy="4146241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605246" y="1726364"/>
            <a:ext cx="9019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Separator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 is sandwiched between the electrodes </a:t>
            </a:r>
          </a:p>
          <a:p>
            <a:r>
              <a:rPr lang="en-US" sz="2000" dirty="0">
                <a:ea typeface="GulliverRM"/>
                <a:cs typeface="Times New Roman" panose="02020603050405020304" pitchFamily="18" charset="0"/>
              </a:rPr>
              <a:t>This is placed into a case , impregnated with </a:t>
            </a:r>
            <a:r>
              <a:rPr lang="en-US" sz="20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electrolyte</a:t>
            </a:r>
            <a:r>
              <a:rPr lang="en-US" sz="2000" dirty="0">
                <a:ea typeface="GulliverRM"/>
                <a:cs typeface="Times New Roman" panose="02020603050405020304" pitchFamily="18" charset="0"/>
              </a:rPr>
              <a:t> and sealed </a:t>
            </a:r>
          </a:p>
          <a:p>
            <a:r>
              <a:rPr lang="en-US" sz="2000" dirty="0">
                <a:ea typeface="GulliverRM"/>
                <a:cs typeface="Times New Roman" panose="02020603050405020304" pitchFamily="18" charset="0"/>
              </a:rPr>
              <a:t>The electrodes are flanked with </a:t>
            </a:r>
            <a:r>
              <a:rPr lang="en-US" sz="20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current collectors</a:t>
            </a:r>
            <a:endParaRPr lang="en-GB" sz="2000" b="1" dirty="0">
              <a:solidFill>
                <a:srgbClr val="C42AB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23594" y="5802634"/>
            <a:ext cx="324082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>
                <a:hlinkClick r:id="rId4"/>
              </a:rPr>
              <a:t>Source:https</a:t>
            </a:r>
            <a:r>
              <a:rPr lang="en-GB" sz="1400" dirty="0">
                <a:hlinkClick r:id="rId4"/>
              </a:rPr>
              <a:t>://www.azonano.com/article.aspx?ArticleID=3044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1" y="1240364"/>
            <a:ext cx="1100796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GulliverRM"/>
                <a:cs typeface="Times New Roman" panose="02020603050405020304" pitchFamily="18" charset="0"/>
              </a:rPr>
              <a:t>Working: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ea typeface="GulliverRM"/>
                <a:cs typeface="Times New Roman" panose="02020603050405020304" pitchFamily="18" charset="0"/>
              </a:rPr>
              <a:t>  When a potential is applied, the positive electrode attracts negative </a:t>
            </a:r>
            <a:r>
              <a:rPr lang="en-US" dirty="0" smtClean="0">
                <a:ea typeface="GulliverRM"/>
                <a:cs typeface="Times New Roman" panose="02020603050405020304" pitchFamily="18" charset="0"/>
              </a:rPr>
              <a:t>ions </a:t>
            </a:r>
            <a:r>
              <a:rPr lang="en-US" dirty="0">
                <a:ea typeface="GulliverRM"/>
                <a:cs typeface="Times New Roman" panose="02020603050405020304" pitchFamily="18" charset="0"/>
              </a:rPr>
              <a:t>in the electrolyte, while negative electrode attracts the positive ions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>
                <a:ea typeface="GulliverRM"/>
                <a:cs typeface="Times New Roman" panose="02020603050405020304" pitchFamily="18" charset="0"/>
              </a:rPr>
              <a:t>  Formation of electrical double layer at entire electrode /electrolyte </a:t>
            </a:r>
            <a:r>
              <a:rPr lang="en-US" dirty="0" smtClean="0">
                <a:ea typeface="GulliverRM"/>
                <a:cs typeface="Times New Roman" panose="02020603050405020304" pitchFamily="18" charset="0"/>
              </a:rPr>
              <a:t>interface </a:t>
            </a:r>
            <a:r>
              <a:rPr lang="en-US" dirty="0">
                <a:ea typeface="GulliverRM"/>
                <a:cs typeface="Times New Roman" panose="02020603050405020304" pitchFamily="18" charset="0"/>
              </a:rPr>
              <a:t>with a  charge separation in nanometer scale</a:t>
            </a:r>
          </a:p>
        </p:txBody>
      </p:sp>
      <p:pic>
        <p:nvPicPr>
          <p:cNvPr id="14" name="Picture 4" descr="https://pubs.rsc.org/image/article/2019/na/c9na00374f/c9na00374f-f1.gif"/>
          <p:cNvPicPr>
            <a:picLocks noChangeAspect="1" noChangeArrowheads="1"/>
          </p:cNvPicPr>
          <p:nvPr/>
        </p:nvPicPr>
        <p:blipFill>
          <a:blip r:embed="rId3"/>
          <a:srcRect l="14750" t="52124" r="21347"/>
          <a:stretch>
            <a:fillRect/>
          </a:stretch>
        </p:blipFill>
        <p:spPr bwMode="auto">
          <a:xfrm>
            <a:off x="2109484" y="3110940"/>
            <a:ext cx="7210362" cy="314634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683622" y="6423801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://pubs.rsc.org/en/content/articlelanding/2019/na/c9na00374f#!divAbstract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15537" y="3892732"/>
            <a:ext cx="7589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  Formation of the electrical double-layer at each electrode/electrolyte interface, overall capacitance (C</a:t>
            </a:r>
            <a:r>
              <a:rPr lang="en-IN" sz="2000" baseline="-25000" dirty="0">
                <a:cs typeface="Times New Roman" panose="02020603050405020304" pitchFamily="18" charset="0"/>
              </a:rPr>
              <a:t>T</a:t>
            </a:r>
            <a:r>
              <a:rPr lang="en-IN" sz="2000" dirty="0">
                <a:cs typeface="Times New Roman" panose="02020603050405020304" pitchFamily="18" charset="0"/>
              </a:rPr>
              <a:t>) is expressed as:                           </a:t>
            </a:r>
          </a:p>
          <a:p>
            <a:pPr>
              <a:lnSpc>
                <a:spcPct val="150000"/>
              </a:lnSpc>
              <a:buNone/>
            </a:pP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where C</a:t>
            </a:r>
            <a:r>
              <a:rPr lang="en-IN" sz="2000" baseline="-25000" dirty="0">
                <a:cs typeface="Times New Roman" panose="02020603050405020304" pitchFamily="18" charset="0"/>
              </a:rPr>
              <a:t>+</a:t>
            </a:r>
            <a:r>
              <a:rPr lang="en-IN" sz="2000" dirty="0">
                <a:cs typeface="Times New Roman" panose="02020603050405020304" pitchFamily="18" charset="0"/>
              </a:rPr>
              <a:t> is the capacitance of cathode/electrolyte interface and C</a:t>
            </a:r>
            <a:r>
              <a:rPr lang="en-IN" sz="2000" baseline="-25000" dirty="0">
                <a:cs typeface="Times New Roman" panose="02020603050405020304" pitchFamily="18" charset="0"/>
              </a:rPr>
              <a:t>−</a:t>
            </a:r>
            <a:r>
              <a:rPr lang="en-IN" sz="2000" dirty="0">
                <a:cs typeface="Times New Roman" panose="02020603050405020304" pitchFamily="18" charset="0"/>
              </a:rPr>
              <a:t> is the capacitance of anode/electrolyte interface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 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69817" y="1299644"/>
            <a:ext cx="80619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  Only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absorption and desorption of ions </a:t>
            </a:r>
            <a:r>
              <a:rPr lang="en-IN" sz="2000" dirty="0">
                <a:cs typeface="Times New Roman" panose="02020603050405020304" pitchFamily="18" charset="0"/>
              </a:rPr>
              <a:t>takes place at the electrode during charging and discharging and there are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no </a:t>
            </a:r>
            <a:r>
              <a:rPr lang="en-IN" sz="2000" b="1" dirty="0" err="1">
                <a:solidFill>
                  <a:srgbClr val="C42ABD"/>
                </a:solidFill>
                <a:cs typeface="Times New Roman" panose="02020603050405020304" pitchFamily="18" charset="0"/>
              </a:rPr>
              <a:t>redox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 reactions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  Distance between the charged layers in </a:t>
            </a:r>
            <a:r>
              <a:rPr lang="en-IN" sz="2000" dirty="0" err="1">
                <a:cs typeface="Times New Roman" panose="02020603050405020304" pitchFamily="18" charset="0"/>
              </a:rPr>
              <a:t>nanorange</a:t>
            </a:r>
            <a:r>
              <a:rPr lang="en-IN" sz="2000" dirty="0">
                <a:cs typeface="Times New Roman" panose="02020603050405020304" pitchFamily="18" charset="0"/>
              </a:rPr>
              <a:t>,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d is very small </a:t>
            </a:r>
            <a:r>
              <a:rPr lang="en-IN" sz="2000" dirty="0">
                <a:cs typeface="Times New Roman" panose="02020603050405020304" pitchFamily="18" charset="0"/>
              </a:rPr>
              <a:t>and use of porous electrodes gives very high surface area ,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A is large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cs typeface="Times New Roman" panose="02020603050405020304" pitchFamily="18" charset="0"/>
              </a:rPr>
              <a:t>                                        ;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Capacitance is very high</a:t>
            </a:r>
          </a:p>
          <a:p>
            <a:pPr>
              <a:lnSpc>
                <a:spcPct val="150000"/>
              </a:lnSpc>
            </a:pPr>
            <a:endParaRPr lang="en-IN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pic>
        <p:nvPicPr>
          <p:cNvPr id="15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67543" y="3174276"/>
            <a:ext cx="653142" cy="531370"/>
          </a:xfrm>
          <a:prstGeom prst="rect">
            <a:avLst/>
          </a:prstGeom>
          <a:noFill/>
        </p:spPr>
      </p:pic>
      <p:graphicFrame>
        <p:nvGraphicFramePr>
          <p:cNvPr id="10241" name="Object 1"/>
          <p:cNvGraphicFramePr>
            <a:graphicFrameLocks noChangeAspect="1"/>
          </p:cNvGraphicFramePr>
          <p:nvPr/>
        </p:nvGraphicFramePr>
        <p:xfrm>
          <a:off x="5734912" y="4480561"/>
          <a:ext cx="1423533" cy="70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5" imgW="876240" imgH="431640" progId="Equation.3">
                  <p:embed/>
                </p:oleObj>
              </mc:Choice>
              <mc:Fallback>
                <p:oleObj name="Equation" r:id="rId5" imgW="876240" imgH="4316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4912" y="4480561"/>
                        <a:ext cx="1423533" cy="70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93104" y="1193885"/>
            <a:ext cx="7823434" cy="4098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GulliverRM"/>
                <a:cs typeface="Times New Roman" panose="02020603050405020304" pitchFamily="18" charset="0"/>
              </a:rPr>
              <a:t>Advantages: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Rapid charging</a:t>
            </a:r>
            <a:r>
              <a:rPr lang="en-US" sz="2400" dirty="0">
                <a:ea typeface="GulliverRM"/>
                <a:cs typeface="Times New Roman" panose="02020603050405020304" pitchFamily="18" charset="0"/>
              </a:rPr>
              <a:t>; charge in a few seconds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High power density </a:t>
            </a:r>
            <a:r>
              <a:rPr lang="en-US" sz="2400" dirty="0">
                <a:ea typeface="GulliverRM"/>
                <a:cs typeface="Times New Roman" panose="02020603050405020304" pitchFamily="18" charset="0"/>
              </a:rPr>
              <a:t>as they discharge very fast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High cycle life</a:t>
            </a:r>
            <a:r>
              <a:rPr lang="en-US" sz="2400" dirty="0">
                <a:ea typeface="GulliverRM"/>
                <a:cs typeface="Times New Roman" panose="02020603050405020304" pitchFamily="18" charset="0"/>
              </a:rPr>
              <a:t>, can be cycled millions of time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42ABD"/>
                </a:solidFill>
                <a:ea typeface="GulliverRM"/>
                <a:cs typeface="Times New Roman" panose="02020603050405020304" pitchFamily="18" charset="0"/>
              </a:rPr>
              <a:t>Safe</a:t>
            </a:r>
            <a:r>
              <a:rPr lang="en-US" sz="2400" dirty="0">
                <a:ea typeface="GulliverRM"/>
                <a:cs typeface="Times New Roman" panose="02020603050405020304" pitchFamily="18" charset="0"/>
              </a:rPr>
              <a:t> as extremely low internal resistance and extremely low heating rates</a:t>
            </a: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</a:pPr>
            <a:endParaRPr lang="en-US" sz="2400" dirty="0">
              <a:ea typeface="GulliverRM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52548" y="1462830"/>
            <a:ext cx="41453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GulliverRM"/>
                <a:cs typeface="Times New Roman" panose="02020603050405020304" pitchFamily="18" charset="0"/>
              </a:rPr>
              <a:t>Disadvantages: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Low energy density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 High self discharge 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 Linear discharge voltage</a:t>
            </a:r>
          </a:p>
          <a:p>
            <a:pPr marL="457200" indent="-457200">
              <a:lnSpc>
                <a:spcPct val="150000"/>
              </a:lnSpc>
            </a:pPr>
            <a:endParaRPr lang="en-US" sz="2400" dirty="0">
              <a:ea typeface="GulliverRM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High cost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Power available for a short duration</a:t>
            </a:r>
          </a:p>
          <a:p>
            <a:pPr marL="457200" indent="-457200">
              <a:lnSpc>
                <a:spcPct val="150000"/>
              </a:lnSpc>
            </a:pPr>
            <a:r>
              <a:rPr lang="en-US" sz="2400" dirty="0">
                <a:ea typeface="GulliverRM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3794" name="Picture 2" descr="Beyond the Lithium-ion battery! A Look at Supercapacitors And Other  Batteries - Chipkin Automation System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1572" y="1534878"/>
            <a:ext cx="5946119" cy="4216339"/>
          </a:xfrm>
          <a:prstGeom prst="rect">
            <a:avLst/>
          </a:prstGeom>
          <a:noFill/>
        </p:spPr>
      </p:pic>
      <p:sp>
        <p:nvSpPr>
          <p:cNvPr id="16" name="Rectangle 15"/>
          <p:cNvSpPr/>
          <p:nvPr/>
        </p:nvSpPr>
        <p:spPr>
          <a:xfrm>
            <a:off x="5904746" y="5751217"/>
            <a:ext cx="23600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</a:t>
            </a:r>
            <a:r>
              <a:rPr lang="en-GB" sz="1200" dirty="0" err="1">
                <a:hlinkClick r:id="rId4"/>
              </a:rPr>
              <a:t>store.chipkin.com</a:t>
            </a:r>
            <a:r>
              <a:rPr lang="en-GB" sz="1200" dirty="0">
                <a:hlinkClick r:id="rId4"/>
              </a:rPr>
              <a:t>/articles/beyond-the-lithium-ion-battery-a-look-at-</a:t>
            </a:r>
            <a:r>
              <a:rPr lang="en-GB" sz="1200" dirty="0" err="1">
                <a:hlinkClick r:id="rId4"/>
              </a:rPr>
              <a:t>supercapacitors</a:t>
            </a:r>
            <a:r>
              <a:rPr lang="en-GB" sz="1200" dirty="0">
                <a:hlinkClick r:id="rId4"/>
              </a:rPr>
              <a:t>-and-other-batteries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04652" y="1293449"/>
            <a:ext cx="799882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cs typeface="Times New Roman" panose="02020603050405020304" pitchFamily="18" charset="0"/>
              </a:rPr>
              <a:t>Applications: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>
                <a:cs typeface="Times New Roman" panose="02020603050405020304" pitchFamily="18" charset="0"/>
              </a:rPr>
              <a:t>  Memory back-up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Hybrid cars for start-stop application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Flash photography devices in digital cameras, flash lights,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portable media players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dirty="0"/>
              <a:t>  As an intermediate energy storage for FM radios, cell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phones, and emergency kits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35784" y="1322594"/>
            <a:ext cx="808961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err="1">
                <a:solidFill>
                  <a:srgbClr val="FF0000"/>
                </a:solidFill>
              </a:rPr>
              <a:t>Ragone</a:t>
            </a:r>
            <a:r>
              <a:rPr lang="en-IN" sz="2400" b="1" dirty="0">
                <a:solidFill>
                  <a:srgbClr val="FF0000"/>
                </a:solidFill>
              </a:rPr>
              <a:t> Plot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b="1" dirty="0">
                <a:solidFill>
                  <a:srgbClr val="C42ABD"/>
                </a:solidFill>
              </a:rPr>
              <a:t>  Energy density </a:t>
            </a:r>
            <a:r>
              <a:rPr lang="en-IN" sz="2200" dirty="0"/>
              <a:t>(</a:t>
            </a:r>
            <a:r>
              <a:rPr lang="en-IN" sz="2200" dirty="0" err="1"/>
              <a:t>Wh</a:t>
            </a:r>
            <a:r>
              <a:rPr lang="en-IN" sz="2200" dirty="0"/>
              <a:t>/kg) is plotted against </a:t>
            </a:r>
            <a:r>
              <a:rPr lang="en-IN" sz="2200" b="1" dirty="0">
                <a:solidFill>
                  <a:srgbClr val="C42ABD"/>
                </a:solidFill>
              </a:rPr>
              <a:t>Power density </a:t>
            </a:r>
            <a:r>
              <a:rPr lang="en-IN" sz="2200" dirty="0"/>
              <a:t>(W/kg)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2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/>
              <a:t>  To </a:t>
            </a:r>
            <a:r>
              <a:rPr lang="en-IN" sz="2200" b="1" dirty="0">
                <a:solidFill>
                  <a:srgbClr val="C42ABD"/>
                </a:solidFill>
              </a:rPr>
              <a:t>compare performance </a:t>
            </a:r>
            <a:r>
              <a:rPr lang="en-IN" sz="2200" dirty="0"/>
              <a:t>of various energy storage devices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sz="2200" dirty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/>
              <a:t>  Since it uses a double-logarithmic chart, storage technologies with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   very different storage properties can be compared in one plot 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074" name="Picture 2" descr="Figure 1 from Education on vehicle electrification: Battery Systems, Fuel  Cells, and Hydrogen | Semantic Schola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21026" y="1513132"/>
            <a:ext cx="6574811" cy="496246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398006" y="6485652"/>
            <a:ext cx="1162987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://www.semanticscholar.org/paper/Education-on-vehicle-electrification%3A-Battery-Fuel-Moura-Siegel/7e83f03396b55f2a894461480dda7e9c154f5721/figure/0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–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36527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S</a:t>
            </a:r>
            <a:r>
              <a:rPr lang="en-US" b="1" i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upercapacitors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Principle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Construction and working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lvl="1" algn="just"/>
            <a:r>
              <a:rPr lang="en-US" b="1" i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</a:p>
          <a:p>
            <a:pPr algn="just"/>
            <a:r>
              <a:rPr lang="en-US" b="1" i="1" dirty="0" err="1">
                <a:latin typeface="Calibri" panose="020F0502020204030204" pitchFamily="34" charset="0"/>
                <a:ea typeface="Times New Roman" panose="02020603050405020304" pitchFamily="18" charset="0"/>
              </a:rPr>
              <a:t>Ragone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 Plot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>
              <a:buNone/>
            </a:pP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9560" y="1173540"/>
            <a:ext cx="873687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>
                <a:solidFill>
                  <a:srgbClr val="0000CC"/>
                </a:solidFill>
              </a:rPr>
              <a:t>    </a:t>
            </a:r>
            <a:r>
              <a:rPr lang="en-IN" sz="2400" b="1" dirty="0">
                <a:solidFill>
                  <a:srgbClr val="C42ABD"/>
                </a:solidFill>
              </a:rPr>
              <a:t>Fuel cells </a:t>
            </a:r>
            <a:r>
              <a:rPr lang="en-IN" sz="2400" dirty="0"/>
              <a:t>have high energy density as the </a:t>
            </a:r>
            <a:r>
              <a:rPr lang="en-IN" sz="2400" dirty="0" err="1"/>
              <a:t>electroactive</a:t>
            </a:r>
            <a:r>
              <a:rPr lang="en-IN" sz="2400" dirty="0"/>
              <a:t> species can be continuously supplied but the power density is low due to slow kinetics of </a:t>
            </a:r>
            <a:r>
              <a:rPr lang="en-IN" sz="2400" dirty="0" err="1"/>
              <a:t>redox</a:t>
            </a:r>
            <a:r>
              <a:rPr lang="en-IN" sz="2400" dirty="0"/>
              <a:t> reactions at electrodes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C42ABD"/>
                </a:solidFill>
              </a:rPr>
              <a:t>Battery systems </a:t>
            </a:r>
            <a:r>
              <a:rPr lang="en-IN" sz="2400" dirty="0"/>
              <a:t>offer moderate energy density and power density.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  </a:t>
            </a:r>
            <a:r>
              <a:rPr lang="en-IN" sz="2400" b="1" dirty="0" err="1">
                <a:solidFill>
                  <a:srgbClr val="C42ABD"/>
                </a:solidFill>
              </a:rPr>
              <a:t>Ultracapacitors</a:t>
            </a:r>
            <a:r>
              <a:rPr lang="en-IN" sz="2400" dirty="0"/>
              <a:t> (supercapacitors) can deliver very high power density as they can discharge a large amount  of charge quickly (because no redox reaction is involved)  but  energy density is very limited because the charge cannot be stored for a long time</a:t>
            </a: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408952" y="1324094"/>
            <a:ext cx="7716145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800" b="1" dirty="0">
                <a:solidFill>
                  <a:srgbClr val="FF0000"/>
                </a:solidFill>
              </a:rPr>
              <a:t>Alkaline fuel cells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Aqueous solution of </a:t>
            </a:r>
            <a:r>
              <a:rPr lang="en-IN" sz="2400" b="1" dirty="0">
                <a:solidFill>
                  <a:srgbClr val="C42ABD"/>
                </a:solidFill>
              </a:rPr>
              <a:t>KOH</a:t>
            </a:r>
            <a:r>
              <a:rPr lang="en-IN" sz="2400" dirty="0"/>
              <a:t> is used as electrolyte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IN" sz="2400" b="1" dirty="0">
                <a:solidFill>
                  <a:srgbClr val="C42ABD"/>
                </a:solidFill>
              </a:rPr>
              <a:t>Low temperature </a:t>
            </a:r>
            <a:r>
              <a:rPr lang="en-IN" sz="2400" dirty="0"/>
              <a:t>fuel cell (operates at 100</a:t>
            </a:r>
            <a:r>
              <a:rPr lang="en-IN" sz="2400" baseline="30000" dirty="0"/>
              <a:t>o</a:t>
            </a:r>
            <a:r>
              <a:rPr lang="en-IN" sz="2400" dirty="0"/>
              <a:t>C)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/>
              <a:t>  Oxygen reduction is </a:t>
            </a:r>
            <a:r>
              <a:rPr lang="en-IN" sz="2400" b="1" dirty="0">
                <a:solidFill>
                  <a:srgbClr val="C42ABD"/>
                </a:solidFill>
              </a:rPr>
              <a:t>more rapid </a:t>
            </a:r>
            <a:r>
              <a:rPr lang="en-IN" sz="2400" dirty="0"/>
              <a:t>in alkaline electrolytes </a:t>
            </a:r>
          </a:p>
          <a:p>
            <a:pPr marL="457200" indent="-457200"/>
            <a:r>
              <a:rPr lang="en-IN" sz="2400" dirty="0"/>
              <a:t>         than in acid electrolytes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 Use of </a:t>
            </a:r>
            <a:r>
              <a:rPr lang="en-IN" sz="2400" b="1" dirty="0">
                <a:solidFill>
                  <a:srgbClr val="C42ABD"/>
                </a:solidFill>
              </a:rPr>
              <a:t>non noble metal electro-catalyst </a:t>
            </a:r>
            <a:r>
              <a:rPr lang="en-IN" sz="2400" dirty="0"/>
              <a:t>is feasible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400" dirty="0"/>
              <a:t>  </a:t>
            </a:r>
            <a:r>
              <a:rPr lang="en-IN" sz="2400" b="1" dirty="0">
                <a:solidFill>
                  <a:srgbClr val="C42ABD"/>
                </a:solidFill>
              </a:rPr>
              <a:t>Carbon containing fuels cannot be used </a:t>
            </a:r>
            <a:r>
              <a:rPr lang="en-IN" sz="2400" dirty="0"/>
              <a:t>as CO</a:t>
            </a:r>
            <a:r>
              <a:rPr lang="en-IN" sz="2400" baseline="-25000" dirty="0"/>
              <a:t>2</a:t>
            </a:r>
            <a:r>
              <a:rPr lang="en-IN" sz="2400" dirty="0"/>
              <a:t> is</a:t>
            </a:r>
          </a:p>
          <a:p>
            <a:pPr marL="457200" indent="-457200"/>
            <a:r>
              <a:rPr lang="en-IN" sz="2400" dirty="0"/>
              <a:t>        formed as product which reacts with the electrolyte, KOH, to form K</a:t>
            </a:r>
            <a:r>
              <a:rPr lang="en-IN" sz="2400" baseline="-25000" dirty="0"/>
              <a:t>2</a:t>
            </a:r>
            <a:r>
              <a:rPr lang="en-IN" sz="2400" dirty="0"/>
              <a:t>CO</a:t>
            </a:r>
            <a:r>
              <a:rPr lang="en-IN" sz="2400" baseline="-25000" dirty="0"/>
              <a:t>3</a:t>
            </a:r>
            <a:r>
              <a:rPr lang="en-IN" sz="2400" dirty="0"/>
              <a:t> which reduces efficiency of the cell</a:t>
            </a:r>
          </a:p>
          <a:p>
            <a:pPr marL="457200" indent="-457200"/>
            <a:r>
              <a:rPr lang="en-IN" sz="2400" dirty="0"/>
              <a:t>                  </a:t>
            </a:r>
            <a:r>
              <a:rPr lang="en-IN" sz="2400" b="1" dirty="0">
                <a:solidFill>
                  <a:srgbClr val="002060"/>
                </a:solidFill>
              </a:rPr>
              <a:t>CO</a:t>
            </a:r>
            <a:r>
              <a:rPr lang="en-IN" sz="2400" b="1" baseline="-25000" dirty="0">
                <a:solidFill>
                  <a:srgbClr val="002060"/>
                </a:solidFill>
              </a:rPr>
              <a:t>2 </a:t>
            </a:r>
            <a:r>
              <a:rPr lang="en-IN" sz="2400" b="1" dirty="0">
                <a:solidFill>
                  <a:srgbClr val="002060"/>
                </a:solidFill>
              </a:rPr>
              <a:t>+ KOH </a:t>
            </a:r>
            <a:r>
              <a:rPr lang="en-IN" sz="2400" b="1" dirty="0">
                <a:solidFill>
                  <a:srgbClr val="002060"/>
                </a:solidFill>
                <a:sym typeface="Wingdings" pitchFamily="2" charset="2"/>
              </a:rPr>
              <a:t> </a:t>
            </a:r>
            <a:r>
              <a:rPr lang="en-IN" sz="2400" b="1" dirty="0">
                <a:solidFill>
                  <a:srgbClr val="002060"/>
                </a:solidFill>
              </a:rPr>
              <a:t>K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CO</a:t>
            </a:r>
            <a:r>
              <a:rPr lang="en-IN" sz="2400" b="1" baseline="-25000" dirty="0">
                <a:solidFill>
                  <a:srgbClr val="002060"/>
                </a:solidFill>
              </a:rPr>
              <a:t>3</a:t>
            </a:r>
            <a:r>
              <a:rPr lang="en-IN" sz="2400" b="1" dirty="0">
                <a:solidFill>
                  <a:srgbClr val="002060"/>
                </a:solidFill>
              </a:rPr>
              <a:t> + H</a:t>
            </a:r>
            <a:r>
              <a:rPr lang="en-IN" sz="2400" b="1" baseline="-25000" dirty="0">
                <a:solidFill>
                  <a:srgbClr val="002060"/>
                </a:solidFill>
              </a:rPr>
              <a:t>2</a:t>
            </a:r>
            <a:r>
              <a:rPr lang="en-IN" sz="2400" b="1" dirty="0">
                <a:solidFill>
                  <a:srgbClr val="00206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4970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89209" y="1378523"/>
            <a:ext cx="79099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Construction : </a:t>
            </a:r>
          </a:p>
          <a:p>
            <a:pPr marL="457200" indent="-457200">
              <a:lnSpc>
                <a:spcPct val="150000"/>
              </a:lnSpc>
            </a:pPr>
            <a:endParaRPr lang="en-IN" sz="2400" b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Anode : </a:t>
            </a:r>
            <a:r>
              <a:rPr lang="en-IN" sz="2400" dirty="0"/>
              <a:t>Porous carbon impregnated with Pt catalyst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Cathode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Porous carbon impregnated with Ag catalyst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Fuel : </a:t>
            </a:r>
            <a:r>
              <a:rPr lang="en-IN" sz="2400" dirty="0"/>
              <a:t>Hydrogen gas     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400" b="1" dirty="0">
                <a:solidFill>
                  <a:srgbClr val="C42ABD"/>
                </a:solidFill>
              </a:rPr>
              <a:t>Oxidant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Oxygen gas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b="1" dirty="0">
                <a:solidFill>
                  <a:srgbClr val="C42ABD"/>
                </a:solidFill>
              </a:rPr>
              <a:t>Electrolyte :</a:t>
            </a:r>
            <a:r>
              <a:rPr lang="en-IN" sz="2400" dirty="0">
                <a:solidFill>
                  <a:srgbClr val="0000CC"/>
                </a:solidFill>
              </a:rPr>
              <a:t> </a:t>
            </a:r>
            <a:r>
              <a:rPr lang="en-IN" sz="2400" dirty="0"/>
              <a:t>30-45 % KOH(warm)</a:t>
            </a:r>
          </a:p>
        </p:txBody>
      </p:sp>
    </p:spTree>
    <p:extLst>
      <p:ext uri="{BB962C8B-B14F-4D97-AF65-F5344CB8AC3E}">
        <p14:creationId xmlns:p14="http://schemas.microsoft.com/office/powerpoint/2010/main" val="99129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53251" name="Picture 3" descr="Hydroxide Transport in Anion-Exchange Membranes for Alkaline Fuel ..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4782" y="1292923"/>
            <a:ext cx="4886017" cy="5000833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252890" y="6239074"/>
            <a:ext cx="1090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://www.intechopen.com/books/new-trends-in-ion-exchange-studies/hydroxide-transport-in-anion-exchange-membranes-for-alkaline-fuel-cells</a:t>
            </a:r>
            <a:endParaRPr lang="en-GB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338646" y="2954216"/>
            <a:ext cx="3320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Cell representation:</a:t>
            </a:r>
          </a:p>
          <a:p>
            <a:r>
              <a:rPr lang="en-GB" sz="2400" b="1" dirty="0" smtClean="0">
                <a:solidFill>
                  <a:srgbClr val="C42ABD"/>
                </a:solidFill>
              </a:rPr>
              <a:t>H</a:t>
            </a:r>
            <a:r>
              <a:rPr lang="en-GB" sz="2400" b="1" baseline="-25000" dirty="0" smtClean="0">
                <a:solidFill>
                  <a:srgbClr val="C42ABD"/>
                </a:solidFill>
              </a:rPr>
              <a:t>2</a:t>
            </a:r>
            <a:r>
              <a:rPr lang="en-GB" sz="2400" b="1" dirty="0" smtClean="0">
                <a:solidFill>
                  <a:srgbClr val="C42ABD"/>
                </a:solidFill>
              </a:rPr>
              <a:t>|Pt|KOH|Ag|O</a:t>
            </a:r>
            <a:r>
              <a:rPr lang="en-GB" sz="2400" b="1" baseline="-25000" dirty="0" smtClean="0">
                <a:solidFill>
                  <a:srgbClr val="C42ABD"/>
                </a:solidFill>
              </a:rPr>
              <a:t>2</a:t>
            </a:r>
            <a:endParaRPr lang="en-GB" sz="2400" b="1" baseline="-25000" dirty="0">
              <a:solidFill>
                <a:srgbClr val="C42AB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30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53249" name="Object 1"/>
          <p:cNvGraphicFramePr>
            <a:graphicFrameLocks noChangeAspect="1"/>
          </p:cNvGraphicFramePr>
          <p:nvPr/>
        </p:nvGraphicFramePr>
        <p:xfrm>
          <a:off x="465228" y="2064340"/>
          <a:ext cx="4328841" cy="1458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ChemSketch" r:id="rId4" imgW="3233880" imgH="1136880" progId="ACD.ChemSketch.20">
                  <p:embed/>
                </p:oleObj>
              </mc:Choice>
              <mc:Fallback>
                <p:oleObj name="ChemSketch" r:id="rId4" imgW="3233880" imgH="1136880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28" y="2064340"/>
                        <a:ext cx="4328841" cy="1458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410883" y="3614447"/>
            <a:ext cx="741376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H</a:t>
            </a:r>
            <a:r>
              <a:rPr lang="en-US" sz="2000" baseline="-25000" dirty="0"/>
              <a:t>2</a:t>
            </a:r>
            <a:r>
              <a:rPr lang="en-US" sz="2000" dirty="0"/>
              <a:t> gas diffuses through </a:t>
            </a:r>
            <a:r>
              <a:rPr lang="en-US" sz="2000" dirty="0" smtClean="0"/>
              <a:t>anode, gets </a:t>
            </a:r>
            <a:r>
              <a:rPr lang="en-US" sz="2000" dirty="0"/>
              <a:t>adsorbed on the electrode surface ,reacts with OH- to form water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At cathode O</a:t>
            </a:r>
            <a:r>
              <a:rPr lang="en-US" sz="2000" baseline="-25000" dirty="0"/>
              <a:t>2</a:t>
            </a:r>
            <a:r>
              <a:rPr lang="en-US" sz="2000" dirty="0"/>
              <a:t> diffuses through electrode, is adsorbed and reduced to OH-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Product is water which dilutes the KOH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Cell operates at 100</a:t>
            </a:r>
            <a:r>
              <a:rPr lang="en-US" sz="2000" baseline="30000" dirty="0"/>
              <a:t>o</a:t>
            </a:r>
            <a:r>
              <a:rPr lang="en-US" sz="2000" dirty="0"/>
              <a:t>C, so that water from KOH escapes as steam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The water was used by astronauts for drinking on Apollo spacecraft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000" dirty="0"/>
              <a:t> </a:t>
            </a:r>
            <a:r>
              <a:rPr lang="en-US" sz="2400" b="1" dirty="0" err="1">
                <a:solidFill>
                  <a:srgbClr val="C42ABD"/>
                </a:solidFill>
              </a:rPr>
              <a:t>Emf</a:t>
            </a:r>
            <a:r>
              <a:rPr lang="en-US" sz="2400" b="1" dirty="0">
                <a:solidFill>
                  <a:srgbClr val="C42ABD"/>
                </a:solidFill>
              </a:rPr>
              <a:t> = 1.23 V</a:t>
            </a:r>
            <a:endParaRPr lang="en-IN" sz="2400" b="1" dirty="0">
              <a:solidFill>
                <a:srgbClr val="C42ABD"/>
              </a:solidFill>
            </a:endParaRPr>
          </a:p>
        </p:txBody>
      </p:sp>
      <p:pic>
        <p:nvPicPr>
          <p:cNvPr id="53251" name="Picture 3" descr="Hydroxide Transport in Anion-Exchange Membranes for Alkaline Fuel ...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9142" y="1885516"/>
            <a:ext cx="4367349" cy="469478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418012" y="1423851"/>
            <a:ext cx="1711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</p:txBody>
      </p:sp>
    </p:spTree>
    <p:extLst>
      <p:ext uri="{BB962C8B-B14F-4D97-AF65-F5344CB8AC3E}">
        <p14:creationId xmlns:p14="http://schemas.microsoft.com/office/powerpoint/2010/main" val="77656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Fuel cells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89708" y="1314046"/>
            <a:ext cx="7892143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Advantages: </a:t>
            </a: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200" dirty="0"/>
              <a:t>Operates at low temperature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/>
              <a:t>Alkali is used as electrolyte hence non noble metal catalyst  can</a:t>
            </a:r>
          </a:p>
          <a:p>
            <a:pPr marL="457200" indent="-457200"/>
            <a:r>
              <a:rPr lang="en-IN" sz="2200" dirty="0"/>
              <a:t>        be used so less expensive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11330" y="3241072"/>
            <a:ext cx="7924800" cy="2608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IN" sz="2400" dirty="0"/>
              <a:t>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Disadvantages:</a:t>
            </a:r>
          </a:p>
          <a:p>
            <a:pPr marL="457200" indent="-457200"/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IN" sz="2200" dirty="0"/>
              <a:t>Reactants must be free from C, because on oxidation CO</a:t>
            </a:r>
            <a:r>
              <a:rPr lang="en-IN" sz="2200" baseline="-25000" dirty="0"/>
              <a:t>2</a:t>
            </a:r>
            <a:r>
              <a:rPr lang="en-IN" sz="2200" dirty="0"/>
              <a:t> is formed .The alkali reacts with CO</a:t>
            </a:r>
            <a:r>
              <a:rPr lang="en-IN" sz="2200" baseline="-25000" dirty="0"/>
              <a:t>2</a:t>
            </a:r>
            <a:r>
              <a:rPr lang="en-IN" sz="2200" dirty="0"/>
              <a:t> to form carbonates which reduce efficiency of the cells; pure fuel and oxidant which are free of carbon compounds must be used</a:t>
            </a:r>
          </a:p>
          <a:p>
            <a:pPr marL="457200" indent="-457200">
              <a:lnSpc>
                <a:spcPct val="125000"/>
              </a:lnSpc>
              <a:buFont typeface="Arial" pitchFamily="34" charset="0"/>
              <a:buChar char="•"/>
            </a:pPr>
            <a:r>
              <a:rPr lang="en-IN" sz="2200" dirty="0"/>
              <a:t>Liquid electrolytes pose handling problems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98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15538" y="1298807"/>
            <a:ext cx="4403354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Capacitor</a:t>
            </a:r>
            <a:endParaRPr lang="en-IN" sz="2400" b="1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000" dirty="0">
                <a:cs typeface="Times New Roman" panose="02020603050405020304" pitchFamily="18" charset="0"/>
              </a:rPr>
              <a:t>A two- terminal electrical component that has the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ability to store energy </a:t>
            </a:r>
            <a:r>
              <a:rPr lang="en-IN" sz="2000" dirty="0">
                <a:cs typeface="Times New Roman" panose="02020603050405020304" pitchFamily="18" charset="0"/>
              </a:rPr>
              <a:t> in the form of electrical charge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  Has two conducting plates separated by a dielectric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  When a DC voltage is connected across the capacitor, one plate becomes  positive and the other negative </a:t>
            </a:r>
          </a:p>
          <a:p>
            <a:pPr>
              <a:buFont typeface="Arial" pitchFamily="34" charset="0"/>
              <a:buChar char="•"/>
            </a:pPr>
            <a:r>
              <a:rPr lang="en-IN" sz="2000" dirty="0">
                <a:cs typeface="Times New Roman" panose="02020603050405020304" pitchFamily="18" charset="0"/>
              </a:rPr>
              <a:t>  The </a:t>
            </a:r>
            <a:r>
              <a:rPr lang="en-IN" sz="2000" b="1" dirty="0">
                <a:solidFill>
                  <a:srgbClr val="C42ABD"/>
                </a:solidFill>
                <a:cs typeface="Times New Roman" panose="02020603050405020304" pitchFamily="18" charset="0"/>
              </a:rPr>
              <a:t>charge accumulation on the plates </a:t>
            </a:r>
            <a:r>
              <a:rPr lang="en-IN" sz="2000" dirty="0">
                <a:cs typeface="Times New Roman" panose="02020603050405020304" pitchFamily="18" charset="0"/>
              </a:rPr>
              <a:t>causes a voltage or potential</a:t>
            </a:r>
          </a:p>
          <a:p>
            <a:r>
              <a:rPr lang="en-IN" sz="2000" dirty="0">
                <a:cs typeface="Times New Roman" panose="02020603050405020304" pitchFamily="18" charset="0"/>
              </a:rPr>
              <a:t>   difference across the capacitor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7826" name="Picture 2" descr="introduction to capacitors the symbo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14960" y="1711569"/>
            <a:ext cx="7184671" cy="4138245"/>
          </a:xfrm>
          <a:prstGeom prst="rect">
            <a:avLst/>
          </a:prstGeom>
          <a:noFill/>
        </p:spPr>
      </p:pic>
      <p:sp>
        <p:nvSpPr>
          <p:cNvPr id="18" name="Rectangle 17"/>
          <p:cNvSpPr/>
          <p:nvPr/>
        </p:nvSpPr>
        <p:spPr>
          <a:xfrm>
            <a:off x="4706009" y="5986528"/>
            <a:ext cx="101705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4"/>
              </a:rPr>
              <a:t>Source:https</a:t>
            </a:r>
            <a:r>
              <a:rPr lang="en-GB" sz="1200" dirty="0">
                <a:hlinkClick r:id="rId4"/>
              </a:rPr>
              <a:t>://</a:t>
            </a:r>
            <a:r>
              <a:rPr lang="en-GB" sz="1200" dirty="0" err="1">
                <a:hlinkClick r:id="rId4"/>
              </a:rPr>
              <a:t>www.electronics-tutorials.ws</a:t>
            </a:r>
            <a:r>
              <a:rPr lang="en-GB" sz="1200" dirty="0">
                <a:hlinkClick r:id="rId4"/>
              </a:rPr>
              <a:t>/capacitor/cap_1.html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</a:t>
            </a:r>
            <a:r>
              <a:rPr lang="en-IN" sz="2800" b="1" dirty="0" err="1">
                <a:solidFill>
                  <a:schemeClr val="accent2">
                    <a:lumMod val="75000"/>
                  </a:schemeClr>
                </a:solidFill>
              </a:rPr>
              <a:t>Supercapacitors</a:t>
            </a:r>
            <a:endParaRPr lang="en-IN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441952" y="1359076"/>
            <a:ext cx="7833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C42ABD"/>
                </a:solidFill>
              </a:rPr>
              <a:t>Capacitance</a:t>
            </a:r>
            <a:r>
              <a:rPr lang="en-US" sz="2000" dirty="0"/>
              <a:t> is the charge accumulation capability of a capacitor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 Charge (Q)</a:t>
            </a:r>
            <a:r>
              <a:rPr lang="en-US" sz="2000" i="1" dirty="0"/>
              <a:t> </a:t>
            </a:r>
            <a:r>
              <a:rPr lang="en-US" sz="2000" dirty="0"/>
              <a:t>stored in a capacitor is directly proportional to the voltage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    (V) developed across the capacitor;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7030A0"/>
                </a:solidFill>
              </a:rPr>
              <a:t>Q = C × V</a:t>
            </a:r>
            <a:r>
              <a:rPr lang="en-US" sz="2000" dirty="0"/>
              <a:t>, where C is the capacitance measured in </a:t>
            </a:r>
            <a:r>
              <a:rPr lang="en-US" sz="2000" b="1" dirty="0">
                <a:solidFill>
                  <a:srgbClr val="C42ABD"/>
                </a:solidFill>
              </a:rPr>
              <a:t>farads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  Capacitance is directly proportional to </a:t>
            </a:r>
            <a:r>
              <a:rPr lang="en-IN" sz="2000" b="1" dirty="0">
                <a:solidFill>
                  <a:srgbClr val="C42ABD"/>
                </a:solidFill>
              </a:rPr>
              <a:t>area of plates (A) </a:t>
            </a:r>
            <a:r>
              <a:rPr lang="en-IN" sz="2000" dirty="0"/>
              <a:t>and inversely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    proportional to the </a:t>
            </a:r>
            <a:r>
              <a:rPr lang="en-IN" sz="2000" b="1" dirty="0">
                <a:solidFill>
                  <a:srgbClr val="C42ABD"/>
                </a:solidFill>
              </a:rPr>
              <a:t>distance between the two plates (D)</a:t>
            </a:r>
            <a:r>
              <a:rPr lang="en-IN" sz="2000" dirty="0"/>
              <a:t>; </a:t>
            </a:r>
            <a:r>
              <a:rPr lang="en-US" sz="2000" dirty="0"/>
              <a:t>           </a:t>
            </a:r>
          </a:p>
        </p:txBody>
      </p:sp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67497" y="2442755"/>
            <a:ext cx="600891" cy="306577"/>
          </a:xfrm>
          <a:prstGeom prst="rect">
            <a:avLst/>
          </a:prstGeom>
          <a:noFill/>
        </p:spPr>
      </p:pic>
      <p:pic>
        <p:nvPicPr>
          <p:cNvPr id="76808" name="Picture 8" descr="Capacitor types - Wikiwa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58250" y="4341223"/>
            <a:ext cx="2868384" cy="2294708"/>
          </a:xfrm>
          <a:prstGeom prst="rect">
            <a:avLst/>
          </a:prstGeom>
          <a:noFill/>
        </p:spPr>
      </p:pic>
      <p:sp>
        <p:nvSpPr>
          <p:cNvPr id="24" name="Rectangle 23"/>
          <p:cNvSpPr/>
          <p:nvPr/>
        </p:nvSpPr>
        <p:spPr>
          <a:xfrm>
            <a:off x="5211328" y="5412768"/>
            <a:ext cx="241738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5"/>
              </a:rPr>
              <a:t>Source:https</a:t>
            </a:r>
            <a:r>
              <a:rPr lang="en-GB" sz="1200" dirty="0">
                <a:hlinkClick r:id="rId5"/>
              </a:rPr>
              <a:t>://www.wikiwand.com/en/Capacitor_type</a:t>
            </a:r>
            <a:r>
              <a:rPr lang="en-GB" dirty="0">
                <a:hlinkClick r:id="rId5"/>
              </a:rPr>
              <a:t>s</a:t>
            </a:r>
            <a:endParaRPr lang="en-GB" dirty="0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1" y="3683727"/>
            <a:ext cx="653142" cy="531370"/>
          </a:xfrm>
          <a:prstGeom prst="rect">
            <a:avLst/>
          </a:prstGeom>
          <a:noFill/>
        </p:spPr>
      </p:pic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0" y="91440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11386</TotalTime>
  <Words>1086</Words>
  <Application>Microsoft Office PowerPoint</Application>
  <PresentationFormat>Custom</PresentationFormat>
  <Paragraphs>163</Paragraphs>
  <Slides>21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Office Theme</vt:lpstr>
      <vt:lpstr>Equation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963</cp:revision>
  <cp:lastPrinted>2020-06-24T17:52:28Z</cp:lastPrinted>
  <dcterms:created xsi:type="dcterms:W3CDTF">2019-05-30T23:14:36Z</dcterms:created>
  <dcterms:modified xsi:type="dcterms:W3CDTF">2023-01-06T03:11:39Z</dcterms:modified>
</cp:coreProperties>
</file>