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41" r:id="rId5"/>
    <p:sldId id="342" r:id="rId6"/>
    <p:sldId id="336" r:id="rId7"/>
    <p:sldId id="328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</a:t>
            </a:r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Numericals</a:t>
            </a:r>
            <a:endParaRPr lang="en-US" b="1" i="1" dirty="0" smtClea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</a:t>
            </a: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Efficiency of Fuel cells</a:t>
            </a:r>
          </a:p>
          <a:p>
            <a:pPr lvl="1" algn="just">
              <a:buNone/>
            </a:pPr>
            <a:endParaRPr lang="en-US" b="1" i="1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93" y="1254032"/>
            <a:ext cx="800753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1. </a:t>
            </a:r>
            <a:r>
              <a:rPr lang="en-US" sz="2200" b="1" dirty="0" smtClean="0"/>
              <a:t>A battery using Zn as anodic material lasts for 2 hours when a constant current of 1.25 A is drawn from it. What weight of Zn is present in the battery if the reaction at the anode is </a:t>
            </a:r>
          </a:p>
          <a:p>
            <a:r>
              <a:rPr lang="en-US" sz="2200" b="1" dirty="0" smtClean="0"/>
              <a:t> If the electricity storage density of the battery is 180 As/g, determine the weight of the entire battery. </a:t>
            </a:r>
          </a:p>
          <a:p>
            <a:r>
              <a:rPr lang="en-US" sz="2200" dirty="0" smtClean="0"/>
              <a:t>(Given  : molar mass of Zn = 65 g, F = 96500 C/mol)</a:t>
            </a:r>
          </a:p>
          <a:p>
            <a:pPr marL="457200" indent="-457200">
              <a:buAutoNum type="arabicPeriod"/>
            </a:pPr>
            <a:endParaRPr lang="en-US" sz="2400" b="1" baseline="30000" dirty="0"/>
          </a:p>
        </p:txBody>
      </p:sp>
      <p:graphicFrame>
        <p:nvGraphicFramePr>
          <p:cNvPr id="77825" name="Object 1"/>
          <p:cNvGraphicFramePr>
            <a:graphicFrameLocks noChangeAspect="1"/>
          </p:cNvGraphicFramePr>
          <p:nvPr/>
        </p:nvGraphicFramePr>
        <p:xfrm>
          <a:off x="1284107" y="3961811"/>
          <a:ext cx="6381783" cy="237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4" imgW="4190760" imgH="1549080" progId="Equation.3">
                  <p:embed/>
                </p:oleObj>
              </mc:Choice>
              <mc:Fallback>
                <p:oleObj name="Equation" r:id="rId4" imgW="4190760" imgH="15490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107" y="3961811"/>
                        <a:ext cx="6381783" cy="2373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472C4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7E6E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7383" y="3448594"/>
            <a:ext cx="731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Sol.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93" y="1254032"/>
            <a:ext cx="798140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/>
              <a:t>2.</a:t>
            </a:r>
            <a:r>
              <a:rPr lang="en-US" sz="2200" dirty="0" smtClean="0"/>
              <a:t> </a:t>
            </a:r>
            <a:r>
              <a:rPr lang="en-US" sz="2200" b="1" dirty="0" smtClean="0"/>
              <a:t>Calculate the electricity storage density of  lithium battery which stores 2.0 g of lithium. The total weight of the battery is 65 g. Give the answer in Ah/kg.</a:t>
            </a:r>
          </a:p>
          <a:p>
            <a:r>
              <a:rPr lang="en-US" sz="2200" b="1" dirty="0" smtClean="0"/>
              <a:t> </a:t>
            </a:r>
            <a:r>
              <a:rPr lang="en-US" sz="2200" dirty="0" smtClean="0"/>
              <a:t>(Given : Atomic mass of lithium is 7) </a:t>
            </a:r>
            <a:endParaRPr lang="en-US" sz="2200" baseline="30000" dirty="0"/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/>
        </p:nvGraphicFramePr>
        <p:xfrm>
          <a:off x="834572" y="3755891"/>
          <a:ext cx="7292141" cy="196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4" name="Equation" r:id="rId4" imgW="4279680" imgH="1295280" progId="Equation.3">
                  <p:embed/>
                </p:oleObj>
              </mc:Choice>
              <mc:Fallback>
                <p:oleObj name="Equation" r:id="rId4" imgW="4279680" imgH="129528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72" y="3755891"/>
                        <a:ext cx="7292141" cy="1965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3508" y="2965269"/>
            <a:ext cx="770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Sol.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93" y="1254032"/>
            <a:ext cx="799447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 smtClean="0"/>
              <a:t>3. Calculate the energy density and power density of 20 kg lead acid battery which contains 5 kg anode material and discharges constant current for 10 hours. The voltage of the battery is 2 V. (Given : Atomic mass of lead is 207.2, number of electrons transferred in the redox reaction is 2, F= 96500 C/mol)</a:t>
            </a:r>
            <a:endParaRPr lang="en-US" sz="2200" b="1" baseline="30000" dirty="0"/>
          </a:p>
        </p:txBody>
      </p:sp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1054238" y="3421879"/>
          <a:ext cx="7112408" cy="3018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4" imgW="3695400" imgH="1688760" progId="Equation.3">
                  <p:embed/>
                </p:oleObj>
              </mc:Choice>
              <mc:Fallback>
                <p:oleObj name="Equation" r:id="rId4" imgW="3695400" imgH="16887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238" y="3421879"/>
                        <a:ext cx="7112408" cy="30181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0446" y="3239589"/>
            <a:ext cx="679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Sol.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48193" y="1254032"/>
            <a:ext cx="91962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/>
              <a:t>4. Calculate the efficiency of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-O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alkaline fuel cell </a:t>
            </a:r>
          </a:p>
          <a:p>
            <a:r>
              <a:rPr lang="en-US" sz="2400" b="1" dirty="0" smtClean="0"/>
              <a:t>[Given: </a:t>
            </a:r>
            <a:r>
              <a:rPr lang="en-US" sz="2400" b="1" dirty="0" err="1" smtClean="0"/>
              <a:t>E</a:t>
            </a:r>
            <a:r>
              <a:rPr lang="en-US" sz="2400" b="1" baseline="30000" dirty="0" err="1" smtClean="0"/>
              <a:t>o</a:t>
            </a:r>
            <a:r>
              <a:rPr lang="en-US" sz="2400" b="1" baseline="-25000" dirty="0" err="1" smtClean="0"/>
              <a:t>Cell</a:t>
            </a:r>
            <a:r>
              <a:rPr lang="en-US" sz="2400" b="1" dirty="0" smtClean="0"/>
              <a:t> =1.20 V,          = -285.8 kJ/mole]</a:t>
            </a:r>
          </a:p>
          <a:p>
            <a:endParaRPr lang="en-US" sz="2400" b="1" baseline="30000" dirty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944926" y="3559947"/>
          <a:ext cx="67183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Equation" r:id="rId4" imgW="4127400" imgH="660240" progId="Equation.3">
                  <p:embed/>
                </p:oleObj>
              </mc:Choice>
              <mc:Fallback>
                <p:oleObj name="Equation" r:id="rId4" imgW="4127400" imgH="660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926" y="3559947"/>
                        <a:ext cx="67183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3019062" y="1731464"/>
          <a:ext cx="4714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7" name="Equation" r:id="rId6" imgW="266400" imgH="164880" progId="Equation.3">
                  <p:embed/>
                </p:oleObj>
              </mc:Choice>
              <mc:Fallback>
                <p:oleObj name="Equation" r:id="rId6" imgW="266400" imgH="1648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062" y="1731464"/>
                        <a:ext cx="4714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22514" y="2481943"/>
            <a:ext cx="75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Sol.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 smtClean="0">
                <a:solidFill>
                  <a:schemeClr val="accent2">
                    <a:lumMod val="75000"/>
                  </a:schemeClr>
                </a:solidFill>
              </a:rPr>
              <a:t>Numericals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76349" y="1459915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5. If </a:t>
            </a:r>
            <a:r>
              <a:rPr lang="en-US" sz="2400" b="1" dirty="0" err="1" smtClean="0"/>
              <a:t>E</a:t>
            </a:r>
            <a:r>
              <a:rPr lang="en-US" sz="2400" b="1" baseline="30000" dirty="0" err="1" smtClean="0"/>
              <a:t>o</a:t>
            </a:r>
            <a:r>
              <a:rPr lang="en-US" sz="2400" b="1" baseline="-25000" dirty="0" err="1" smtClean="0"/>
              <a:t>Cell</a:t>
            </a:r>
            <a:r>
              <a:rPr lang="en-US" sz="2400" b="1" dirty="0" smtClean="0"/>
              <a:t> for H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-O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 alkaline fuel cell is 1.23 V and efficiency is      83%, calculate the heat evolved during the reaction. </a:t>
            </a:r>
            <a:endParaRPr lang="en-US" sz="2400" dirty="0"/>
          </a:p>
        </p:txBody>
      </p:sp>
      <p:graphicFrame>
        <p:nvGraphicFramePr>
          <p:cNvPr id="931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934962"/>
              </p:ext>
            </p:extLst>
          </p:nvPr>
        </p:nvGraphicFramePr>
        <p:xfrm>
          <a:off x="1534816" y="2854140"/>
          <a:ext cx="4768850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9" name="Equation" r:id="rId4" imgW="2958840" imgH="1726920" progId="Equation.3">
                  <p:embed/>
                </p:oleObj>
              </mc:Choice>
              <mc:Fallback>
                <p:oleObj name="Equation" r:id="rId4" imgW="2958840" imgH="17269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816" y="2854140"/>
                        <a:ext cx="4768850" cy="270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2638697"/>
            <a:ext cx="979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/>
              <a:t>Sol.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286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912</cp:revision>
  <cp:lastPrinted>2020-06-24T17:52:28Z</cp:lastPrinted>
  <dcterms:created xsi:type="dcterms:W3CDTF">2019-05-30T23:14:36Z</dcterms:created>
  <dcterms:modified xsi:type="dcterms:W3CDTF">2023-01-06T03:13:14Z</dcterms:modified>
</cp:coreProperties>
</file>