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69" r:id="rId3"/>
    <p:sldId id="317" r:id="rId4"/>
    <p:sldId id="392" r:id="rId5"/>
    <p:sldId id="394" r:id="rId6"/>
    <p:sldId id="378" r:id="rId7"/>
    <p:sldId id="370" r:id="rId8"/>
    <p:sldId id="395" r:id="rId9"/>
    <p:sldId id="373" r:id="rId10"/>
    <p:sldId id="384" r:id="rId11"/>
    <p:sldId id="396" r:id="rId12"/>
    <p:sldId id="32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FDBA53"/>
    <a:srgbClr val="6D1769"/>
    <a:srgbClr val="FFFFFF"/>
    <a:srgbClr val="B727B0"/>
    <a:srgbClr val="FEDC32"/>
    <a:srgbClr val="DFA267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5126" autoAdjust="0"/>
  </p:normalViewPr>
  <p:slideViewPr>
    <p:cSldViewPr snapToGrid="0">
      <p:cViewPr varScale="1">
        <p:scale>
          <a:sx n="72" d="100"/>
          <a:sy n="72" d="100"/>
        </p:scale>
        <p:origin x="55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HARISH N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8196" name="Picture 4" descr="Polymer Size and Polymer Solutions | SpringerLin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7174" y="2153194"/>
            <a:ext cx="3841660" cy="2488963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5556068" y="3014396"/>
            <a:ext cx="2751908" cy="473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://link.springer.com/chapter/10.1007/978-3-642-38730-2_2</a:t>
            </a:r>
          </a:p>
        </p:txBody>
      </p:sp>
      <p:pic>
        <p:nvPicPr>
          <p:cNvPr id="18" name="Picture 2" descr="Polymer Molecular Weight - ppt download"/>
          <p:cNvPicPr>
            <a:picLocks noChangeAspect="1" noChangeArrowheads="1"/>
          </p:cNvPicPr>
          <p:nvPr/>
        </p:nvPicPr>
        <p:blipFill>
          <a:blip r:embed="rId4"/>
          <a:srcRect l="67293" t="46085" r="25644" b="44695"/>
          <a:stretch>
            <a:fillRect/>
          </a:stretch>
        </p:blipFill>
        <p:spPr bwMode="auto">
          <a:xfrm>
            <a:off x="4010295" y="5316582"/>
            <a:ext cx="404949" cy="39645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2207625" y="5277394"/>
            <a:ext cx="23774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n>
                  <a:solidFill>
                    <a:schemeClr val="tx1"/>
                  </a:solidFill>
                </a:ln>
              </a:rPr>
              <a:t>          &gt;               &gt;     </a:t>
            </a:r>
          </a:p>
        </p:txBody>
      </p:sp>
      <p:pic>
        <p:nvPicPr>
          <p:cNvPr id="20" name="Picture 2" descr="Can the weight average molecular weight or z-average molecular weight of a  polymer be higher than the peak molecular weight? - Quora"/>
          <p:cNvPicPr>
            <a:picLocks noChangeAspect="1" noChangeArrowheads="1"/>
          </p:cNvPicPr>
          <p:nvPr/>
        </p:nvPicPr>
        <p:blipFill>
          <a:blip r:embed="rId5"/>
          <a:srcRect t="35485" r="81935" b="36983"/>
          <a:stretch>
            <a:fillRect/>
          </a:stretch>
        </p:blipFill>
        <p:spPr bwMode="auto">
          <a:xfrm>
            <a:off x="3155424" y="5277779"/>
            <a:ext cx="423799" cy="352975"/>
          </a:xfrm>
          <a:prstGeom prst="rect">
            <a:avLst/>
          </a:prstGeom>
          <a:noFill/>
        </p:spPr>
      </p:pic>
      <p:pic>
        <p:nvPicPr>
          <p:cNvPr id="21" name="Picture 2" descr="Polymer Molecular Weight - ppt download"/>
          <p:cNvPicPr>
            <a:picLocks noChangeAspect="1" noChangeArrowheads="1"/>
          </p:cNvPicPr>
          <p:nvPr/>
        </p:nvPicPr>
        <p:blipFill>
          <a:blip r:embed="rId4"/>
          <a:srcRect l="67293" t="35756" r="26479" b="54725"/>
          <a:stretch>
            <a:fillRect/>
          </a:stretch>
        </p:blipFill>
        <p:spPr bwMode="auto">
          <a:xfrm>
            <a:off x="2346960" y="5220787"/>
            <a:ext cx="357052" cy="409304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358538" y="1423852"/>
            <a:ext cx="4794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Molecular weight distribution curve</a:t>
            </a:r>
          </a:p>
        </p:txBody>
      </p:sp>
    </p:spTree>
    <p:extLst>
      <p:ext uri="{BB962C8B-B14F-4D97-AF65-F5344CB8AC3E}">
        <p14:creationId xmlns:p14="http://schemas.microsoft.com/office/powerpoint/2010/main" val="336271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2612151" y="3429000"/>
            <a:ext cx="4794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1">
                    <a:lumMod val="50000"/>
                  </a:schemeClr>
                </a:solidFill>
              </a:rPr>
              <a:t>End of Module 7</a:t>
            </a:r>
          </a:p>
        </p:txBody>
      </p:sp>
    </p:spTree>
    <p:extLst>
      <p:ext uri="{BB962C8B-B14F-4D97-AF65-F5344CB8AC3E}">
        <p14:creationId xmlns:p14="http://schemas.microsoft.com/office/powerpoint/2010/main" val="131433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HARISH N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harishn@pes.edu</a:t>
            </a:r>
            <a:endParaRPr lang="en-IN"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57036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6527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Molecular weight of polymers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Number average molecular weight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Weight average molecular weight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Viscosity average molecular weight</a:t>
            </a:r>
          </a:p>
          <a:p>
            <a:pPr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3"/>
          <p:cNvSpPr>
            <a:spLocks noGrp="1"/>
          </p:cNvSpPr>
          <p:nvPr>
            <p:ph idx="1"/>
          </p:nvPr>
        </p:nvSpPr>
        <p:spPr>
          <a:xfrm>
            <a:off x="263434" y="1353548"/>
            <a:ext cx="7900852" cy="4745038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Molecular weight of Polymers</a:t>
            </a:r>
          </a:p>
          <a:p>
            <a:r>
              <a:rPr lang="en-US" sz="2400" dirty="0"/>
              <a:t>Polymers are a </a:t>
            </a:r>
            <a:r>
              <a:rPr lang="en-US" sz="2400" b="1" dirty="0">
                <a:solidFill>
                  <a:srgbClr val="C42ABD"/>
                </a:solidFill>
              </a:rPr>
              <a:t>mix of chains of different lengths</a:t>
            </a:r>
          </a:p>
          <a:p>
            <a:r>
              <a:rPr lang="en-US" sz="2400" dirty="0"/>
              <a:t>Weight of polymers is expressed as an </a:t>
            </a:r>
            <a:r>
              <a:rPr lang="en-US" sz="2400" b="1" dirty="0">
                <a:solidFill>
                  <a:srgbClr val="C42ABD"/>
                </a:solidFill>
              </a:rPr>
              <a:t>average molecular weight</a:t>
            </a:r>
          </a:p>
          <a:p>
            <a:r>
              <a:rPr lang="en-US" sz="2400" dirty="0"/>
              <a:t>The molecular weight is an important characteristic of a polymer sample as </a:t>
            </a:r>
            <a:r>
              <a:rPr lang="en-US" sz="2400" b="1" dirty="0">
                <a:solidFill>
                  <a:srgbClr val="C42ABD"/>
                </a:solidFill>
              </a:rPr>
              <a:t>several properties of polymers </a:t>
            </a:r>
            <a:r>
              <a:rPr lang="en-US" sz="2400" dirty="0"/>
              <a:t>depend on the molecular weight</a:t>
            </a:r>
          </a:p>
          <a:p>
            <a:r>
              <a:rPr lang="en-US" sz="2400" dirty="0"/>
              <a:t>The entire range of </a:t>
            </a:r>
            <a:r>
              <a:rPr lang="en-US" sz="2400" b="1" dirty="0">
                <a:solidFill>
                  <a:srgbClr val="C42ABD"/>
                </a:solidFill>
              </a:rPr>
              <a:t>mechanical properties </a:t>
            </a:r>
            <a:r>
              <a:rPr lang="en-US" sz="2400" dirty="0"/>
              <a:t>like stress-strain, impact, fracture, fatigue, creep, stress relaxation and cracking are influenced by average molecular weight and molecular weight distribution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9816" y="3657600"/>
            <a:ext cx="2926081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Average molecular weight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16200000" flipH="1">
            <a:off x="1541417" y="3866605"/>
            <a:ext cx="3840483" cy="26130"/>
          </a:xfrm>
          <a:prstGeom prst="line">
            <a:avLst/>
          </a:prstGeom>
          <a:ln w="762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48594" y="1985554"/>
            <a:ext cx="33963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57303" y="5795554"/>
            <a:ext cx="33963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52949" y="3831771"/>
            <a:ext cx="33963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88228" y="1567541"/>
            <a:ext cx="4127863" cy="7576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Number average molecular weight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01293" y="3409406"/>
            <a:ext cx="4232366" cy="7576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Weight average molecular weight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40479" y="5408021"/>
            <a:ext cx="4258492" cy="74458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Viscosity average molecular weight</a:t>
            </a:r>
          </a:p>
        </p:txBody>
      </p:sp>
      <p:cxnSp>
        <p:nvCxnSpPr>
          <p:cNvPr id="38" name="Straight Connector 37"/>
          <p:cNvCxnSpPr>
            <a:stCxn id="16" idx="3"/>
          </p:cNvCxnSpPr>
          <p:nvPr/>
        </p:nvCxnSpPr>
        <p:spPr>
          <a:xfrm flipV="1">
            <a:off x="3095897" y="3853543"/>
            <a:ext cx="378823" cy="4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3"/>
          <p:cNvSpPr>
            <a:spLocks noGrp="1"/>
          </p:cNvSpPr>
          <p:nvPr>
            <p:ph idx="1"/>
          </p:nvPr>
        </p:nvSpPr>
        <p:spPr>
          <a:xfrm>
            <a:off x="328748" y="1332910"/>
            <a:ext cx="7900851" cy="40751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 Number average molecular weight, </a:t>
            </a:r>
            <a:endParaRPr lang="en-US" sz="2400" b="1" baseline="-25000" dirty="0">
              <a:solidFill>
                <a:srgbClr val="FF0000"/>
              </a:solidFill>
            </a:endParaRPr>
          </a:p>
          <a:p>
            <a:pPr algn="just"/>
            <a:r>
              <a:rPr lang="en-US" sz="2900" dirty="0"/>
              <a:t> </a:t>
            </a:r>
            <a:r>
              <a:rPr lang="en-US" sz="2000" dirty="0"/>
              <a:t>Obtained by dividing the </a:t>
            </a:r>
            <a:r>
              <a:rPr lang="en-US" sz="2000" b="1" dirty="0">
                <a:solidFill>
                  <a:srgbClr val="C42ABD"/>
                </a:solidFill>
              </a:rPr>
              <a:t>total weight of the dispersed material </a:t>
            </a:r>
            <a:r>
              <a:rPr lang="en-US" sz="2000" dirty="0"/>
              <a:t>with the </a:t>
            </a:r>
            <a:r>
              <a:rPr lang="en-US" sz="2000" b="1" dirty="0">
                <a:solidFill>
                  <a:srgbClr val="C42ABD"/>
                </a:solidFill>
              </a:rPr>
              <a:t>total number of polymer units present</a:t>
            </a:r>
          </a:p>
          <a:p>
            <a:pPr>
              <a:buFont typeface="Arial" charset="0"/>
              <a:buNone/>
            </a:pPr>
            <a:r>
              <a:rPr lang="en-US" sz="2400" dirty="0"/>
              <a:t>   </a:t>
            </a:r>
          </a:p>
          <a:p>
            <a:pPr>
              <a:buFont typeface="Arial" charset="0"/>
              <a:buNone/>
            </a:pPr>
            <a:endParaRPr lang="en-US" sz="2400" dirty="0"/>
          </a:p>
          <a:p>
            <a:pPr>
              <a:buFont typeface="Arial" charset="0"/>
              <a:buNone/>
            </a:pPr>
            <a:r>
              <a:rPr lang="en-US" sz="2400" dirty="0"/>
              <a:t>       </a:t>
            </a:r>
          </a:p>
        </p:txBody>
      </p:sp>
      <p:sp>
        <p:nvSpPr>
          <p:cNvPr id="17" name="Content Placeholder 13"/>
          <p:cNvSpPr txBox="1">
            <a:spLocks/>
          </p:cNvSpPr>
          <p:nvPr/>
        </p:nvSpPr>
        <p:spPr bwMode="auto">
          <a:xfrm>
            <a:off x="533399" y="3278233"/>
            <a:ext cx="7265126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just" eaLnBrk="0" hangingPunc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/>
            </a:pPr>
            <a:r>
              <a:rPr lang="en-US" sz="2400" dirty="0">
                <a:latin typeface="+mn-lt"/>
                <a:cs typeface="+mn-cs"/>
              </a:rPr>
              <a:t>   </a:t>
            </a:r>
            <a:r>
              <a:rPr lang="en-US" sz="2000" dirty="0">
                <a:latin typeface="+mn-lt"/>
                <a:cs typeface="+mn-cs"/>
              </a:rPr>
              <a:t>where n</a:t>
            </a:r>
            <a:r>
              <a:rPr lang="en-US" sz="2000" baseline="-25000" dirty="0">
                <a:latin typeface="+mn-lt"/>
                <a:cs typeface="+mn-cs"/>
              </a:rPr>
              <a:t>1,</a:t>
            </a:r>
            <a:r>
              <a:rPr lang="en-US" sz="2000" dirty="0">
                <a:latin typeface="+mn-lt"/>
                <a:cs typeface="+mn-cs"/>
              </a:rPr>
              <a:t> n</a:t>
            </a:r>
            <a:r>
              <a:rPr lang="en-US" sz="2000" baseline="-25000" dirty="0">
                <a:latin typeface="+mn-lt"/>
                <a:cs typeface="+mn-cs"/>
              </a:rPr>
              <a:t>2</a:t>
            </a:r>
            <a:r>
              <a:rPr lang="en-US" sz="2000" dirty="0">
                <a:latin typeface="+mn-lt"/>
                <a:cs typeface="+mn-cs"/>
              </a:rPr>
              <a:t>, n</a:t>
            </a:r>
            <a:r>
              <a:rPr lang="en-US" sz="2000" baseline="-25000" dirty="0">
                <a:latin typeface="+mn-lt"/>
                <a:cs typeface="+mn-cs"/>
              </a:rPr>
              <a:t>3</a:t>
            </a:r>
            <a:r>
              <a:rPr lang="en-US" sz="2000" dirty="0">
                <a:latin typeface="+mn-lt"/>
                <a:cs typeface="+mn-cs"/>
              </a:rPr>
              <a:t> …. are number of polymer units having molecular weights M</a:t>
            </a:r>
            <a:r>
              <a:rPr lang="en-US" sz="2000" baseline="-25000" dirty="0">
                <a:latin typeface="+mn-lt"/>
                <a:cs typeface="+mn-cs"/>
              </a:rPr>
              <a:t>1</a:t>
            </a:r>
            <a:r>
              <a:rPr lang="en-US" sz="2000" dirty="0">
                <a:latin typeface="+mn-lt"/>
                <a:cs typeface="+mn-cs"/>
              </a:rPr>
              <a:t>, M</a:t>
            </a:r>
            <a:r>
              <a:rPr lang="en-US" sz="2000" baseline="-25000" dirty="0">
                <a:latin typeface="+mn-lt"/>
                <a:cs typeface="+mn-cs"/>
              </a:rPr>
              <a:t>2</a:t>
            </a:r>
            <a:r>
              <a:rPr lang="en-US" sz="2000" dirty="0">
                <a:latin typeface="+mn-lt"/>
                <a:cs typeface="+mn-cs"/>
              </a:rPr>
              <a:t>, M</a:t>
            </a:r>
            <a:r>
              <a:rPr lang="en-US" sz="2000" baseline="-25000" dirty="0">
                <a:latin typeface="+mn-lt"/>
                <a:cs typeface="+mn-cs"/>
              </a:rPr>
              <a:t>3,</a:t>
            </a:r>
            <a:r>
              <a:rPr lang="en-US" sz="2000" dirty="0">
                <a:latin typeface="+mn-lt"/>
                <a:cs typeface="+mn-cs"/>
              </a:rPr>
              <a:t>…. respectively</a:t>
            </a:r>
            <a:endParaRPr lang="en-US" sz="2000" baseline="-25000" dirty="0">
              <a:latin typeface="+mn-lt"/>
              <a:cs typeface="+mn-cs"/>
            </a:endParaRPr>
          </a:p>
        </p:txBody>
      </p:sp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5819" y="2522946"/>
            <a:ext cx="26955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82014" y="3913551"/>
            <a:ext cx="2334122" cy="46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Content Placeholder 13"/>
          <p:cNvSpPr txBox="1">
            <a:spLocks/>
          </p:cNvSpPr>
          <p:nvPr/>
        </p:nvSpPr>
        <p:spPr bwMode="auto">
          <a:xfrm>
            <a:off x="502919" y="4385537"/>
            <a:ext cx="7648304" cy="196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just" eaLnBrk="0" hangingPunc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/>
            </a:pPr>
            <a:r>
              <a:rPr lang="en-US" sz="2400" dirty="0">
                <a:latin typeface="+mn-lt"/>
                <a:cs typeface="+mn-cs"/>
              </a:rPr>
              <a:t>   </a:t>
            </a:r>
            <a:r>
              <a:rPr lang="en-US" sz="2000" dirty="0">
                <a:latin typeface="+mn-lt"/>
                <a:cs typeface="+mn-cs"/>
              </a:rPr>
              <a:t>where n</a:t>
            </a:r>
            <a:r>
              <a:rPr lang="en-US" sz="2000" baseline="-25000" dirty="0">
                <a:latin typeface="+mn-lt"/>
                <a:cs typeface="+mn-cs"/>
              </a:rPr>
              <a:t>i </a:t>
            </a:r>
            <a:r>
              <a:rPr lang="en-US" sz="2000" dirty="0">
                <a:latin typeface="+mn-lt"/>
                <a:cs typeface="+mn-cs"/>
              </a:rPr>
              <a:t>is the number of polymer units of molecular mass M</a:t>
            </a:r>
            <a:r>
              <a:rPr lang="en-US" sz="2000" baseline="-25000" dirty="0">
                <a:latin typeface="+mn-lt"/>
                <a:cs typeface="+mn-cs"/>
              </a:rPr>
              <a:t>i</a:t>
            </a:r>
          </a:p>
          <a:p>
            <a:pPr marL="228600" indent="-228600" algn="just"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It depends only on </a:t>
            </a:r>
            <a:r>
              <a:rPr lang="en-US" sz="2000" b="1" dirty="0">
                <a:solidFill>
                  <a:srgbClr val="C42ABD"/>
                </a:solidFill>
              </a:rPr>
              <a:t>number of polymer units </a:t>
            </a:r>
            <a:r>
              <a:rPr lang="en-US" sz="2000" dirty="0"/>
              <a:t>and not their size</a:t>
            </a:r>
          </a:p>
          <a:p>
            <a:pPr marL="228600" indent="-228600" algn="just"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000" b="1" dirty="0" err="1">
                <a:solidFill>
                  <a:srgbClr val="C42ABD"/>
                </a:solidFill>
              </a:rPr>
              <a:t>Colligative</a:t>
            </a:r>
            <a:r>
              <a:rPr lang="en-US" sz="2000" b="1" dirty="0">
                <a:solidFill>
                  <a:srgbClr val="C42ABD"/>
                </a:solidFill>
              </a:rPr>
              <a:t> properties </a:t>
            </a:r>
            <a:r>
              <a:rPr lang="en-US" sz="2000" dirty="0"/>
              <a:t>like osmotic pressure, elevation in  boiling point or depression in melting point is used to determine number average molecular weight</a:t>
            </a:r>
            <a:endParaRPr lang="en-US" sz="2000" baseline="-25000" dirty="0"/>
          </a:p>
          <a:p>
            <a:pPr marL="228600" indent="-228600" algn="just" eaLnBrk="0" hangingPunc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/>
            </a:pPr>
            <a:endParaRPr lang="en-US" sz="2000" baseline="-25000" dirty="0">
              <a:latin typeface="+mn-lt"/>
              <a:cs typeface="+mn-cs"/>
            </a:endParaRPr>
          </a:p>
        </p:txBody>
      </p:sp>
      <p:pic>
        <p:nvPicPr>
          <p:cNvPr id="23" name="Picture 2" descr="Polymer Molecular Weight - ppt download"/>
          <p:cNvPicPr>
            <a:picLocks noChangeAspect="1" noChangeArrowheads="1"/>
          </p:cNvPicPr>
          <p:nvPr/>
        </p:nvPicPr>
        <p:blipFill>
          <a:blip r:embed="rId5"/>
          <a:srcRect l="67293" t="46085" r="25644" b="44695"/>
          <a:stretch>
            <a:fillRect/>
          </a:stretch>
        </p:blipFill>
        <p:spPr bwMode="auto">
          <a:xfrm>
            <a:off x="5029200" y="1423851"/>
            <a:ext cx="404949" cy="3964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0" name="AutoShape 4" descr="The production of epichlorohydrin from glycerol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582" name="AutoShape 6" descr="The production of epichlorohydrin from glycerol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27071" y="1332956"/>
            <a:ext cx="7915275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</a:rPr>
              <a:t>Weight average molecular weight,</a:t>
            </a:r>
            <a:r>
              <a:rPr lang="en-US" sz="2400" dirty="0">
                <a:latin typeface="+mn-lt"/>
              </a:rPr>
              <a:t> </a:t>
            </a:r>
            <a:endParaRPr lang="en-US" sz="2400" b="1" baseline="-25000" dirty="0">
              <a:solidFill>
                <a:srgbClr val="FF0000"/>
              </a:solidFill>
              <a:latin typeface="+mn-lt"/>
            </a:endParaRPr>
          </a:p>
          <a:p>
            <a:pPr algn="just">
              <a:defRPr/>
            </a:pPr>
            <a:endParaRPr lang="en-US" sz="2400" b="1" baseline="-25000" dirty="0">
              <a:solidFill>
                <a:srgbClr val="FF0000"/>
              </a:solidFill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   It gives representation to various molecular species in</a:t>
            </a:r>
          </a:p>
          <a:p>
            <a:pPr algn="just">
              <a:defRPr/>
            </a:pPr>
            <a:r>
              <a:rPr lang="en-US" sz="2400" dirty="0"/>
              <a:t>   </a:t>
            </a:r>
            <a:r>
              <a:rPr lang="en-US" sz="2400" dirty="0">
                <a:latin typeface="+mn-lt"/>
              </a:rPr>
              <a:t> proportion to their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masses</a:t>
            </a:r>
            <a:r>
              <a:rPr lang="en-US" sz="2400" dirty="0">
                <a:latin typeface="+mn-lt"/>
              </a:rPr>
              <a:t> in the given material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   In the averaging process, the molecular weight of each</a:t>
            </a:r>
          </a:p>
          <a:p>
            <a:pPr algn="just">
              <a:defRPr/>
            </a:pPr>
            <a:r>
              <a:rPr lang="en-US" sz="2400" dirty="0"/>
              <a:t>   </a:t>
            </a:r>
            <a:r>
              <a:rPr lang="en-US" sz="2400" dirty="0">
                <a:latin typeface="+mn-lt"/>
              </a:rPr>
              <a:t> individual species is multiplied by its mass  </a:t>
            </a:r>
          </a:p>
        </p:txBody>
      </p:sp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3168" y="3828143"/>
            <a:ext cx="2962683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4"/>
          <p:cNvSpPr/>
          <p:nvPr/>
        </p:nvSpPr>
        <p:spPr>
          <a:xfrm>
            <a:off x="378914" y="4964521"/>
            <a:ext cx="817725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 eaLnBrk="0" hangingPunct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dirty="0">
                <a:latin typeface="+mn-lt"/>
              </a:rPr>
              <a:t>   where m</a:t>
            </a:r>
            <a:r>
              <a:rPr lang="en-US" sz="2400" baseline="-25000" dirty="0">
                <a:latin typeface="+mn-lt"/>
              </a:rPr>
              <a:t>1,</a:t>
            </a:r>
            <a:r>
              <a:rPr lang="en-US" sz="2400" dirty="0">
                <a:latin typeface="+mn-lt"/>
              </a:rPr>
              <a:t> m</a:t>
            </a:r>
            <a:r>
              <a:rPr lang="en-US" sz="2400" baseline="-25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, m</a:t>
            </a:r>
            <a:r>
              <a:rPr lang="en-US" sz="2400" baseline="-25000" dirty="0">
                <a:latin typeface="+mn-lt"/>
              </a:rPr>
              <a:t>3</a:t>
            </a:r>
            <a:r>
              <a:rPr lang="en-US" sz="2400" dirty="0">
                <a:latin typeface="+mn-lt"/>
              </a:rPr>
              <a:t> …. are masses of polymer units having </a:t>
            </a:r>
            <a:r>
              <a:rPr lang="en-US" sz="2400" dirty="0"/>
              <a:t>m</a:t>
            </a:r>
            <a:r>
              <a:rPr lang="en-US" sz="2400" dirty="0">
                <a:latin typeface="+mn-lt"/>
              </a:rPr>
              <a:t>olecular weights M</a:t>
            </a:r>
            <a:r>
              <a:rPr lang="en-US" sz="2400" baseline="-25000" dirty="0">
                <a:latin typeface="+mn-lt"/>
              </a:rPr>
              <a:t>1</a:t>
            </a:r>
            <a:r>
              <a:rPr lang="en-US" sz="2400" dirty="0">
                <a:latin typeface="+mn-lt"/>
              </a:rPr>
              <a:t>, M</a:t>
            </a:r>
            <a:r>
              <a:rPr lang="en-US" sz="2400" baseline="-25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, M</a:t>
            </a:r>
            <a:r>
              <a:rPr lang="en-US" sz="2400" baseline="-25000" dirty="0">
                <a:latin typeface="+mn-lt"/>
              </a:rPr>
              <a:t>3</a:t>
            </a:r>
            <a:r>
              <a:rPr lang="en-US" sz="2400" dirty="0">
                <a:latin typeface="+mn-lt"/>
              </a:rPr>
              <a:t> respectively</a:t>
            </a:r>
            <a:endParaRPr lang="en-US" sz="2400" baseline="-25000" dirty="0">
              <a:latin typeface="+mn-lt"/>
            </a:endParaRPr>
          </a:p>
        </p:txBody>
      </p:sp>
      <p:pic>
        <p:nvPicPr>
          <p:cNvPr id="18" name="Picture 2" descr="Polymer Molecular Weight - ppt download"/>
          <p:cNvPicPr>
            <a:picLocks noChangeAspect="1" noChangeArrowheads="1"/>
          </p:cNvPicPr>
          <p:nvPr/>
        </p:nvPicPr>
        <p:blipFill>
          <a:blip r:embed="rId4"/>
          <a:srcRect l="67293" t="35756" r="26479" b="54725"/>
          <a:stretch>
            <a:fillRect/>
          </a:stretch>
        </p:blipFill>
        <p:spPr bwMode="auto">
          <a:xfrm>
            <a:off x="4802776" y="1341119"/>
            <a:ext cx="357052" cy="4093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3722" y="3018064"/>
            <a:ext cx="28479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235630" y="1332638"/>
            <a:ext cx="7745775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  </a:t>
            </a:r>
            <a:r>
              <a:rPr lang="en-US" sz="2400" dirty="0"/>
              <a:t>if n</a:t>
            </a:r>
            <a:r>
              <a:rPr lang="en-US" sz="2400" baseline="-25000" dirty="0"/>
              <a:t>1,</a:t>
            </a:r>
            <a:r>
              <a:rPr lang="en-US" sz="2400" dirty="0"/>
              <a:t> n</a:t>
            </a:r>
            <a:r>
              <a:rPr lang="en-US" sz="2400" baseline="-25000" dirty="0"/>
              <a:t>2</a:t>
            </a:r>
            <a:r>
              <a:rPr lang="en-US" sz="2400" dirty="0"/>
              <a:t>, n</a:t>
            </a:r>
            <a:r>
              <a:rPr lang="en-US" sz="2400" baseline="-25000" dirty="0"/>
              <a:t>3</a:t>
            </a:r>
            <a:r>
              <a:rPr lang="en-US" sz="2400" dirty="0"/>
              <a:t> …. </a:t>
            </a:r>
            <a:r>
              <a:rPr lang="en-US" sz="2400"/>
              <a:t>are number of </a:t>
            </a:r>
            <a:r>
              <a:rPr lang="en-US" sz="2400" dirty="0"/>
              <a:t>polymer units having</a:t>
            </a:r>
          </a:p>
          <a:p>
            <a:pPr algn="just">
              <a:defRPr/>
            </a:pPr>
            <a:r>
              <a:rPr lang="en-US" sz="2400" dirty="0"/>
              <a:t>   molecular weights M</a:t>
            </a:r>
            <a:r>
              <a:rPr lang="en-US" sz="2400" baseline="-25000" dirty="0"/>
              <a:t>1</a:t>
            </a:r>
            <a:r>
              <a:rPr lang="en-US" sz="2400" dirty="0"/>
              <a:t>, M</a:t>
            </a:r>
            <a:r>
              <a:rPr lang="en-US" sz="2400" baseline="-25000" dirty="0"/>
              <a:t>2</a:t>
            </a:r>
            <a:r>
              <a:rPr lang="en-US" sz="2400" dirty="0"/>
              <a:t>, M</a:t>
            </a:r>
            <a:r>
              <a:rPr lang="en-US" sz="2400" baseline="-25000" dirty="0"/>
              <a:t>3</a:t>
            </a:r>
            <a:r>
              <a:rPr lang="en-US" sz="2400" dirty="0"/>
              <a:t> respectively </a:t>
            </a:r>
          </a:p>
          <a:p>
            <a:pPr algn="just">
              <a:defRPr/>
            </a:pPr>
            <a:r>
              <a:rPr lang="en-US" sz="2400" dirty="0"/>
              <a:t>  then m</a:t>
            </a:r>
            <a:r>
              <a:rPr lang="en-US" sz="2400" baseline="-25000" dirty="0"/>
              <a:t>1</a:t>
            </a:r>
            <a:r>
              <a:rPr lang="en-US" sz="2400" dirty="0"/>
              <a:t> = n</a:t>
            </a:r>
            <a:r>
              <a:rPr lang="en-US" sz="2400" baseline="-25000" dirty="0"/>
              <a:t>1</a:t>
            </a:r>
            <a:r>
              <a:rPr lang="en-US" sz="2400" dirty="0"/>
              <a:t>M</a:t>
            </a:r>
            <a:r>
              <a:rPr lang="en-US" sz="2400" baseline="-25000" dirty="0"/>
              <a:t>1</a:t>
            </a:r>
            <a:r>
              <a:rPr lang="en-US" sz="2400" dirty="0"/>
              <a:t>, m</a:t>
            </a:r>
            <a:r>
              <a:rPr lang="en-US" sz="2400" baseline="-25000" dirty="0"/>
              <a:t>2</a:t>
            </a:r>
            <a:r>
              <a:rPr lang="en-US" sz="2400" dirty="0"/>
              <a:t> = n</a:t>
            </a:r>
            <a:r>
              <a:rPr lang="en-US" sz="2400" baseline="-25000" dirty="0"/>
              <a:t>2</a:t>
            </a:r>
            <a:r>
              <a:rPr lang="en-US" sz="2400" dirty="0"/>
              <a:t> M</a:t>
            </a:r>
            <a:r>
              <a:rPr lang="en-US" sz="2400" baseline="-25000" dirty="0"/>
              <a:t>2</a:t>
            </a:r>
            <a:r>
              <a:rPr lang="en-US" sz="2400" dirty="0"/>
              <a:t> ….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 Weight average molecular weight can be written as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400" dirty="0"/>
          </a:p>
          <a:p>
            <a:pPr algn="just">
              <a:buFont typeface="Arial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400" dirty="0"/>
          </a:p>
          <a:p>
            <a:pPr algn="just">
              <a:buFont typeface="Arial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dirty="0"/>
              <a:t>  It depends on </a:t>
            </a:r>
            <a:r>
              <a:rPr lang="en-US" sz="2400" b="1" dirty="0">
                <a:solidFill>
                  <a:srgbClr val="C42ABD"/>
                </a:solidFill>
              </a:rPr>
              <a:t>size</a:t>
            </a:r>
            <a:r>
              <a:rPr lang="en-US" sz="2400" dirty="0"/>
              <a:t> of the polymer units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dirty="0"/>
              <a:t>  Properties which </a:t>
            </a:r>
            <a:r>
              <a:rPr lang="en-US" sz="2400" b="1" dirty="0">
                <a:solidFill>
                  <a:srgbClr val="C42ABD"/>
                </a:solidFill>
              </a:rPr>
              <a:t>depend on size </a:t>
            </a:r>
            <a:r>
              <a:rPr lang="en-US" sz="2400" dirty="0"/>
              <a:t>like sedimentation</a:t>
            </a:r>
          </a:p>
          <a:p>
            <a:pPr algn="just">
              <a:defRPr/>
            </a:pPr>
            <a:r>
              <a:rPr lang="en-US" sz="2400" dirty="0"/>
              <a:t>   velocity or light scattering are used to determine weight</a:t>
            </a:r>
          </a:p>
          <a:p>
            <a:pPr algn="just">
              <a:defRPr/>
            </a:pPr>
            <a:r>
              <a:rPr lang="en-US" sz="2400" dirty="0"/>
              <a:t>   average molecular weight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algn="just">
              <a:defRPr/>
            </a:pPr>
            <a:endParaRPr lang="en-US" sz="2400" dirty="0"/>
          </a:p>
          <a:p>
            <a:pPr algn="just">
              <a:defRPr/>
            </a:pPr>
            <a:endParaRPr lang="en-US" sz="2400" dirty="0">
              <a:latin typeface="+mn-lt"/>
            </a:endParaRPr>
          </a:p>
          <a:p>
            <a:pPr algn="just">
              <a:defRPr/>
            </a:pPr>
            <a:endParaRPr lang="en-US" sz="2400" dirty="0"/>
          </a:p>
          <a:p>
            <a:pPr algn="just">
              <a:defRPr/>
            </a:pPr>
            <a:endParaRPr lang="en-US" sz="2400" dirty="0">
              <a:latin typeface="+mn-lt"/>
            </a:endParaRPr>
          </a:p>
          <a:p>
            <a:pPr algn="just"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>
                <a:latin typeface="+mn-lt"/>
              </a:rPr>
              <a:t> </a:t>
            </a:r>
          </a:p>
          <a:p>
            <a:pPr algn="just">
              <a:defRPr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7"/>
          <p:cNvSpPr>
            <a:spLocks noGrp="1"/>
          </p:cNvSpPr>
          <p:nvPr>
            <p:ph idx="1"/>
          </p:nvPr>
        </p:nvSpPr>
        <p:spPr>
          <a:xfrm>
            <a:off x="860425" y="1449388"/>
            <a:ext cx="7446963" cy="2978150"/>
          </a:xfrm>
        </p:spPr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US" sz="2400" dirty="0"/>
              <a:t>The ratio            is called the </a:t>
            </a:r>
            <a:r>
              <a:rPr lang="en-US" sz="2400" b="1" dirty="0" err="1">
                <a:solidFill>
                  <a:srgbClr val="C42ABD"/>
                </a:solidFill>
              </a:rPr>
              <a:t>polydispersity</a:t>
            </a:r>
            <a:r>
              <a:rPr lang="en-US" sz="2400" b="1" dirty="0">
                <a:solidFill>
                  <a:srgbClr val="C42ABD"/>
                </a:solidFill>
              </a:rPr>
              <a:t> index </a:t>
            </a:r>
            <a:r>
              <a:rPr lang="en-US" sz="2400" dirty="0"/>
              <a:t>(PDI) </a:t>
            </a:r>
          </a:p>
          <a:p>
            <a:pPr marL="0" indent="0" algn="just">
              <a:buNone/>
              <a:defRPr/>
            </a:pPr>
            <a:r>
              <a:rPr lang="en-US" sz="2400" dirty="0"/>
              <a:t> </a:t>
            </a:r>
          </a:p>
          <a:p>
            <a:pPr algn="just">
              <a:defRPr/>
            </a:pPr>
            <a:r>
              <a:rPr lang="en-US" sz="2400" dirty="0"/>
              <a:t>It is a measure for the broadness of a molecular weight distribution of a polymer, that is, the larger the </a:t>
            </a:r>
            <a:r>
              <a:rPr lang="en-US" sz="2400" dirty="0" err="1"/>
              <a:t>polydispersity</a:t>
            </a:r>
            <a:r>
              <a:rPr lang="en-US" sz="2400" dirty="0"/>
              <a:t> index, the broader the molecular weight distribution</a:t>
            </a:r>
          </a:p>
          <a:p>
            <a:pPr algn="just"/>
            <a:r>
              <a:rPr lang="en-US" sz="2400" dirty="0"/>
              <a:t>A </a:t>
            </a:r>
            <a:r>
              <a:rPr lang="en-US" sz="2400" dirty="0" err="1"/>
              <a:t>monodisperse</a:t>
            </a:r>
            <a:r>
              <a:rPr lang="en-US" sz="2400" dirty="0"/>
              <a:t> polymer where all the chain lengths are equal has  PDI =1</a:t>
            </a:r>
          </a:p>
          <a:p>
            <a:pPr algn="just"/>
            <a:r>
              <a:rPr lang="en-US" sz="2400" dirty="0"/>
              <a:t>PDI &gt; 1, shows that the polymeric sample is less homogeneous and </a:t>
            </a:r>
            <a:r>
              <a:rPr lang="en-US" sz="2400" dirty="0" err="1"/>
              <a:t>polydisperse</a:t>
            </a:r>
            <a:endParaRPr lang="en-US" sz="2400" baseline="-25000" dirty="0"/>
          </a:p>
          <a:p>
            <a:endParaRPr lang="en-US" dirty="0"/>
          </a:p>
        </p:txBody>
      </p:sp>
      <p:pic>
        <p:nvPicPr>
          <p:cNvPr id="10242" name="Picture 2" descr="Polymer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340" y="4470309"/>
            <a:ext cx="4246608" cy="1691808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5177245" y="4856260"/>
            <a:ext cx="3052354" cy="460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</a:t>
            </a:r>
            <a:r>
              <a:rPr lang="en-GB" sz="1200" dirty="0"/>
              <a:t>://employees.csbsju.edu/cschaller/Advanced/Polymers/CPmw.html</a:t>
            </a:r>
          </a:p>
        </p:txBody>
      </p:sp>
      <p:pic>
        <p:nvPicPr>
          <p:cNvPr id="6146" name="Picture 2" descr="Polymer Molecular Weight - ppt download"/>
          <p:cNvPicPr>
            <a:picLocks noChangeAspect="1" noChangeArrowheads="1"/>
          </p:cNvPicPr>
          <p:nvPr/>
        </p:nvPicPr>
        <p:blipFill>
          <a:blip r:embed="rId4"/>
          <a:srcRect l="67293" t="35756" r="25188" b="44695"/>
          <a:stretch>
            <a:fillRect/>
          </a:stretch>
        </p:blipFill>
        <p:spPr bwMode="auto">
          <a:xfrm>
            <a:off x="2390503" y="1267095"/>
            <a:ext cx="431075" cy="8405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1275" y="2190750"/>
            <a:ext cx="30575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ontent Placeholder 7"/>
          <p:cNvSpPr txBox="1">
            <a:spLocks/>
          </p:cNvSpPr>
          <p:nvPr/>
        </p:nvSpPr>
        <p:spPr bwMode="auto">
          <a:xfrm>
            <a:off x="368768" y="1401950"/>
            <a:ext cx="7537450" cy="216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eaLnBrk="0" hangingPunct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  <a:cs typeface="+mn-cs"/>
              </a:rPr>
              <a:t>Viscosity average molecular weight, </a:t>
            </a:r>
          </a:p>
          <a:p>
            <a:pPr marL="228600" indent="-228600" eaLnBrk="0" hangingPunct="0">
              <a:lnSpc>
                <a:spcPct val="90000"/>
              </a:lnSpc>
              <a:spcBef>
                <a:spcPts val="1000"/>
              </a:spcBef>
              <a:defRPr/>
            </a:pPr>
            <a:endParaRPr lang="en-US" sz="2400" b="1" dirty="0">
              <a:solidFill>
                <a:srgbClr val="FF0000"/>
              </a:solidFill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ts val="1000"/>
              </a:spcBef>
              <a:defRPr/>
            </a:pPr>
            <a:endParaRPr lang="en-US" sz="2400" b="1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ts val="1000"/>
              </a:spcBef>
              <a:defRPr/>
            </a:pPr>
            <a:endParaRPr lang="en-US" sz="2400" b="1" dirty="0">
              <a:solidFill>
                <a:srgbClr val="FF0000"/>
              </a:solidFill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ts val="1000"/>
              </a:spcBef>
              <a:defRPr/>
            </a:pPr>
            <a:endParaRPr lang="en-US" sz="2400" dirty="0"/>
          </a:p>
          <a:p>
            <a:pPr marL="228600" indent="-228600"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C42ABD"/>
                </a:solidFill>
              </a:rPr>
              <a:t>a</a:t>
            </a:r>
            <a:r>
              <a:rPr lang="en-US" sz="2400" dirty="0"/>
              <a:t> is the Mark- </a:t>
            </a:r>
            <a:r>
              <a:rPr lang="en-US" sz="2400" dirty="0" err="1"/>
              <a:t>Houwink</a:t>
            </a:r>
            <a:r>
              <a:rPr lang="en-US" sz="2400" dirty="0"/>
              <a:t> parameter</a:t>
            </a:r>
          </a:p>
          <a:p>
            <a:pPr marL="228600" indent="-228600"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its value depends on the </a:t>
            </a:r>
            <a:r>
              <a:rPr lang="en-US" sz="2400" b="1" dirty="0">
                <a:solidFill>
                  <a:srgbClr val="C42ABD"/>
                </a:solidFill>
              </a:rPr>
              <a:t>polymer- solvent  system at a particular temperature </a:t>
            </a:r>
            <a:r>
              <a:rPr lang="en-US" sz="2400" dirty="0"/>
              <a:t>and is  </a:t>
            </a:r>
            <a:r>
              <a:rPr lang="en-US" sz="2400" b="1" dirty="0">
                <a:solidFill>
                  <a:srgbClr val="C42ABD"/>
                </a:solidFill>
              </a:rPr>
              <a:t>0.5≤ a ≤ 0.9</a:t>
            </a:r>
          </a:p>
          <a:p>
            <a:pPr marL="228600" indent="-228600"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Viscosity average molecular weight is closer to weight average molecular weight as </a:t>
            </a:r>
            <a:r>
              <a:rPr lang="en-US" sz="2400" b="1" dirty="0">
                <a:solidFill>
                  <a:srgbClr val="C42ABD"/>
                </a:solidFill>
                <a:latin typeface="+mn-lt"/>
                <a:cs typeface="+mn-cs"/>
              </a:rPr>
              <a:t>larger molecules contribute more to viscosity</a:t>
            </a:r>
            <a:endParaRPr lang="en-US" sz="2400" b="1" baseline="-25000" dirty="0">
              <a:solidFill>
                <a:srgbClr val="C42ABD"/>
              </a:solidFill>
              <a:latin typeface="+mn-lt"/>
              <a:cs typeface="+mn-cs"/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ts val="1000"/>
              </a:spcBef>
              <a:defRPr/>
            </a:pPr>
            <a:endParaRPr lang="en-US" sz="2400" b="1" baseline="-25000" dirty="0">
              <a:solidFill>
                <a:srgbClr val="FF0000"/>
              </a:solidFill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ts val="1000"/>
              </a:spcBef>
              <a:defRPr/>
            </a:pPr>
            <a:endParaRPr lang="en-US" sz="2400" b="1" baseline="-250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ts val="1000"/>
              </a:spcBef>
              <a:defRPr/>
            </a:pPr>
            <a:endParaRPr lang="en-US" sz="2400" b="1" baseline="-25000" dirty="0">
              <a:solidFill>
                <a:srgbClr val="FF0000"/>
              </a:solidFill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ts val="1000"/>
              </a:spcBef>
              <a:defRPr/>
            </a:pPr>
            <a:endParaRPr lang="en-US" sz="2400" b="1" baseline="-250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ts val="1000"/>
              </a:spcBef>
              <a:defRPr/>
            </a:pPr>
            <a:endParaRPr lang="en-US" sz="2400" b="1" baseline="-25000" dirty="0">
              <a:solidFill>
                <a:srgbClr val="FF0000"/>
              </a:solidFill>
            </a:endParaRPr>
          </a:p>
          <a:p>
            <a:pPr marL="228600" indent="-228600" eaLnBrk="0" hangingPunct="0">
              <a:lnSpc>
                <a:spcPct val="90000"/>
              </a:lnSpc>
              <a:spcBef>
                <a:spcPts val="1000"/>
              </a:spcBef>
              <a:defRPr/>
            </a:pPr>
            <a:endParaRPr lang="en-US" sz="2400" b="1" baseline="-2500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pic>
        <p:nvPicPr>
          <p:cNvPr id="5122" name="Picture 2" descr="Can the weight average molecular weight or z-average molecular weight of a  polymer be higher than the peak molecular weight? - Quora"/>
          <p:cNvPicPr>
            <a:picLocks noChangeAspect="1" noChangeArrowheads="1"/>
          </p:cNvPicPr>
          <p:nvPr/>
        </p:nvPicPr>
        <p:blipFill>
          <a:blip r:embed="rId4"/>
          <a:srcRect t="35485" r="81935" b="36983"/>
          <a:stretch>
            <a:fillRect/>
          </a:stretch>
        </p:blipFill>
        <p:spPr bwMode="auto">
          <a:xfrm>
            <a:off x="5023413" y="1385047"/>
            <a:ext cx="462988" cy="3856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271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16170</TotalTime>
  <Words>592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harish n</cp:lastModifiedBy>
  <cp:revision>1395</cp:revision>
  <cp:lastPrinted>2020-06-24T17:52:28Z</cp:lastPrinted>
  <dcterms:created xsi:type="dcterms:W3CDTF">2019-05-30T23:14:36Z</dcterms:created>
  <dcterms:modified xsi:type="dcterms:W3CDTF">2022-01-27T15:04:58Z</dcterms:modified>
</cp:coreProperties>
</file>