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5" r:id="rId3"/>
    <p:sldId id="301" r:id="rId4"/>
    <p:sldId id="282" r:id="rId5"/>
    <p:sldId id="300" r:id="rId6"/>
    <p:sldId id="299" r:id="rId7"/>
    <p:sldId id="296" r:id="rId8"/>
    <p:sldId id="283" r:id="rId9"/>
    <p:sldId id="288" r:id="rId10"/>
    <p:sldId id="284" r:id="rId11"/>
    <p:sldId id="297"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702" y="-180"/>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01T13:53:42.884" idx="1">
    <p:pos x="2445" y="1416"/>
    <p:text>1. this is the Title slide
2. Please do not put your designation</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75BC4-BB3A-41F3-A5D9-9B30CDB2EBD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DFDA254D-F213-4F91-AD43-8AA8CB33A60D}">
      <dgm:prSet phldrT="[Text]"/>
      <dgm:spPr>
        <a:solidFill>
          <a:srgbClr val="CC0099"/>
        </a:solidFill>
      </dgm:spPr>
      <dgm:t>
        <a:bodyPr/>
        <a:lstStyle/>
        <a:p>
          <a:r>
            <a:rPr lang="en-US" dirty="0">
              <a:solidFill>
                <a:schemeClr val="bg1"/>
              </a:solidFill>
            </a:rPr>
            <a:t>Applications of Nanomaterials</a:t>
          </a:r>
          <a:endParaRPr lang="en-IN" dirty="0">
            <a:solidFill>
              <a:schemeClr val="bg1"/>
            </a:solidFill>
          </a:endParaRPr>
        </a:p>
      </dgm:t>
    </dgm:pt>
    <dgm:pt modelId="{E1DCF0E1-7F6D-4877-ABB3-7B67C5085D99}" type="parTrans" cxnId="{B51EAC00-5B78-4C08-AE86-001EFCA8F48F}">
      <dgm:prSet/>
      <dgm:spPr/>
      <dgm:t>
        <a:bodyPr/>
        <a:lstStyle/>
        <a:p>
          <a:endParaRPr lang="en-IN"/>
        </a:p>
      </dgm:t>
    </dgm:pt>
    <dgm:pt modelId="{83FE2603-2D37-4A4B-8E5A-29C888A06156}" type="sibTrans" cxnId="{B51EAC00-5B78-4C08-AE86-001EFCA8F48F}">
      <dgm:prSet/>
      <dgm:spPr/>
      <dgm:t>
        <a:bodyPr/>
        <a:lstStyle/>
        <a:p>
          <a:endParaRPr lang="en-IN"/>
        </a:p>
      </dgm:t>
    </dgm:pt>
    <dgm:pt modelId="{9DF27683-E5E2-4642-B238-3126A5A9A06B}">
      <dgm:prSet phldrT="[Text]"/>
      <dgm:spPr>
        <a:ln w="28575">
          <a:solidFill>
            <a:srgbClr val="C00000"/>
          </a:solidFill>
        </a:ln>
      </dgm:spPr>
      <dgm:t>
        <a:bodyPr/>
        <a:lstStyle/>
        <a:p>
          <a:r>
            <a:rPr lang="en-US" dirty="0"/>
            <a:t>Medicine</a:t>
          </a:r>
          <a:endParaRPr lang="en-IN" dirty="0"/>
        </a:p>
      </dgm:t>
    </dgm:pt>
    <dgm:pt modelId="{8454322B-CC61-4B09-A047-82A69955F9AE}" type="parTrans" cxnId="{7F539CBA-CCE8-4016-9866-2DFDB38A4352}">
      <dgm:prSet/>
      <dgm:spPr/>
      <dgm:t>
        <a:bodyPr/>
        <a:lstStyle/>
        <a:p>
          <a:endParaRPr lang="en-IN"/>
        </a:p>
      </dgm:t>
    </dgm:pt>
    <dgm:pt modelId="{47792D50-819A-4589-BBC8-29A916BB961D}" type="sibTrans" cxnId="{7F539CBA-CCE8-4016-9866-2DFDB38A4352}">
      <dgm:prSet/>
      <dgm:spPr/>
      <dgm:t>
        <a:bodyPr/>
        <a:lstStyle/>
        <a:p>
          <a:endParaRPr lang="en-IN"/>
        </a:p>
      </dgm:t>
    </dgm:pt>
    <dgm:pt modelId="{46569D50-0689-447F-BD41-7997CDC4CE08}">
      <dgm:prSet phldrT="[Text]"/>
      <dgm:spPr>
        <a:ln w="28575">
          <a:solidFill>
            <a:srgbClr val="C00000"/>
          </a:solidFill>
        </a:ln>
      </dgm:spPr>
      <dgm:t>
        <a:bodyPr/>
        <a:lstStyle/>
        <a:p>
          <a:r>
            <a:rPr lang="en-US" dirty="0"/>
            <a:t>Energy storage</a:t>
          </a:r>
          <a:endParaRPr lang="en-IN" dirty="0"/>
        </a:p>
      </dgm:t>
    </dgm:pt>
    <dgm:pt modelId="{54A293E2-4EBF-4B64-8B61-C58506686A7B}" type="parTrans" cxnId="{88BBB1AA-FD0B-4438-87D0-1E98D47C1CE9}">
      <dgm:prSet/>
      <dgm:spPr/>
      <dgm:t>
        <a:bodyPr/>
        <a:lstStyle/>
        <a:p>
          <a:endParaRPr lang="en-IN"/>
        </a:p>
      </dgm:t>
    </dgm:pt>
    <dgm:pt modelId="{0FD0FDE5-CEB4-4C7A-A137-2582E161BE4C}" type="sibTrans" cxnId="{88BBB1AA-FD0B-4438-87D0-1E98D47C1CE9}">
      <dgm:prSet/>
      <dgm:spPr/>
      <dgm:t>
        <a:bodyPr/>
        <a:lstStyle/>
        <a:p>
          <a:endParaRPr lang="en-IN"/>
        </a:p>
      </dgm:t>
    </dgm:pt>
    <dgm:pt modelId="{1E185C5B-25D7-4B8E-9EF5-15347E24BB86}">
      <dgm:prSet phldrT="[Text]"/>
      <dgm:spPr>
        <a:ln w="28575">
          <a:solidFill>
            <a:srgbClr val="C00000"/>
          </a:solidFill>
        </a:ln>
      </dgm:spPr>
      <dgm:t>
        <a:bodyPr/>
        <a:lstStyle/>
        <a:p>
          <a:r>
            <a:rPr lang="en-US" dirty="0"/>
            <a:t>Catalysis</a:t>
          </a:r>
          <a:endParaRPr lang="en-IN" dirty="0"/>
        </a:p>
      </dgm:t>
    </dgm:pt>
    <dgm:pt modelId="{4C4C794A-1FC1-4771-9C6D-5CD9EA729EB8}" type="parTrans" cxnId="{8C5CFC38-22E0-490E-B81A-9E8FEB1EAABD}">
      <dgm:prSet/>
      <dgm:spPr/>
      <dgm:t>
        <a:bodyPr/>
        <a:lstStyle/>
        <a:p>
          <a:endParaRPr lang="en-IN"/>
        </a:p>
      </dgm:t>
    </dgm:pt>
    <dgm:pt modelId="{1C2A8AA1-1229-4E0E-A98D-07BEFEBDBB82}" type="sibTrans" cxnId="{8C5CFC38-22E0-490E-B81A-9E8FEB1EAABD}">
      <dgm:prSet/>
      <dgm:spPr/>
      <dgm:t>
        <a:bodyPr/>
        <a:lstStyle/>
        <a:p>
          <a:endParaRPr lang="en-IN"/>
        </a:p>
      </dgm:t>
    </dgm:pt>
    <dgm:pt modelId="{64A7064D-0C1A-4982-9EB2-481443FF5028}">
      <dgm:prSet phldrT="[Text]"/>
      <dgm:spPr>
        <a:ln w="28575">
          <a:solidFill>
            <a:srgbClr val="C00000"/>
          </a:solidFill>
        </a:ln>
      </dgm:spPr>
      <dgm:t>
        <a:bodyPr/>
        <a:lstStyle/>
        <a:p>
          <a:r>
            <a:rPr lang="en-US" dirty="0"/>
            <a:t>Consumer Electronics</a:t>
          </a:r>
          <a:endParaRPr lang="en-IN" dirty="0"/>
        </a:p>
      </dgm:t>
    </dgm:pt>
    <dgm:pt modelId="{B8850E1E-8961-4711-8B2C-AFA598DFC61B}" type="parTrans" cxnId="{2AC45CDA-B1AD-48FF-8521-61569FE9658F}">
      <dgm:prSet/>
      <dgm:spPr/>
      <dgm:t>
        <a:bodyPr/>
        <a:lstStyle/>
        <a:p>
          <a:endParaRPr lang="en-IN"/>
        </a:p>
      </dgm:t>
    </dgm:pt>
    <dgm:pt modelId="{2D008453-35CC-48D2-A88D-AF74A1D01665}" type="sibTrans" cxnId="{2AC45CDA-B1AD-48FF-8521-61569FE9658F}">
      <dgm:prSet/>
      <dgm:spPr/>
      <dgm:t>
        <a:bodyPr/>
        <a:lstStyle/>
        <a:p>
          <a:endParaRPr lang="en-IN"/>
        </a:p>
      </dgm:t>
    </dgm:pt>
    <dgm:pt modelId="{AFF33A4E-85E8-4C07-AB0F-3C2296048E76}">
      <dgm:prSet phldrT="[Text]"/>
      <dgm:spPr>
        <a:ln w="28575">
          <a:solidFill>
            <a:srgbClr val="C00000"/>
          </a:solidFill>
        </a:ln>
      </dgm:spPr>
      <dgm:t>
        <a:bodyPr/>
        <a:lstStyle/>
        <a:p>
          <a:r>
            <a:rPr lang="en-US" dirty="0"/>
            <a:t>Cosmetics</a:t>
          </a:r>
          <a:endParaRPr lang="en-IN" dirty="0"/>
        </a:p>
      </dgm:t>
    </dgm:pt>
    <dgm:pt modelId="{F1F36D86-BBA8-4ABD-A90C-D4C8728029AA}" type="parTrans" cxnId="{58F733ED-18B0-48A7-A90C-1C5F8B8D6892}">
      <dgm:prSet/>
      <dgm:spPr/>
      <dgm:t>
        <a:bodyPr/>
        <a:lstStyle/>
        <a:p>
          <a:endParaRPr lang="en-IN"/>
        </a:p>
      </dgm:t>
    </dgm:pt>
    <dgm:pt modelId="{6D201CE3-8DE6-49EB-93A6-4348D18E5101}" type="sibTrans" cxnId="{58F733ED-18B0-48A7-A90C-1C5F8B8D6892}">
      <dgm:prSet/>
      <dgm:spPr/>
      <dgm:t>
        <a:bodyPr/>
        <a:lstStyle/>
        <a:p>
          <a:endParaRPr lang="en-IN"/>
        </a:p>
      </dgm:t>
    </dgm:pt>
    <dgm:pt modelId="{557FA793-6C8A-4297-912F-F55970ED78D0}">
      <dgm:prSet phldrT="[Text]"/>
      <dgm:spPr>
        <a:ln w="28575">
          <a:solidFill>
            <a:srgbClr val="C00000"/>
          </a:solidFill>
        </a:ln>
      </dgm:spPr>
      <dgm:t>
        <a:bodyPr/>
        <a:lstStyle/>
        <a:p>
          <a:r>
            <a:rPr lang="en-US" dirty="0"/>
            <a:t>Environment</a:t>
          </a:r>
          <a:endParaRPr lang="en-IN" dirty="0"/>
        </a:p>
      </dgm:t>
    </dgm:pt>
    <dgm:pt modelId="{FA5DA2D2-37ED-4E73-9B63-76DE8373CF95}" type="parTrans" cxnId="{0C1BBF72-D208-48DE-8A4E-86BE64C3A9BD}">
      <dgm:prSet/>
      <dgm:spPr/>
      <dgm:t>
        <a:bodyPr/>
        <a:lstStyle/>
        <a:p>
          <a:endParaRPr lang="en-IN"/>
        </a:p>
      </dgm:t>
    </dgm:pt>
    <dgm:pt modelId="{8FA3FBAA-E23E-447D-A3B2-7E5CDC630E62}" type="sibTrans" cxnId="{0C1BBF72-D208-48DE-8A4E-86BE64C3A9BD}">
      <dgm:prSet/>
      <dgm:spPr/>
      <dgm:t>
        <a:bodyPr/>
        <a:lstStyle/>
        <a:p>
          <a:endParaRPr lang="en-IN"/>
        </a:p>
      </dgm:t>
    </dgm:pt>
    <dgm:pt modelId="{86B22977-A6F1-44A9-8793-9F834AC0C89A}" type="pres">
      <dgm:prSet presAssocID="{42275BC4-BB3A-41F3-A5D9-9B30CDB2EBD4}" presName="Name0" presStyleCnt="0">
        <dgm:presLayoutVars>
          <dgm:chMax val="1"/>
          <dgm:chPref val="1"/>
          <dgm:dir/>
          <dgm:animOne val="branch"/>
          <dgm:animLvl val="lvl"/>
        </dgm:presLayoutVars>
      </dgm:prSet>
      <dgm:spPr/>
      <dgm:t>
        <a:bodyPr/>
        <a:lstStyle/>
        <a:p>
          <a:endParaRPr lang="en-US"/>
        </a:p>
      </dgm:t>
    </dgm:pt>
    <dgm:pt modelId="{8B78FF8A-D013-4CEB-AEB9-E5EEF239D549}" type="pres">
      <dgm:prSet presAssocID="{DFDA254D-F213-4F91-AD43-8AA8CB33A60D}" presName="Parent" presStyleLbl="node0" presStyleIdx="0" presStyleCnt="1" custLinFactNeighborX="1274">
        <dgm:presLayoutVars>
          <dgm:chMax val="6"/>
          <dgm:chPref val="6"/>
        </dgm:presLayoutVars>
      </dgm:prSet>
      <dgm:spPr/>
      <dgm:t>
        <a:bodyPr/>
        <a:lstStyle/>
        <a:p>
          <a:endParaRPr lang="en-US"/>
        </a:p>
      </dgm:t>
    </dgm:pt>
    <dgm:pt modelId="{D5063CB8-BA47-4ABD-9FF2-538B4D133E20}" type="pres">
      <dgm:prSet presAssocID="{9DF27683-E5E2-4642-B238-3126A5A9A06B}" presName="Accent1" presStyleCnt="0"/>
      <dgm:spPr/>
    </dgm:pt>
    <dgm:pt modelId="{81774A89-F656-430A-9E9F-DE535F032967}" type="pres">
      <dgm:prSet presAssocID="{9DF27683-E5E2-4642-B238-3126A5A9A06B}" presName="Accent" presStyleLbl="bgShp" presStyleIdx="0" presStyleCnt="6"/>
      <dgm:spPr/>
    </dgm:pt>
    <dgm:pt modelId="{27157135-2499-4572-9AE7-D32D9E508B7D}" type="pres">
      <dgm:prSet presAssocID="{9DF27683-E5E2-4642-B238-3126A5A9A06B}" presName="Child1" presStyleLbl="node1" presStyleIdx="0" presStyleCnt="6">
        <dgm:presLayoutVars>
          <dgm:chMax val="0"/>
          <dgm:chPref val="0"/>
          <dgm:bulletEnabled val="1"/>
        </dgm:presLayoutVars>
      </dgm:prSet>
      <dgm:spPr/>
      <dgm:t>
        <a:bodyPr/>
        <a:lstStyle/>
        <a:p>
          <a:endParaRPr lang="en-US"/>
        </a:p>
      </dgm:t>
    </dgm:pt>
    <dgm:pt modelId="{374DA312-D083-4DDB-8BAB-18261C8BB80D}" type="pres">
      <dgm:prSet presAssocID="{46569D50-0689-447F-BD41-7997CDC4CE08}" presName="Accent2" presStyleCnt="0"/>
      <dgm:spPr/>
    </dgm:pt>
    <dgm:pt modelId="{FA4F65D0-A299-490B-89D6-7ABE1D680B8C}" type="pres">
      <dgm:prSet presAssocID="{46569D50-0689-447F-BD41-7997CDC4CE08}" presName="Accent" presStyleLbl="bgShp" presStyleIdx="1" presStyleCnt="6"/>
      <dgm:spPr/>
    </dgm:pt>
    <dgm:pt modelId="{ADAE0A20-C89B-474B-A1BF-694112ABA1A9}" type="pres">
      <dgm:prSet presAssocID="{46569D50-0689-447F-BD41-7997CDC4CE08}" presName="Child2" presStyleLbl="node1" presStyleIdx="1" presStyleCnt="6">
        <dgm:presLayoutVars>
          <dgm:chMax val="0"/>
          <dgm:chPref val="0"/>
          <dgm:bulletEnabled val="1"/>
        </dgm:presLayoutVars>
      </dgm:prSet>
      <dgm:spPr/>
      <dgm:t>
        <a:bodyPr/>
        <a:lstStyle/>
        <a:p>
          <a:endParaRPr lang="en-US"/>
        </a:p>
      </dgm:t>
    </dgm:pt>
    <dgm:pt modelId="{6397E157-A790-4AB8-BA07-4AA586701B78}" type="pres">
      <dgm:prSet presAssocID="{1E185C5B-25D7-4B8E-9EF5-15347E24BB86}" presName="Accent3" presStyleCnt="0"/>
      <dgm:spPr/>
    </dgm:pt>
    <dgm:pt modelId="{9AD4A49B-65E6-4163-AF6D-C6D6E446C435}" type="pres">
      <dgm:prSet presAssocID="{1E185C5B-25D7-4B8E-9EF5-15347E24BB86}" presName="Accent" presStyleLbl="bgShp" presStyleIdx="2" presStyleCnt="6"/>
      <dgm:spPr/>
    </dgm:pt>
    <dgm:pt modelId="{4CA763E1-34C2-477B-B68B-E64105CBD8C8}" type="pres">
      <dgm:prSet presAssocID="{1E185C5B-25D7-4B8E-9EF5-15347E24BB86}" presName="Child3" presStyleLbl="node1" presStyleIdx="2" presStyleCnt="6">
        <dgm:presLayoutVars>
          <dgm:chMax val="0"/>
          <dgm:chPref val="0"/>
          <dgm:bulletEnabled val="1"/>
        </dgm:presLayoutVars>
      </dgm:prSet>
      <dgm:spPr/>
      <dgm:t>
        <a:bodyPr/>
        <a:lstStyle/>
        <a:p>
          <a:endParaRPr lang="en-US"/>
        </a:p>
      </dgm:t>
    </dgm:pt>
    <dgm:pt modelId="{7CDBED02-59D3-4DB0-9C97-C00434F6999E}" type="pres">
      <dgm:prSet presAssocID="{64A7064D-0C1A-4982-9EB2-481443FF5028}" presName="Accent4" presStyleCnt="0"/>
      <dgm:spPr/>
    </dgm:pt>
    <dgm:pt modelId="{07E8AC67-9353-44DB-A783-754FB1B82E98}" type="pres">
      <dgm:prSet presAssocID="{64A7064D-0C1A-4982-9EB2-481443FF5028}" presName="Accent" presStyleLbl="bgShp" presStyleIdx="3" presStyleCnt="6"/>
      <dgm:spPr/>
    </dgm:pt>
    <dgm:pt modelId="{CED0B4FF-8293-4C40-B549-282EEBFFB31B}" type="pres">
      <dgm:prSet presAssocID="{64A7064D-0C1A-4982-9EB2-481443FF5028}" presName="Child4" presStyleLbl="node1" presStyleIdx="3" presStyleCnt="6">
        <dgm:presLayoutVars>
          <dgm:chMax val="0"/>
          <dgm:chPref val="0"/>
          <dgm:bulletEnabled val="1"/>
        </dgm:presLayoutVars>
      </dgm:prSet>
      <dgm:spPr/>
      <dgm:t>
        <a:bodyPr/>
        <a:lstStyle/>
        <a:p>
          <a:endParaRPr lang="en-US"/>
        </a:p>
      </dgm:t>
    </dgm:pt>
    <dgm:pt modelId="{0A0F340F-EE02-41C4-A742-A55F4A7E7D53}" type="pres">
      <dgm:prSet presAssocID="{557FA793-6C8A-4297-912F-F55970ED78D0}" presName="Accent5" presStyleCnt="0"/>
      <dgm:spPr/>
    </dgm:pt>
    <dgm:pt modelId="{D1CC7BA2-8039-473F-87EA-5C87BF05BE16}" type="pres">
      <dgm:prSet presAssocID="{557FA793-6C8A-4297-912F-F55970ED78D0}" presName="Accent" presStyleLbl="bgShp" presStyleIdx="4" presStyleCnt="6"/>
      <dgm:spPr/>
    </dgm:pt>
    <dgm:pt modelId="{4A1019E7-AED9-45C0-9CE3-F63AF49C556A}" type="pres">
      <dgm:prSet presAssocID="{557FA793-6C8A-4297-912F-F55970ED78D0}" presName="Child5" presStyleLbl="node1" presStyleIdx="4" presStyleCnt="6">
        <dgm:presLayoutVars>
          <dgm:chMax val="0"/>
          <dgm:chPref val="0"/>
          <dgm:bulletEnabled val="1"/>
        </dgm:presLayoutVars>
      </dgm:prSet>
      <dgm:spPr/>
      <dgm:t>
        <a:bodyPr/>
        <a:lstStyle/>
        <a:p>
          <a:endParaRPr lang="en-US"/>
        </a:p>
      </dgm:t>
    </dgm:pt>
    <dgm:pt modelId="{6D309D2D-F004-4E7F-BCFC-8F575B316178}" type="pres">
      <dgm:prSet presAssocID="{AFF33A4E-85E8-4C07-AB0F-3C2296048E76}" presName="Accent6" presStyleCnt="0"/>
      <dgm:spPr/>
    </dgm:pt>
    <dgm:pt modelId="{AEB43411-683C-4ECB-BEC4-060D8AE9F9A7}" type="pres">
      <dgm:prSet presAssocID="{AFF33A4E-85E8-4C07-AB0F-3C2296048E76}" presName="Accent" presStyleLbl="bgShp" presStyleIdx="5" presStyleCnt="6"/>
      <dgm:spPr/>
    </dgm:pt>
    <dgm:pt modelId="{0D5D8435-614B-48D4-8145-42C6A96A4D20}" type="pres">
      <dgm:prSet presAssocID="{AFF33A4E-85E8-4C07-AB0F-3C2296048E76}" presName="Child6" presStyleLbl="node1" presStyleIdx="5" presStyleCnt="6">
        <dgm:presLayoutVars>
          <dgm:chMax val="0"/>
          <dgm:chPref val="0"/>
          <dgm:bulletEnabled val="1"/>
        </dgm:presLayoutVars>
      </dgm:prSet>
      <dgm:spPr/>
      <dgm:t>
        <a:bodyPr/>
        <a:lstStyle/>
        <a:p>
          <a:endParaRPr lang="en-US"/>
        </a:p>
      </dgm:t>
    </dgm:pt>
  </dgm:ptLst>
  <dgm:cxnLst>
    <dgm:cxn modelId="{7F539CBA-CCE8-4016-9866-2DFDB38A4352}" srcId="{DFDA254D-F213-4F91-AD43-8AA8CB33A60D}" destId="{9DF27683-E5E2-4642-B238-3126A5A9A06B}" srcOrd="0" destOrd="0" parTransId="{8454322B-CC61-4B09-A047-82A69955F9AE}" sibTransId="{47792D50-819A-4589-BBC8-29A916BB961D}"/>
    <dgm:cxn modelId="{B51EAC00-5B78-4C08-AE86-001EFCA8F48F}" srcId="{42275BC4-BB3A-41F3-A5D9-9B30CDB2EBD4}" destId="{DFDA254D-F213-4F91-AD43-8AA8CB33A60D}" srcOrd="0" destOrd="0" parTransId="{E1DCF0E1-7F6D-4877-ABB3-7B67C5085D99}" sibTransId="{83FE2603-2D37-4A4B-8E5A-29C888A06156}"/>
    <dgm:cxn modelId="{AFE3A5AE-12C9-42CC-A79E-B9D1B23C5B4A}" type="presOf" srcId="{557FA793-6C8A-4297-912F-F55970ED78D0}" destId="{4A1019E7-AED9-45C0-9CE3-F63AF49C556A}" srcOrd="0" destOrd="0" presId="urn:microsoft.com/office/officeart/2011/layout/HexagonRadial"/>
    <dgm:cxn modelId="{8C5CFC38-22E0-490E-B81A-9E8FEB1EAABD}" srcId="{DFDA254D-F213-4F91-AD43-8AA8CB33A60D}" destId="{1E185C5B-25D7-4B8E-9EF5-15347E24BB86}" srcOrd="2" destOrd="0" parTransId="{4C4C794A-1FC1-4771-9C6D-5CD9EA729EB8}" sibTransId="{1C2A8AA1-1229-4E0E-A98D-07BEFEBDBB82}"/>
    <dgm:cxn modelId="{9D4151DE-797F-4245-B496-6BCDAB53D9C8}" type="presOf" srcId="{AFF33A4E-85E8-4C07-AB0F-3C2296048E76}" destId="{0D5D8435-614B-48D4-8145-42C6A96A4D20}" srcOrd="0" destOrd="0" presId="urn:microsoft.com/office/officeart/2011/layout/HexagonRadial"/>
    <dgm:cxn modelId="{88BBB1AA-FD0B-4438-87D0-1E98D47C1CE9}" srcId="{DFDA254D-F213-4F91-AD43-8AA8CB33A60D}" destId="{46569D50-0689-447F-BD41-7997CDC4CE08}" srcOrd="1" destOrd="0" parTransId="{54A293E2-4EBF-4B64-8B61-C58506686A7B}" sibTransId="{0FD0FDE5-CEB4-4C7A-A137-2582E161BE4C}"/>
    <dgm:cxn modelId="{2AC45CDA-B1AD-48FF-8521-61569FE9658F}" srcId="{DFDA254D-F213-4F91-AD43-8AA8CB33A60D}" destId="{64A7064D-0C1A-4982-9EB2-481443FF5028}" srcOrd="3" destOrd="0" parTransId="{B8850E1E-8961-4711-8B2C-AFA598DFC61B}" sibTransId="{2D008453-35CC-48D2-A88D-AF74A1D01665}"/>
    <dgm:cxn modelId="{D6F99166-6A90-4744-B15A-3C72433B5D52}" type="presOf" srcId="{1E185C5B-25D7-4B8E-9EF5-15347E24BB86}" destId="{4CA763E1-34C2-477B-B68B-E64105CBD8C8}" srcOrd="0" destOrd="0" presId="urn:microsoft.com/office/officeart/2011/layout/HexagonRadial"/>
    <dgm:cxn modelId="{2048177F-1CE4-4BD0-B49D-ABC1A682819A}" type="presOf" srcId="{46569D50-0689-447F-BD41-7997CDC4CE08}" destId="{ADAE0A20-C89B-474B-A1BF-694112ABA1A9}" srcOrd="0" destOrd="0" presId="urn:microsoft.com/office/officeart/2011/layout/HexagonRadial"/>
    <dgm:cxn modelId="{0A2643EC-F829-4903-BA22-9C8C9D56601F}" type="presOf" srcId="{64A7064D-0C1A-4982-9EB2-481443FF5028}" destId="{CED0B4FF-8293-4C40-B549-282EEBFFB31B}" srcOrd="0" destOrd="0" presId="urn:microsoft.com/office/officeart/2011/layout/HexagonRadial"/>
    <dgm:cxn modelId="{498D24B4-C4AC-40FD-A556-4B56B51B3594}" type="presOf" srcId="{42275BC4-BB3A-41F3-A5D9-9B30CDB2EBD4}" destId="{86B22977-A6F1-44A9-8793-9F834AC0C89A}" srcOrd="0" destOrd="0" presId="urn:microsoft.com/office/officeart/2011/layout/HexagonRadial"/>
    <dgm:cxn modelId="{64489975-3844-4D8E-97A1-6B3C2787F749}" type="presOf" srcId="{DFDA254D-F213-4F91-AD43-8AA8CB33A60D}" destId="{8B78FF8A-D013-4CEB-AEB9-E5EEF239D549}" srcOrd="0" destOrd="0" presId="urn:microsoft.com/office/officeart/2011/layout/HexagonRadial"/>
    <dgm:cxn modelId="{58F733ED-18B0-48A7-A90C-1C5F8B8D6892}" srcId="{DFDA254D-F213-4F91-AD43-8AA8CB33A60D}" destId="{AFF33A4E-85E8-4C07-AB0F-3C2296048E76}" srcOrd="5" destOrd="0" parTransId="{F1F36D86-BBA8-4ABD-A90C-D4C8728029AA}" sibTransId="{6D201CE3-8DE6-49EB-93A6-4348D18E5101}"/>
    <dgm:cxn modelId="{0C1BBF72-D208-48DE-8A4E-86BE64C3A9BD}" srcId="{DFDA254D-F213-4F91-AD43-8AA8CB33A60D}" destId="{557FA793-6C8A-4297-912F-F55970ED78D0}" srcOrd="4" destOrd="0" parTransId="{FA5DA2D2-37ED-4E73-9B63-76DE8373CF95}" sibTransId="{8FA3FBAA-E23E-447D-A3B2-7E5CDC630E62}"/>
    <dgm:cxn modelId="{16653B0B-C061-4537-BAD8-C66E5DBB67E4}" type="presOf" srcId="{9DF27683-E5E2-4642-B238-3126A5A9A06B}" destId="{27157135-2499-4572-9AE7-D32D9E508B7D}" srcOrd="0" destOrd="0" presId="urn:microsoft.com/office/officeart/2011/layout/HexagonRadial"/>
    <dgm:cxn modelId="{FBFF8104-28B9-40B0-A126-2DE52B64F21F}" type="presParOf" srcId="{86B22977-A6F1-44A9-8793-9F834AC0C89A}" destId="{8B78FF8A-D013-4CEB-AEB9-E5EEF239D549}" srcOrd="0" destOrd="0" presId="urn:microsoft.com/office/officeart/2011/layout/HexagonRadial"/>
    <dgm:cxn modelId="{E486717B-60A6-4051-94B3-91B9F1E4B53B}" type="presParOf" srcId="{86B22977-A6F1-44A9-8793-9F834AC0C89A}" destId="{D5063CB8-BA47-4ABD-9FF2-538B4D133E20}" srcOrd="1" destOrd="0" presId="urn:microsoft.com/office/officeart/2011/layout/HexagonRadial"/>
    <dgm:cxn modelId="{28C7D9E6-467C-4343-BDB9-A1ECDCDE6FD0}" type="presParOf" srcId="{D5063CB8-BA47-4ABD-9FF2-538B4D133E20}" destId="{81774A89-F656-430A-9E9F-DE535F032967}" srcOrd="0" destOrd="0" presId="urn:microsoft.com/office/officeart/2011/layout/HexagonRadial"/>
    <dgm:cxn modelId="{37DDB77F-5DBE-4859-8EE1-16C4B96D8A03}" type="presParOf" srcId="{86B22977-A6F1-44A9-8793-9F834AC0C89A}" destId="{27157135-2499-4572-9AE7-D32D9E508B7D}" srcOrd="2" destOrd="0" presId="urn:microsoft.com/office/officeart/2011/layout/HexagonRadial"/>
    <dgm:cxn modelId="{744F0DBE-11B0-4B61-A411-182A68B13D81}" type="presParOf" srcId="{86B22977-A6F1-44A9-8793-9F834AC0C89A}" destId="{374DA312-D083-4DDB-8BAB-18261C8BB80D}" srcOrd="3" destOrd="0" presId="urn:microsoft.com/office/officeart/2011/layout/HexagonRadial"/>
    <dgm:cxn modelId="{5EDAE6CE-876A-4D71-883D-7025A6A7C295}" type="presParOf" srcId="{374DA312-D083-4DDB-8BAB-18261C8BB80D}" destId="{FA4F65D0-A299-490B-89D6-7ABE1D680B8C}" srcOrd="0" destOrd="0" presId="urn:microsoft.com/office/officeart/2011/layout/HexagonRadial"/>
    <dgm:cxn modelId="{C4C1D4EC-8884-4928-9E1E-FDC517BE9D69}" type="presParOf" srcId="{86B22977-A6F1-44A9-8793-9F834AC0C89A}" destId="{ADAE0A20-C89B-474B-A1BF-694112ABA1A9}" srcOrd="4" destOrd="0" presId="urn:microsoft.com/office/officeart/2011/layout/HexagonRadial"/>
    <dgm:cxn modelId="{BB3045F7-364C-4DD8-A2AD-23E9A24CD980}" type="presParOf" srcId="{86B22977-A6F1-44A9-8793-9F834AC0C89A}" destId="{6397E157-A790-4AB8-BA07-4AA586701B78}" srcOrd="5" destOrd="0" presId="urn:microsoft.com/office/officeart/2011/layout/HexagonRadial"/>
    <dgm:cxn modelId="{FCF284E7-F86F-438B-87E8-15B1AA201737}" type="presParOf" srcId="{6397E157-A790-4AB8-BA07-4AA586701B78}" destId="{9AD4A49B-65E6-4163-AF6D-C6D6E446C435}" srcOrd="0" destOrd="0" presId="urn:microsoft.com/office/officeart/2011/layout/HexagonRadial"/>
    <dgm:cxn modelId="{4182E70F-7083-4FA4-B99B-F068BD4C6969}" type="presParOf" srcId="{86B22977-A6F1-44A9-8793-9F834AC0C89A}" destId="{4CA763E1-34C2-477B-B68B-E64105CBD8C8}" srcOrd="6" destOrd="0" presId="urn:microsoft.com/office/officeart/2011/layout/HexagonRadial"/>
    <dgm:cxn modelId="{595E33F5-C749-472B-9970-875530A9B1D7}" type="presParOf" srcId="{86B22977-A6F1-44A9-8793-9F834AC0C89A}" destId="{7CDBED02-59D3-4DB0-9C97-C00434F6999E}" srcOrd="7" destOrd="0" presId="urn:microsoft.com/office/officeart/2011/layout/HexagonRadial"/>
    <dgm:cxn modelId="{356E4123-0D15-44FB-B083-BDF1C0E51F23}" type="presParOf" srcId="{7CDBED02-59D3-4DB0-9C97-C00434F6999E}" destId="{07E8AC67-9353-44DB-A783-754FB1B82E98}" srcOrd="0" destOrd="0" presId="urn:microsoft.com/office/officeart/2011/layout/HexagonRadial"/>
    <dgm:cxn modelId="{01899132-72B0-4112-88BA-89B5CCE9E6EE}" type="presParOf" srcId="{86B22977-A6F1-44A9-8793-9F834AC0C89A}" destId="{CED0B4FF-8293-4C40-B549-282EEBFFB31B}" srcOrd="8" destOrd="0" presId="urn:microsoft.com/office/officeart/2011/layout/HexagonRadial"/>
    <dgm:cxn modelId="{0CE3B8EC-2FC7-4EB2-8606-DCC9AFCF17D5}" type="presParOf" srcId="{86B22977-A6F1-44A9-8793-9F834AC0C89A}" destId="{0A0F340F-EE02-41C4-A742-A55F4A7E7D53}" srcOrd="9" destOrd="0" presId="urn:microsoft.com/office/officeart/2011/layout/HexagonRadial"/>
    <dgm:cxn modelId="{214C0233-762A-40CB-830F-77FCD222CF48}" type="presParOf" srcId="{0A0F340F-EE02-41C4-A742-A55F4A7E7D53}" destId="{D1CC7BA2-8039-473F-87EA-5C87BF05BE16}" srcOrd="0" destOrd="0" presId="urn:microsoft.com/office/officeart/2011/layout/HexagonRadial"/>
    <dgm:cxn modelId="{E034E055-5CC9-4DEF-BD28-BBC7C72C46B6}" type="presParOf" srcId="{86B22977-A6F1-44A9-8793-9F834AC0C89A}" destId="{4A1019E7-AED9-45C0-9CE3-F63AF49C556A}" srcOrd="10" destOrd="0" presId="urn:microsoft.com/office/officeart/2011/layout/HexagonRadial"/>
    <dgm:cxn modelId="{1330D499-44B6-418D-8D90-0F68BC242AD0}" type="presParOf" srcId="{86B22977-A6F1-44A9-8793-9F834AC0C89A}" destId="{6D309D2D-F004-4E7F-BCFC-8F575B316178}" srcOrd="11" destOrd="0" presId="urn:microsoft.com/office/officeart/2011/layout/HexagonRadial"/>
    <dgm:cxn modelId="{CF22122F-5CDA-46E7-82FB-1464C4900DAC}" type="presParOf" srcId="{6D309D2D-F004-4E7F-BCFC-8F575B316178}" destId="{AEB43411-683C-4ECB-BEC4-060D8AE9F9A7}" srcOrd="0" destOrd="0" presId="urn:microsoft.com/office/officeart/2011/layout/HexagonRadial"/>
    <dgm:cxn modelId="{28F17A58-270F-4FD6-93DD-CDED8E0F3CFD}" type="presParOf" srcId="{86B22977-A6F1-44A9-8793-9F834AC0C89A}" destId="{0D5D8435-614B-48D4-8145-42C6A96A4D20}"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8FF8A-D013-4CEB-AEB9-E5EEF239D549}">
      <dsp:nvSpPr>
        <dsp:cNvPr id="0" name=""/>
        <dsp:cNvSpPr/>
      </dsp:nvSpPr>
      <dsp:spPr>
        <a:xfrm>
          <a:off x="1989760" y="1684850"/>
          <a:ext cx="2141518" cy="1852500"/>
        </a:xfrm>
        <a:prstGeom prst="hexagon">
          <a:avLst>
            <a:gd name="adj" fmla="val 28570"/>
            <a:gd name="vf" fmla="val 115470"/>
          </a:avLst>
        </a:prstGeom>
        <a:solidFill>
          <a:srgbClr val="CC00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solidFill>
                <a:schemeClr val="bg1"/>
              </a:solidFill>
            </a:rPr>
            <a:t>Applications of Nanomaterials</a:t>
          </a:r>
          <a:endParaRPr lang="en-IN" sz="1700" kern="1200" dirty="0">
            <a:solidFill>
              <a:schemeClr val="bg1"/>
            </a:solidFill>
          </a:endParaRPr>
        </a:p>
      </dsp:txBody>
      <dsp:txXfrm>
        <a:off x="2344640" y="1991835"/>
        <a:ext cx="1431758" cy="1238530"/>
      </dsp:txXfrm>
    </dsp:sp>
    <dsp:sp modelId="{FA4F65D0-A299-490B-89D6-7ABE1D680B8C}">
      <dsp:nvSpPr>
        <dsp:cNvPr id="0" name=""/>
        <dsp:cNvSpPr/>
      </dsp:nvSpPr>
      <dsp:spPr>
        <a:xfrm>
          <a:off x="3303479" y="798554"/>
          <a:ext cx="807988" cy="6961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57135-2499-4572-9AE7-D32D9E508B7D}">
      <dsp:nvSpPr>
        <dsp:cNvPr id="0" name=""/>
        <dsp:cNvSpPr/>
      </dsp:nvSpPr>
      <dsp:spPr>
        <a:xfrm>
          <a:off x="2159741" y="0"/>
          <a:ext cx="1754959" cy="1518245"/>
        </a:xfrm>
        <a:prstGeom prst="hexagon">
          <a:avLst>
            <a:gd name="adj" fmla="val 28570"/>
            <a:gd name="vf" fmla="val 115470"/>
          </a:avLst>
        </a:prstGeom>
        <a:solidFill>
          <a:schemeClr val="accent1">
            <a:hueOff val="0"/>
            <a:satOff val="0"/>
            <a:lumOff val="0"/>
            <a:alphaOff val="0"/>
          </a:schemeClr>
        </a:solidFill>
        <a:ln w="28575"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Medicine</a:t>
          </a:r>
          <a:endParaRPr lang="en-IN" sz="1700" kern="1200" dirty="0"/>
        </a:p>
      </dsp:txBody>
      <dsp:txXfrm>
        <a:off x="2450575" y="251606"/>
        <a:ext cx="1173291" cy="1015033"/>
      </dsp:txXfrm>
    </dsp:sp>
    <dsp:sp modelId="{9AD4A49B-65E6-4163-AF6D-C6D6E446C435}">
      <dsp:nvSpPr>
        <dsp:cNvPr id="0" name=""/>
        <dsp:cNvSpPr/>
      </dsp:nvSpPr>
      <dsp:spPr>
        <a:xfrm>
          <a:off x="4246464" y="2100057"/>
          <a:ext cx="807988" cy="6961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E0A20-C89B-474B-A1BF-694112ABA1A9}">
      <dsp:nvSpPr>
        <dsp:cNvPr id="0" name=""/>
        <dsp:cNvSpPr/>
      </dsp:nvSpPr>
      <dsp:spPr>
        <a:xfrm>
          <a:off x="3769243" y="933823"/>
          <a:ext cx="1754959" cy="1518245"/>
        </a:xfrm>
        <a:prstGeom prst="hexagon">
          <a:avLst>
            <a:gd name="adj" fmla="val 28570"/>
            <a:gd name="vf" fmla="val 115470"/>
          </a:avLst>
        </a:prstGeom>
        <a:solidFill>
          <a:schemeClr val="accent1">
            <a:hueOff val="0"/>
            <a:satOff val="0"/>
            <a:lumOff val="0"/>
            <a:alphaOff val="0"/>
          </a:schemeClr>
        </a:solidFill>
        <a:ln w="28575"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Energy storage</a:t>
          </a:r>
          <a:endParaRPr lang="en-IN" sz="1700" kern="1200" dirty="0"/>
        </a:p>
      </dsp:txBody>
      <dsp:txXfrm>
        <a:off x="4060077" y="1185429"/>
        <a:ext cx="1173291" cy="1015033"/>
      </dsp:txXfrm>
    </dsp:sp>
    <dsp:sp modelId="{07E8AC67-9353-44DB-A783-754FB1B82E98}">
      <dsp:nvSpPr>
        <dsp:cNvPr id="0" name=""/>
        <dsp:cNvSpPr/>
      </dsp:nvSpPr>
      <dsp:spPr>
        <a:xfrm>
          <a:off x="3591406" y="3569209"/>
          <a:ext cx="807988" cy="6961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763E1-34C2-477B-B68B-E64105CBD8C8}">
      <dsp:nvSpPr>
        <dsp:cNvPr id="0" name=""/>
        <dsp:cNvSpPr/>
      </dsp:nvSpPr>
      <dsp:spPr>
        <a:xfrm>
          <a:off x="3769243" y="2769610"/>
          <a:ext cx="1754959" cy="1518245"/>
        </a:xfrm>
        <a:prstGeom prst="hexagon">
          <a:avLst>
            <a:gd name="adj" fmla="val 28570"/>
            <a:gd name="vf" fmla="val 115470"/>
          </a:avLst>
        </a:prstGeom>
        <a:solidFill>
          <a:schemeClr val="accent1">
            <a:hueOff val="0"/>
            <a:satOff val="0"/>
            <a:lumOff val="0"/>
            <a:alphaOff val="0"/>
          </a:schemeClr>
        </a:solidFill>
        <a:ln w="28575"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Catalysis</a:t>
          </a:r>
          <a:endParaRPr lang="en-IN" sz="1700" kern="1200" dirty="0"/>
        </a:p>
      </dsp:txBody>
      <dsp:txXfrm>
        <a:off x="4060077" y="3021216"/>
        <a:ext cx="1173291" cy="1015033"/>
      </dsp:txXfrm>
    </dsp:sp>
    <dsp:sp modelId="{D1CC7BA2-8039-473F-87EA-5C87BF05BE16}">
      <dsp:nvSpPr>
        <dsp:cNvPr id="0" name=""/>
        <dsp:cNvSpPr/>
      </dsp:nvSpPr>
      <dsp:spPr>
        <a:xfrm>
          <a:off x="1966462" y="3721713"/>
          <a:ext cx="807988" cy="6961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0B4FF-8293-4C40-B549-282EEBFFB31B}">
      <dsp:nvSpPr>
        <dsp:cNvPr id="0" name=""/>
        <dsp:cNvSpPr/>
      </dsp:nvSpPr>
      <dsp:spPr>
        <a:xfrm>
          <a:off x="2159741" y="3704478"/>
          <a:ext cx="1754959" cy="1518245"/>
        </a:xfrm>
        <a:prstGeom prst="hexagon">
          <a:avLst>
            <a:gd name="adj" fmla="val 28570"/>
            <a:gd name="vf" fmla="val 115470"/>
          </a:avLst>
        </a:prstGeom>
        <a:solidFill>
          <a:schemeClr val="accent1">
            <a:hueOff val="0"/>
            <a:satOff val="0"/>
            <a:lumOff val="0"/>
            <a:alphaOff val="0"/>
          </a:schemeClr>
        </a:solidFill>
        <a:ln w="28575"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Consumer Electronics</a:t>
          </a:r>
          <a:endParaRPr lang="en-IN" sz="1700" kern="1200" dirty="0"/>
        </a:p>
      </dsp:txBody>
      <dsp:txXfrm>
        <a:off x="2450575" y="3956084"/>
        <a:ext cx="1173291" cy="1015033"/>
      </dsp:txXfrm>
    </dsp:sp>
    <dsp:sp modelId="{AEB43411-683C-4ECB-BEC4-060D8AE9F9A7}">
      <dsp:nvSpPr>
        <dsp:cNvPr id="0" name=""/>
        <dsp:cNvSpPr/>
      </dsp:nvSpPr>
      <dsp:spPr>
        <a:xfrm>
          <a:off x="1008034" y="2420732"/>
          <a:ext cx="807988" cy="6961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019E7-AED9-45C0-9CE3-F63AF49C556A}">
      <dsp:nvSpPr>
        <dsp:cNvPr id="0" name=""/>
        <dsp:cNvSpPr/>
      </dsp:nvSpPr>
      <dsp:spPr>
        <a:xfrm>
          <a:off x="542768" y="2770655"/>
          <a:ext cx="1754959" cy="1518245"/>
        </a:xfrm>
        <a:prstGeom prst="hexagon">
          <a:avLst>
            <a:gd name="adj" fmla="val 28570"/>
            <a:gd name="vf" fmla="val 115470"/>
          </a:avLst>
        </a:prstGeom>
        <a:solidFill>
          <a:schemeClr val="accent1">
            <a:hueOff val="0"/>
            <a:satOff val="0"/>
            <a:lumOff val="0"/>
            <a:alphaOff val="0"/>
          </a:schemeClr>
        </a:solidFill>
        <a:ln w="28575"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Environment</a:t>
          </a:r>
          <a:endParaRPr lang="en-IN" sz="1700" kern="1200" dirty="0"/>
        </a:p>
      </dsp:txBody>
      <dsp:txXfrm>
        <a:off x="833602" y="3022261"/>
        <a:ext cx="1173291" cy="1015033"/>
      </dsp:txXfrm>
    </dsp:sp>
    <dsp:sp modelId="{0D5D8435-614B-48D4-8145-42C6A96A4D20}">
      <dsp:nvSpPr>
        <dsp:cNvPr id="0" name=""/>
        <dsp:cNvSpPr/>
      </dsp:nvSpPr>
      <dsp:spPr>
        <a:xfrm>
          <a:off x="542768" y="931733"/>
          <a:ext cx="1754959" cy="1518245"/>
        </a:xfrm>
        <a:prstGeom prst="hexagon">
          <a:avLst>
            <a:gd name="adj" fmla="val 28570"/>
            <a:gd name="vf" fmla="val 115470"/>
          </a:avLst>
        </a:prstGeom>
        <a:solidFill>
          <a:schemeClr val="accent1">
            <a:hueOff val="0"/>
            <a:satOff val="0"/>
            <a:lumOff val="0"/>
            <a:alphaOff val="0"/>
          </a:schemeClr>
        </a:solidFill>
        <a:ln w="28575"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Cosmetics</a:t>
          </a:r>
          <a:endParaRPr lang="en-IN" sz="1700" kern="1200" dirty="0"/>
        </a:p>
      </dsp:txBody>
      <dsp:txXfrm>
        <a:off x="833602" y="1183339"/>
        <a:ext cx="1173291" cy="101503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5" name="Footer Placeholder 4">
            <a:extLst>
              <a:ext uri="{FF2B5EF4-FFF2-40B4-BE49-F238E27FC236}">
                <a16:creationId xmlns=""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5" name="Footer Placeholder 4">
            <a:extLst>
              <a:ext uri="{FF2B5EF4-FFF2-40B4-BE49-F238E27FC236}">
                <a16:creationId xmlns=""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5" name="Footer Placeholder 4">
            <a:extLst>
              <a:ext uri="{FF2B5EF4-FFF2-40B4-BE49-F238E27FC236}">
                <a16:creationId xmlns=""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5" name="Footer Placeholder 4">
            <a:extLst>
              <a:ext uri="{FF2B5EF4-FFF2-40B4-BE49-F238E27FC236}">
                <a16:creationId xmlns=""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5" name="Footer Placeholder 4">
            <a:extLst>
              <a:ext uri="{FF2B5EF4-FFF2-40B4-BE49-F238E27FC236}">
                <a16:creationId xmlns=""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6" name="Footer Placeholder 5">
            <a:extLst>
              <a:ext uri="{FF2B5EF4-FFF2-40B4-BE49-F238E27FC236}">
                <a16:creationId xmlns=""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8" name="Footer Placeholder 7">
            <a:extLst>
              <a:ext uri="{FF2B5EF4-FFF2-40B4-BE49-F238E27FC236}">
                <a16:creationId xmlns=""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4" name="Footer Placeholder 3">
            <a:extLst>
              <a:ext uri="{FF2B5EF4-FFF2-40B4-BE49-F238E27FC236}">
                <a16:creationId xmlns=""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3" name="Footer Placeholder 2">
            <a:extLst>
              <a:ext uri="{FF2B5EF4-FFF2-40B4-BE49-F238E27FC236}">
                <a16:creationId xmlns=""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6" name="Footer Placeholder 5">
            <a:extLst>
              <a:ext uri="{FF2B5EF4-FFF2-40B4-BE49-F238E27FC236}">
                <a16:creationId xmlns=""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24-04-2024</a:t>
            </a:fld>
            <a:endParaRPr lang="en-IN"/>
          </a:p>
        </p:txBody>
      </p:sp>
      <p:sp>
        <p:nvSpPr>
          <p:cNvPr id="6" name="Footer Placeholder 5">
            <a:extLst>
              <a:ext uri="{FF2B5EF4-FFF2-40B4-BE49-F238E27FC236}">
                <a16:creationId xmlns=""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24-04-2024</a:t>
            </a:fld>
            <a:endParaRPr lang="en-IN"/>
          </a:p>
        </p:txBody>
      </p:sp>
      <p:sp>
        <p:nvSpPr>
          <p:cNvPr id="5" name="Footer Placeholder 4">
            <a:extLst>
              <a:ext uri="{FF2B5EF4-FFF2-40B4-BE49-F238E27FC236}">
                <a16:creationId xmlns=""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ninithi.wordpress.com/nanoscale-why-size-matt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mknano.com/info-guide/what-are-nanoparticles.asp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cytodiagnostics.com/pages/gold-nanoparticle-properti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pedia.org/wiki/Colloidal_gol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sciencedirect.com/science/article/pii/S1674200116300852" TargetMode="Externa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lideplayer.com/slide/584955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nanosense.sri.com/activities/sizematters/introduction/SM_Lesson1Studen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 xmlns:a16="http://schemas.microsoft.com/office/drawing/2014/main" id="{44FD96A8-0571-4828-AA94-7DB93A4857C5}"/>
              </a:ext>
            </a:extLst>
          </p:cNvPr>
          <p:cNvCxnSpPr>
            <a:cxnSpLocks/>
          </p:cNvCxnSpPr>
          <p:nvPr/>
        </p:nvCxnSpPr>
        <p:spPr>
          <a:xfrm flipV="1">
            <a:off x="4287946" y="3180275"/>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err="1" smtClean="0"/>
              <a:t>Asha</a:t>
            </a:r>
            <a:r>
              <a:rPr lang="en-US" sz="2400" b="1" dirty="0" smtClean="0"/>
              <a:t> A</a:t>
            </a:r>
            <a:endParaRPr lang="en-IN" sz="2400" b="1" dirty="0"/>
          </a:p>
        </p:txBody>
      </p:sp>
      <p:sp>
        <p:nvSpPr>
          <p:cNvPr id="17" name="Rectangle 16">
            <a:extLst>
              <a:ext uri="{FF2B5EF4-FFF2-40B4-BE49-F238E27FC236}">
                <a16:creationId xmlns=""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 xmlns:a16="http://schemas.microsoft.com/office/drawing/2014/main"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5" name="Rectangle 14">
            <a:extLst>
              <a:ext uri="{FF2B5EF4-FFF2-40B4-BE49-F238E27FC236}">
                <a16:creationId xmlns="" xmlns:a16="http://schemas.microsoft.com/office/drawing/2014/main" id="{43211A6E-71CA-46AC-B929-E502AF599D76}"/>
              </a:ext>
            </a:extLst>
          </p:cNvPr>
          <p:cNvSpPr/>
          <p:nvPr/>
        </p:nvSpPr>
        <p:spPr>
          <a:xfrm>
            <a:off x="3950285" y="2109686"/>
            <a:ext cx="7497214" cy="1015663"/>
          </a:xfrm>
          <a:prstGeom prst="rect">
            <a:avLst/>
          </a:prstGeom>
        </p:spPr>
        <p:txBody>
          <a:bodyPr wrap="square">
            <a:spAutoFit/>
          </a:bodyPr>
          <a:lstStyle/>
          <a:p>
            <a:r>
              <a:rPr lang="en-US" sz="3600" b="1" dirty="0">
                <a:solidFill>
                  <a:schemeClr val="accent2">
                    <a:lumMod val="75000"/>
                  </a:schemeClr>
                </a:solidFill>
              </a:rPr>
              <a:t>ENGINEERING CHEMISTRY </a:t>
            </a:r>
          </a:p>
          <a:p>
            <a:endParaRPr lang="en-IN" sz="2400" b="1" dirty="0"/>
          </a:p>
        </p:txBody>
      </p:sp>
    </p:spTree>
    <p:extLst>
      <p:ext uri="{BB962C8B-B14F-4D97-AF65-F5344CB8AC3E}">
        <p14:creationId xmlns:p14="http://schemas.microsoft.com/office/powerpoint/2010/main" val="298429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341CDF31-F82B-4724-B521-54855C649D8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4" name="Rectangle 3">
            <a:extLst>
              <a:ext uri="{FF2B5EF4-FFF2-40B4-BE49-F238E27FC236}">
                <a16:creationId xmlns="" xmlns:a16="http://schemas.microsoft.com/office/drawing/2014/main" id="{882969E4-F922-47DA-9933-956A69DE4225}"/>
              </a:ext>
            </a:extLst>
          </p:cNvPr>
          <p:cNvSpPr/>
          <p:nvPr/>
        </p:nvSpPr>
        <p:spPr>
          <a:xfrm>
            <a:off x="675775" y="4902954"/>
            <a:ext cx="988271" cy="369332"/>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dirty="0"/>
              <a:t>     Bulk</a:t>
            </a:r>
          </a:p>
        </p:txBody>
      </p:sp>
      <p:cxnSp>
        <p:nvCxnSpPr>
          <p:cNvPr id="10" name="Straight Connector 9">
            <a:extLst>
              <a:ext uri="{FF2B5EF4-FFF2-40B4-BE49-F238E27FC236}">
                <a16:creationId xmlns="" xmlns:a16="http://schemas.microsoft.com/office/drawing/2014/main" id="{C6A3509F-14C2-489F-9F49-1D2B5E804FF1}"/>
              </a:ext>
            </a:extLst>
          </p:cNvPr>
          <p:cNvCxnSpPr/>
          <p:nvPr/>
        </p:nvCxnSpPr>
        <p:spPr>
          <a:xfrm>
            <a:off x="681005" y="359008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F962CC4D-DFBE-4A33-8DD9-158A9DD23EAF}"/>
              </a:ext>
            </a:extLst>
          </p:cNvPr>
          <p:cNvCxnSpPr/>
          <p:nvPr/>
        </p:nvCxnSpPr>
        <p:spPr>
          <a:xfrm>
            <a:off x="681005" y="344807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6726E43E-47E0-4E5D-8657-7E37CC7AEE31}"/>
              </a:ext>
            </a:extLst>
          </p:cNvPr>
          <p:cNvCxnSpPr/>
          <p:nvPr/>
        </p:nvCxnSpPr>
        <p:spPr>
          <a:xfrm>
            <a:off x="681005" y="288003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C93ACCCE-26D6-43A3-AFAA-092099C2A9ED}"/>
              </a:ext>
            </a:extLst>
          </p:cNvPr>
          <p:cNvCxnSpPr/>
          <p:nvPr/>
        </p:nvCxnSpPr>
        <p:spPr>
          <a:xfrm>
            <a:off x="681005" y="2751333"/>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078D9AC3-DBB4-41D1-BC2B-CBB274260DD2}"/>
              </a:ext>
            </a:extLst>
          </p:cNvPr>
          <p:cNvCxnSpPr/>
          <p:nvPr/>
        </p:nvCxnSpPr>
        <p:spPr>
          <a:xfrm>
            <a:off x="681005" y="2609323"/>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794DB94-80F7-4B13-A96C-E075537E119F}"/>
              </a:ext>
            </a:extLst>
          </p:cNvPr>
          <p:cNvCxnSpPr/>
          <p:nvPr/>
        </p:nvCxnSpPr>
        <p:spPr>
          <a:xfrm>
            <a:off x="681005" y="249394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61945978-5731-4D2C-B35F-D262FCE6E2E6}"/>
              </a:ext>
            </a:extLst>
          </p:cNvPr>
          <p:cNvCxnSpPr/>
          <p:nvPr/>
        </p:nvCxnSpPr>
        <p:spPr>
          <a:xfrm>
            <a:off x="675775" y="235193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9028D7BA-6A8C-4C01-9153-A209CCF442D5}"/>
              </a:ext>
            </a:extLst>
          </p:cNvPr>
          <p:cNvCxnSpPr/>
          <p:nvPr/>
        </p:nvCxnSpPr>
        <p:spPr>
          <a:xfrm>
            <a:off x="681005" y="315073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0C3A18C-FDBB-4C1A-A105-ABB74ADF8935}"/>
              </a:ext>
            </a:extLst>
          </p:cNvPr>
          <p:cNvCxnSpPr/>
          <p:nvPr/>
        </p:nvCxnSpPr>
        <p:spPr>
          <a:xfrm>
            <a:off x="681005" y="300872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1AEF07CD-1D39-4992-A2B9-43FBE568D29B}"/>
              </a:ext>
            </a:extLst>
          </p:cNvPr>
          <p:cNvCxnSpPr/>
          <p:nvPr/>
        </p:nvCxnSpPr>
        <p:spPr>
          <a:xfrm>
            <a:off x="678390" y="425575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A76788F7-D551-4433-8C46-E76D0F4111A3}"/>
              </a:ext>
            </a:extLst>
          </p:cNvPr>
          <p:cNvCxnSpPr/>
          <p:nvPr/>
        </p:nvCxnSpPr>
        <p:spPr>
          <a:xfrm>
            <a:off x="681005" y="411067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F7731C68-2723-46FD-8E10-0B521B7114A0}"/>
              </a:ext>
            </a:extLst>
          </p:cNvPr>
          <p:cNvCxnSpPr/>
          <p:nvPr/>
        </p:nvCxnSpPr>
        <p:spPr>
          <a:xfrm>
            <a:off x="681005" y="3985045"/>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EB169DF8-71BA-466C-B8BE-BC1DE97549F4}"/>
              </a:ext>
            </a:extLst>
          </p:cNvPr>
          <p:cNvCxnSpPr/>
          <p:nvPr/>
        </p:nvCxnSpPr>
        <p:spPr>
          <a:xfrm>
            <a:off x="681005" y="3856349"/>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735379DC-D32B-4585-8A77-25006430A60F}"/>
              </a:ext>
            </a:extLst>
          </p:cNvPr>
          <p:cNvCxnSpPr/>
          <p:nvPr/>
        </p:nvCxnSpPr>
        <p:spPr>
          <a:xfrm>
            <a:off x="681005" y="372765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4F577451-4936-4159-93BD-EC39842C5945}"/>
              </a:ext>
            </a:extLst>
          </p:cNvPr>
          <p:cNvCxnSpPr/>
          <p:nvPr/>
        </p:nvCxnSpPr>
        <p:spPr>
          <a:xfrm>
            <a:off x="2092554" y="2494274"/>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79FB1762-BCED-4BC5-B6D2-F69F98A8B241}"/>
              </a:ext>
            </a:extLst>
          </p:cNvPr>
          <p:cNvCxnSpPr/>
          <p:nvPr/>
        </p:nvCxnSpPr>
        <p:spPr>
          <a:xfrm>
            <a:off x="2092554" y="267212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CE5EAC35-4E10-455D-A760-574756D3147D}"/>
              </a:ext>
            </a:extLst>
          </p:cNvPr>
          <p:cNvCxnSpPr/>
          <p:nvPr/>
        </p:nvCxnSpPr>
        <p:spPr>
          <a:xfrm>
            <a:off x="2073669" y="301760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D40F84C3-05C1-4BEC-BA4A-64EBFE9A47DF}"/>
              </a:ext>
            </a:extLst>
          </p:cNvPr>
          <p:cNvCxnSpPr/>
          <p:nvPr/>
        </p:nvCxnSpPr>
        <p:spPr>
          <a:xfrm>
            <a:off x="4766933" y="1982335"/>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05D9CFB0-5C7E-4D68-B843-C0E3802BE965}"/>
              </a:ext>
            </a:extLst>
          </p:cNvPr>
          <p:cNvCxnSpPr/>
          <p:nvPr/>
        </p:nvCxnSpPr>
        <p:spPr>
          <a:xfrm>
            <a:off x="2073669" y="3585643"/>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8836C264-7C7F-40A5-A58B-EB96DDFDA05E}"/>
              </a:ext>
            </a:extLst>
          </p:cNvPr>
          <p:cNvCxnSpPr/>
          <p:nvPr/>
        </p:nvCxnSpPr>
        <p:spPr>
          <a:xfrm>
            <a:off x="2073669" y="3943848"/>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CBFA6F8E-9B40-41C4-B9F0-073F2FDEDA81}"/>
              </a:ext>
            </a:extLst>
          </p:cNvPr>
          <p:cNvCxnSpPr/>
          <p:nvPr/>
        </p:nvCxnSpPr>
        <p:spPr>
          <a:xfrm>
            <a:off x="2073669" y="4115231"/>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D16BF017-939B-4D1C-A64A-566539531516}"/>
              </a:ext>
            </a:extLst>
          </p:cNvPr>
          <p:cNvCxnSpPr/>
          <p:nvPr/>
        </p:nvCxnSpPr>
        <p:spPr>
          <a:xfrm>
            <a:off x="2073669" y="4413923"/>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2E78DFA1-F5AE-4A80-8481-A36655FFD407}"/>
              </a:ext>
            </a:extLst>
          </p:cNvPr>
          <p:cNvCxnSpPr/>
          <p:nvPr/>
        </p:nvCxnSpPr>
        <p:spPr>
          <a:xfrm>
            <a:off x="3402686" y="3715929"/>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3F947E8E-6978-40B3-95A7-123B27CFCC5F}"/>
              </a:ext>
            </a:extLst>
          </p:cNvPr>
          <p:cNvCxnSpPr/>
          <p:nvPr/>
        </p:nvCxnSpPr>
        <p:spPr>
          <a:xfrm>
            <a:off x="3393493" y="454324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98789E94-37B6-43A6-B46D-04BBDAF862A8}"/>
              </a:ext>
            </a:extLst>
          </p:cNvPr>
          <p:cNvCxnSpPr/>
          <p:nvPr/>
        </p:nvCxnSpPr>
        <p:spPr>
          <a:xfrm>
            <a:off x="6199104" y="411067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6C966769-E6CA-4671-9CC6-84CC426D029E}"/>
              </a:ext>
            </a:extLst>
          </p:cNvPr>
          <p:cNvCxnSpPr/>
          <p:nvPr/>
        </p:nvCxnSpPr>
        <p:spPr>
          <a:xfrm>
            <a:off x="3406293" y="2014658"/>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F4EC7D4C-BF52-41F4-9FB9-F4A815C1B0B9}"/>
              </a:ext>
            </a:extLst>
          </p:cNvPr>
          <p:cNvCxnSpPr/>
          <p:nvPr/>
        </p:nvCxnSpPr>
        <p:spPr>
          <a:xfrm>
            <a:off x="3393493" y="288003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5641ED21-2814-464E-BB64-81D1B0323A23}"/>
              </a:ext>
            </a:extLst>
          </p:cNvPr>
          <p:cNvCxnSpPr/>
          <p:nvPr/>
        </p:nvCxnSpPr>
        <p:spPr>
          <a:xfrm>
            <a:off x="3394570" y="224696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646596AC-1093-4A81-AF32-09934319BE86}"/>
              </a:ext>
            </a:extLst>
          </p:cNvPr>
          <p:cNvCxnSpPr/>
          <p:nvPr/>
        </p:nvCxnSpPr>
        <p:spPr>
          <a:xfrm>
            <a:off x="3405216" y="432670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3B04D0A3-1069-43A4-B39E-5F3B0291934E}"/>
              </a:ext>
            </a:extLst>
          </p:cNvPr>
          <p:cNvCxnSpPr/>
          <p:nvPr/>
        </p:nvCxnSpPr>
        <p:spPr>
          <a:xfrm>
            <a:off x="6183192" y="2498378"/>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B3515111-9B48-40A7-B885-F7D769A917BD}"/>
              </a:ext>
            </a:extLst>
          </p:cNvPr>
          <p:cNvCxnSpPr/>
          <p:nvPr/>
        </p:nvCxnSpPr>
        <p:spPr>
          <a:xfrm>
            <a:off x="2073669" y="2134479"/>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55EB7D14-8B83-46F6-900D-C6B37B37B5C7}"/>
              </a:ext>
            </a:extLst>
          </p:cNvPr>
          <p:cNvCxnSpPr/>
          <p:nvPr/>
        </p:nvCxnSpPr>
        <p:spPr>
          <a:xfrm>
            <a:off x="2073669" y="231835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81E642AB-0965-484F-BEEF-97CC240693B4}"/>
              </a:ext>
            </a:extLst>
          </p:cNvPr>
          <p:cNvCxnSpPr/>
          <p:nvPr/>
        </p:nvCxnSpPr>
        <p:spPr>
          <a:xfrm>
            <a:off x="4766933" y="234020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B48E8BD1-CC10-4247-BD74-E297504DECD3}"/>
              </a:ext>
            </a:extLst>
          </p:cNvPr>
          <p:cNvCxnSpPr/>
          <p:nvPr/>
        </p:nvCxnSpPr>
        <p:spPr>
          <a:xfrm>
            <a:off x="4787831" y="2742458"/>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8BE9D62D-3F7A-4E6A-8296-4DC7479D1C5E}"/>
              </a:ext>
            </a:extLst>
          </p:cNvPr>
          <p:cNvCxnSpPr/>
          <p:nvPr/>
        </p:nvCxnSpPr>
        <p:spPr>
          <a:xfrm>
            <a:off x="4755210" y="3856349"/>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9442BCB1-97C8-4E21-A797-83A542214F7D}"/>
              </a:ext>
            </a:extLst>
          </p:cNvPr>
          <p:cNvCxnSpPr/>
          <p:nvPr/>
        </p:nvCxnSpPr>
        <p:spPr>
          <a:xfrm>
            <a:off x="4764385" y="425575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49B8678F-4E67-49C5-A936-961665FB1BB1}"/>
              </a:ext>
            </a:extLst>
          </p:cNvPr>
          <p:cNvCxnSpPr/>
          <p:nvPr/>
        </p:nvCxnSpPr>
        <p:spPr>
          <a:xfrm>
            <a:off x="4764385" y="4698881"/>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19732E5E-D0C7-48C3-A68A-101593B17B49}"/>
              </a:ext>
            </a:extLst>
          </p:cNvPr>
          <p:cNvSpPr txBox="1"/>
          <p:nvPr/>
        </p:nvSpPr>
        <p:spPr>
          <a:xfrm>
            <a:off x="7350223" y="2282131"/>
            <a:ext cx="1035818" cy="2031325"/>
          </a:xfrm>
          <a:prstGeom prst="rect">
            <a:avLst/>
          </a:prstGeom>
          <a:noFill/>
        </p:spPr>
        <p:txBody>
          <a:bodyPr wrap="square" rtlCol="0">
            <a:spAutoFit/>
          </a:bodyPr>
          <a:lstStyle/>
          <a:p>
            <a:r>
              <a:rPr lang="en-IN" b="1" dirty="0"/>
              <a:t>LUMO</a:t>
            </a:r>
          </a:p>
          <a:p>
            <a:endParaRPr lang="en-IN" b="1" dirty="0"/>
          </a:p>
          <a:p>
            <a:endParaRPr lang="en-IN" b="1" dirty="0"/>
          </a:p>
          <a:p>
            <a:endParaRPr lang="en-IN" b="1" dirty="0"/>
          </a:p>
          <a:p>
            <a:endParaRPr lang="en-IN" b="1" dirty="0"/>
          </a:p>
          <a:p>
            <a:endParaRPr lang="en-IN" b="1" dirty="0"/>
          </a:p>
          <a:p>
            <a:r>
              <a:rPr lang="en-IN" b="1" dirty="0"/>
              <a:t>HOMO</a:t>
            </a:r>
          </a:p>
        </p:txBody>
      </p:sp>
      <p:cxnSp>
        <p:nvCxnSpPr>
          <p:cNvPr id="13" name="Straight Arrow Connector 12">
            <a:extLst>
              <a:ext uri="{FF2B5EF4-FFF2-40B4-BE49-F238E27FC236}">
                <a16:creationId xmlns="" xmlns:a16="http://schemas.microsoft.com/office/drawing/2014/main" id="{7EE71485-11C2-4E67-9CD6-A89613FB4E27}"/>
              </a:ext>
            </a:extLst>
          </p:cNvPr>
          <p:cNvCxnSpPr/>
          <p:nvPr/>
        </p:nvCxnSpPr>
        <p:spPr>
          <a:xfrm flipV="1">
            <a:off x="1167295" y="3150737"/>
            <a:ext cx="0" cy="2973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1BD4D31C-72A2-4DCF-AEF0-70FAF392919B}"/>
              </a:ext>
            </a:extLst>
          </p:cNvPr>
          <p:cNvCxnSpPr>
            <a:cxnSpLocks/>
          </p:cNvCxnSpPr>
          <p:nvPr/>
        </p:nvCxnSpPr>
        <p:spPr>
          <a:xfrm flipV="1">
            <a:off x="2479850" y="3008727"/>
            <a:ext cx="3441" cy="554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 xmlns:a16="http://schemas.microsoft.com/office/drawing/2014/main" id="{885BC9EE-589D-4C41-88D2-B70C17A9C9F1}"/>
              </a:ext>
            </a:extLst>
          </p:cNvPr>
          <p:cNvCxnSpPr>
            <a:cxnSpLocks/>
          </p:cNvCxnSpPr>
          <p:nvPr/>
        </p:nvCxnSpPr>
        <p:spPr>
          <a:xfrm flipV="1">
            <a:off x="3862644" y="2880030"/>
            <a:ext cx="0" cy="8121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 xmlns:a16="http://schemas.microsoft.com/office/drawing/2014/main" id="{60D84DF0-9CDB-4BCF-B0D9-B84FF511910E}"/>
              </a:ext>
            </a:extLst>
          </p:cNvPr>
          <p:cNvCxnSpPr>
            <a:cxnSpLocks/>
          </p:cNvCxnSpPr>
          <p:nvPr/>
        </p:nvCxnSpPr>
        <p:spPr>
          <a:xfrm flipV="1">
            <a:off x="5230075" y="2751333"/>
            <a:ext cx="0" cy="10894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 xmlns:a16="http://schemas.microsoft.com/office/drawing/2014/main" id="{3889722E-5C29-47B1-97BE-BE2A1CD9BB15}"/>
              </a:ext>
            </a:extLst>
          </p:cNvPr>
          <p:cNvCxnSpPr>
            <a:cxnSpLocks/>
          </p:cNvCxnSpPr>
          <p:nvPr/>
        </p:nvCxnSpPr>
        <p:spPr>
          <a:xfrm flipV="1">
            <a:off x="6690625" y="2493940"/>
            <a:ext cx="0" cy="1616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 xmlns:a16="http://schemas.microsoft.com/office/drawing/2014/main" id="{2D09ECBC-DDAD-4BF1-8DF3-254469564293}"/>
              </a:ext>
            </a:extLst>
          </p:cNvPr>
          <p:cNvSpPr txBox="1"/>
          <p:nvPr/>
        </p:nvSpPr>
        <p:spPr>
          <a:xfrm>
            <a:off x="128953" y="2598934"/>
            <a:ext cx="580611" cy="1477328"/>
          </a:xfrm>
          <a:prstGeom prst="rect">
            <a:avLst/>
          </a:prstGeom>
          <a:noFill/>
        </p:spPr>
        <p:txBody>
          <a:bodyPr wrap="square" rtlCol="0">
            <a:spAutoFit/>
          </a:bodyPr>
          <a:lstStyle/>
          <a:p>
            <a:r>
              <a:rPr lang="en-IN" b="1" dirty="0"/>
              <a:t>CB</a:t>
            </a:r>
          </a:p>
          <a:p>
            <a:endParaRPr lang="en-IN" b="1" dirty="0"/>
          </a:p>
          <a:p>
            <a:endParaRPr lang="en-IN" b="1" dirty="0"/>
          </a:p>
          <a:p>
            <a:endParaRPr lang="en-IN" b="1" dirty="0"/>
          </a:p>
          <a:p>
            <a:r>
              <a:rPr lang="en-IN" b="1" dirty="0"/>
              <a:t>VB</a:t>
            </a:r>
          </a:p>
        </p:txBody>
      </p:sp>
      <p:sp>
        <p:nvSpPr>
          <p:cNvPr id="61" name="TextBox 60">
            <a:extLst>
              <a:ext uri="{FF2B5EF4-FFF2-40B4-BE49-F238E27FC236}">
                <a16:creationId xmlns="" xmlns:a16="http://schemas.microsoft.com/office/drawing/2014/main" id="{5AA3616D-FEC2-4F4D-9111-9FBE98B96CD6}"/>
              </a:ext>
            </a:extLst>
          </p:cNvPr>
          <p:cNvSpPr txBox="1"/>
          <p:nvPr/>
        </p:nvSpPr>
        <p:spPr>
          <a:xfrm>
            <a:off x="6682725" y="3290528"/>
            <a:ext cx="1083515" cy="646331"/>
          </a:xfrm>
          <a:prstGeom prst="rect">
            <a:avLst/>
          </a:prstGeom>
          <a:noFill/>
        </p:spPr>
        <p:txBody>
          <a:bodyPr wrap="square" rtlCol="0">
            <a:spAutoFit/>
          </a:bodyPr>
          <a:lstStyle/>
          <a:p>
            <a:r>
              <a:rPr lang="en-IN" b="1" dirty="0">
                <a:solidFill>
                  <a:srgbClr val="D60093"/>
                </a:solidFill>
              </a:rPr>
              <a:t>Energy gap</a:t>
            </a:r>
          </a:p>
        </p:txBody>
      </p:sp>
      <p:cxnSp>
        <p:nvCxnSpPr>
          <p:cNvPr id="63" name="Straight Connector 62">
            <a:extLst>
              <a:ext uri="{FF2B5EF4-FFF2-40B4-BE49-F238E27FC236}">
                <a16:creationId xmlns="" xmlns:a16="http://schemas.microsoft.com/office/drawing/2014/main" id="{978699BD-C989-4C6B-BB12-4C346AFC09B1}"/>
              </a:ext>
            </a:extLst>
          </p:cNvPr>
          <p:cNvCxnSpPr/>
          <p:nvPr/>
        </p:nvCxnSpPr>
        <p:spPr>
          <a:xfrm>
            <a:off x="2092554" y="2844861"/>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40F0BD3B-F58E-447C-9847-878AAE764F68}"/>
              </a:ext>
            </a:extLst>
          </p:cNvPr>
          <p:cNvCxnSpPr/>
          <p:nvPr/>
        </p:nvCxnSpPr>
        <p:spPr>
          <a:xfrm>
            <a:off x="3402686" y="4120093"/>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91CB2AF6-BB69-4BB6-8FFF-CE5A9540FB42}"/>
              </a:ext>
            </a:extLst>
          </p:cNvPr>
          <p:cNvCxnSpPr/>
          <p:nvPr/>
        </p:nvCxnSpPr>
        <p:spPr>
          <a:xfrm>
            <a:off x="3405216" y="3920992"/>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 xmlns:a16="http://schemas.microsoft.com/office/drawing/2014/main" id="{60A5C9E0-F223-40EA-B5BE-DC2E44E51404}"/>
              </a:ext>
            </a:extLst>
          </p:cNvPr>
          <p:cNvCxnSpPr/>
          <p:nvPr/>
        </p:nvCxnSpPr>
        <p:spPr>
          <a:xfrm>
            <a:off x="3400118" y="267212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5845E4F3-B937-41DB-A83A-11B220943369}"/>
              </a:ext>
            </a:extLst>
          </p:cNvPr>
          <p:cNvCxnSpPr/>
          <p:nvPr/>
        </p:nvCxnSpPr>
        <p:spPr>
          <a:xfrm>
            <a:off x="2073669" y="3776135"/>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 xmlns:a16="http://schemas.microsoft.com/office/drawing/2014/main" id="{DDB76ADF-65B7-4BBD-843B-C63F9A6B094C}"/>
              </a:ext>
            </a:extLst>
          </p:cNvPr>
          <p:cNvCxnSpPr/>
          <p:nvPr/>
        </p:nvCxnSpPr>
        <p:spPr>
          <a:xfrm>
            <a:off x="3400118" y="2466057"/>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 xmlns:a16="http://schemas.microsoft.com/office/drawing/2014/main" id="{7DD8D515-714D-4226-93B6-D9A3447FA337}"/>
              </a:ext>
            </a:extLst>
          </p:cNvPr>
          <p:cNvCxnSpPr/>
          <p:nvPr/>
        </p:nvCxnSpPr>
        <p:spPr>
          <a:xfrm>
            <a:off x="2092554" y="4261780"/>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 xmlns:a16="http://schemas.microsoft.com/office/drawing/2014/main" id="{433494C9-A0C3-4FF2-A904-54DF39793055}"/>
              </a:ext>
            </a:extLst>
          </p:cNvPr>
          <p:cNvCxnSpPr/>
          <p:nvPr/>
        </p:nvCxnSpPr>
        <p:spPr>
          <a:xfrm>
            <a:off x="675775" y="4354143"/>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 xmlns:a16="http://schemas.microsoft.com/office/drawing/2014/main" id="{A916FB5D-9E0B-4DA4-BC5C-032A7EB26E79}"/>
              </a:ext>
            </a:extLst>
          </p:cNvPr>
          <p:cNvCxnSpPr/>
          <p:nvPr/>
        </p:nvCxnSpPr>
        <p:spPr>
          <a:xfrm>
            <a:off x="675775" y="2270408"/>
            <a:ext cx="9830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39634" y="1351838"/>
            <a:ext cx="6350991" cy="400110"/>
          </a:xfrm>
          <a:prstGeom prst="rect">
            <a:avLst/>
          </a:prstGeom>
          <a:solidFill>
            <a:schemeClr val="bg1">
              <a:lumMod val="85000"/>
            </a:schemeClr>
          </a:solidFill>
        </p:spPr>
        <p:txBody>
          <a:bodyPr wrap="square" rtlCol="0">
            <a:spAutoFit/>
          </a:bodyPr>
          <a:lstStyle/>
          <a:p>
            <a:r>
              <a:rPr lang="en-GB" sz="2000" b="1" dirty="0">
                <a:solidFill>
                  <a:schemeClr val="accent1">
                    <a:lumMod val="75000"/>
                  </a:schemeClr>
                </a:solidFill>
              </a:rPr>
              <a:t>Bulk : 1 mole = 10</a:t>
            </a:r>
            <a:r>
              <a:rPr lang="en-GB" sz="2000" b="1" baseline="30000" dirty="0">
                <a:solidFill>
                  <a:schemeClr val="accent1">
                    <a:lumMod val="75000"/>
                  </a:schemeClr>
                </a:solidFill>
              </a:rPr>
              <a:t>23</a:t>
            </a:r>
            <a:r>
              <a:rPr lang="en-GB" sz="2000" b="1" dirty="0">
                <a:solidFill>
                  <a:schemeClr val="accent1">
                    <a:lumMod val="75000"/>
                  </a:schemeClr>
                </a:solidFill>
              </a:rPr>
              <a:t> atoms ; </a:t>
            </a:r>
            <a:r>
              <a:rPr lang="en-GB" sz="2000" b="1" dirty="0" err="1">
                <a:solidFill>
                  <a:schemeClr val="accent1">
                    <a:lumMod val="75000"/>
                  </a:schemeClr>
                </a:solidFill>
              </a:rPr>
              <a:t>Nanomaterials</a:t>
            </a:r>
            <a:r>
              <a:rPr lang="en-GB" sz="2000" b="1" dirty="0">
                <a:solidFill>
                  <a:schemeClr val="accent1">
                    <a:lumMod val="75000"/>
                  </a:schemeClr>
                </a:solidFill>
              </a:rPr>
              <a:t> :10-1000 atoms</a:t>
            </a:r>
          </a:p>
        </p:txBody>
      </p:sp>
      <p:sp>
        <p:nvSpPr>
          <p:cNvPr id="77" name="TextBox 76"/>
          <p:cNvSpPr txBox="1"/>
          <p:nvPr/>
        </p:nvSpPr>
        <p:spPr>
          <a:xfrm>
            <a:off x="2076994" y="5416731"/>
            <a:ext cx="3931920" cy="369332"/>
          </a:xfrm>
          <a:prstGeom prst="rect">
            <a:avLst/>
          </a:prstGeom>
          <a:noFill/>
        </p:spPr>
        <p:txBody>
          <a:bodyPr wrap="square" rtlCol="0">
            <a:spAutoFit/>
          </a:bodyPr>
          <a:lstStyle/>
          <a:p>
            <a:r>
              <a:rPr lang="en-GB" b="1" dirty="0"/>
              <a:t>Size of particles decreases</a:t>
            </a:r>
          </a:p>
        </p:txBody>
      </p:sp>
      <p:cxnSp>
        <p:nvCxnSpPr>
          <p:cNvPr id="79" name="Straight Arrow Connector 78"/>
          <p:cNvCxnSpPr/>
          <p:nvPr/>
        </p:nvCxnSpPr>
        <p:spPr>
          <a:xfrm flipV="1">
            <a:off x="4833257" y="5625736"/>
            <a:ext cx="93761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 xmlns:a16="http://schemas.microsoft.com/office/drawing/2014/main" id="{882969E4-F922-47DA-9933-956A69DE4225}"/>
              </a:ext>
            </a:extLst>
          </p:cNvPr>
          <p:cNvSpPr/>
          <p:nvPr/>
        </p:nvSpPr>
        <p:spPr>
          <a:xfrm>
            <a:off x="6199105" y="4902954"/>
            <a:ext cx="1151118" cy="369332"/>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IN" dirty="0"/>
              <a:t>Molecule</a:t>
            </a:r>
          </a:p>
        </p:txBody>
      </p:sp>
      <p:sp>
        <p:nvSpPr>
          <p:cNvPr id="73" name="Rectangle 72">
            <a:extLst>
              <a:ext uri="{FF2B5EF4-FFF2-40B4-BE49-F238E27FC236}">
                <a16:creationId xmlns="" xmlns:a16="http://schemas.microsoft.com/office/drawing/2014/main" id="{882969E4-F922-47DA-9933-956A69DE4225}"/>
              </a:ext>
            </a:extLst>
          </p:cNvPr>
          <p:cNvSpPr/>
          <p:nvPr/>
        </p:nvSpPr>
        <p:spPr>
          <a:xfrm>
            <a:off x="2076995" y="4916127"/>
            <a:ext cx="3693878" cy="369332"/>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en-IN" dirty="0"/>
              <a:t>Nanoparticles</a:t>
            </a:r>
          </a:p>
        </p:txBody>
      </p:sp>
    </p:spTree>
    <p:extLst>
      <p:ext uri="{BB962C8B-B14F-4D97-AF65-F5344CB8AC3E}">
        <p14:creationId xmlns:p14="http://schemas.microsoft.com/office/powerpoint/2010/main" val="3125422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 xmlns:a16="http://schemas.microsoft.com/office/drawing/2014/main" id="{B1AEBD28-7BCD-4BFF-8D86-9C5F49398112}"/>
              </a:ext>
            </a:extLst>
          </p:cNvPr>
          <p:cNvSpPr>
            <a:spLocks noGrp="1"/>
          </p:cNvSpPr>
          <p:nvPr>
            <p:ph idx="1"/>
          </p:nvPr>
        </p:nvSpPr>
        <p:spPr>
          <a:xfrm>
            <a:off x="838200" y="1825625"/>
            <a:ext cx="7613469" cy="4131038"/>
          </a:xfrm>
        </p:spPr>
        <p:txBody>
          <a:bodyPr/>
          <a:lstStyle/>
          <a:p>
            <a:pPr marL="0" indent="0">
              <a:buNone/>
            </a:pPr>
            <a:r>
              <a:rPr lang="en-IN" b="1" dirty="0"/>
              <a:t> </a:t>
            </a:r>
            <a:r>
              <a:rPr lang="en-IN" b="1" dirty="0">
                <a:solidFill>
                  <a:srgbClr val="D60093"/>
                </a:solidFill>
              </a:rPr>
              <a:t>Reduced imperfections:</a:t>
            </a:r>
          </a:p>
          <a:p>
            <a:pPr marL="0" indent="0">
              <a:buNone/>
            </a:pPr>
            <a:r>
              <a:rPr lang="en-IN" dirty="0"/>
              <a:t>Bulk material- metal </a:t>
            </a:r>
            <a:r>
              <a:rPr lang="en-IN" b="1" dirty="0">
                <a:solidFill>
                  <a:srgbClr val="D60093"/>
                </a:solidFill>
              </a:rPr>
              <a:t>lattice imperfections </a:t>
            </a:r>
            <a:r>
              <a:rPr lang="en-IN" dirty="0"/>
              <a:t>like dislocations, kinks etc</a:t>
            </a:r>
          </a:p>
          <a:p>
            <a:pPr marL="0" indent="0">
              <a:buNone/>
            </a:pPr>
            <a:r>
              <a:rPr lang="en-IN" dirty="0" err="1"/>
              <a:t>Nanomaterial</a:t>
            </a:r>
            <a:r>
              <a:rPr lang="en-IN" dirty="0"/>
              <a:t> - </a:t>
            </a:r>
            <a:r>
              <a:rPr lang="en-IN" b="1" dirty="0">
                <a:solidFill>
                  <a:srgbClr val="D60093"/>
                </a:solidFill>
              </a:rPr>
              <a:t>smaller lattice </a:t>
            </a:r>
            <a:r>
              <a:rPr lang="en-IN" dirty="0"/>
              <a:t>so less possibility of imperfections</a:t>
            </a:r>
          </a:p>
          <a:p>
            <a:pPr marL="0" indent="0">
              <a:buNone/>
            </a:pPr>
            <a:endParaRPr lang="en-IN" b="1" dirty="0"/>
          </a:p>
          <a:p>
            <a:pPr marL="0" indent="0">
              <a:buNone/>
            </a:pPr>
            <a:endParaRPr lang="en-IN" b="1" dirty="0"/>
          </a:p>
          <a:p>
            <a:endParaRPr lang="en-IN" dirty="0"/>
          </a:p>
        </p:txBody>
      </p:sp>
    </p:spTree>
    <p:extLst>
      <p:ext uri="{BB962C8B-B14F-4D97-AF65-F5344CB8AC3E}">
        <p14:creationId xmlns:p14="http://schemas.microsoft.com/office/powerpoint/2010/main" val="1236673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 xmlns:a16="http://schemas.microsoft.com/office/drawing/2014/main" id="{B1AEBD28-7BCD-4BFF-8D86-9C5F49398112}"/>
              </a:ext>
            </a:extLst>
          </p:cNvPr>
          <p:cNvSpPr>
            <a:spLocks noGrp="1"/>
          </p:cNvSpPr>
          <p:nvPr>
            <p:ph idx="1"/>
          </p:nvPr>
        </p:nvSpPr>
        <p:spPr>
          <a:xfrm>
            <a:off x="838200" y="1825625"/>
            <a:ext cx="7613469" cy="4131038"/>
          </a:xfrm>
        </p:spPr>
        <p:txBody>
          <a:bodyPr>
            <a:normAutofit/>
          </a:bodyPr>
          <a:lstStyle/>
          <a:p>
            <a:pPr marL="0" indent="0">
              <a:buNone/>
            </a:pPr>
            <a:r>
              <a:rPr lang="en-IN" dirty="0"/>
              <a:t> </a:t>
            </a:r>
            <a:r>
              <a:rPr lang="en-IN" b="1" i="1" dirty="0"/>
              <a:t>Class content:</a:t>
            </a:r>
          </a:p>
          <a:p>
            <a:pPr marL="0" indent="0">
              <a:buNone/>
            </a:pPr>
            <a:endParaRPr lang="en-IN" b="1" dirty="0"/>
          </a:p>
          <a:p>
            <a:r>
              <a:rPr lang="en-IN" b="1" i="1" dirty="0"/>
              <a:t>Properties of </a:t>
            </a:r>
            <a:r>
              <a:rPr lang="en-IN" b="1" i="1" dirty="0" err="1"/>
              <a:t>Nanomaterials</a:t>
            </a:r>
            <a:endParaRPr lang="en-IN" b="1" i="1" dirty="0"/>
          </a:p>
          <a:p>
            <a:pPr lvl="1"/>
            <a:r>
              <a:rPr lang="en-IN" b="1" i="1" dirty="0"/>
              <a:t>Surface area dependant properties</a:t>
            </a:r>
          </a:p>
          <a:p>
            <a:pPr lvl="1"/>
            <a:r>
              <a:rPr lang="en-IN" b="1" i="1" dirty="0"/>
              <a:t>Electrical properties</a:t>
            </a:r>
          </a:p>
          <a:p>
            <a:pPr lvl="1"/>
            <a:r>
              <a:rPr lang="en-IN" b="1" i="1" dirty="0"/>
              <a:t>Optical properties</a:t>
            </a:r>
          </a:p>
        </p:txBody>
      </p:sp>
    </p:spTree>
    <p:extLst>
      <p:ext uri="{BB962C8B-B14F-4D97-AF65-F5344CB8AC3E}">
        <p14:creationId xmlns:p14="http://schemas.microsoft.com/office/powerpoint/2010/main" val="1195625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70113" y="1502230"/>
            <a:ext cx="7697251" cy="2800767"/>
          </a:xfrm>
          <a:prstGeom prst="rect">
            <a:avLst/>
          </a:prstGeom>
        </p:spPr>
        <p:txBody>
          <a:bodyPr wrap="square">
            <a:spAutoFit/>
          </a:bodyPr>
          <a:lstStyle/>
          <a:p>
            <a:pPr algn="just"/>
            <a:r>
              <a:rPr lang="en-IN" sz="2800" b="1" dirty="0">
                <a:solidFill>
                  <a:srgbClr val="FF0000"/>
                </a:solidFill>
                <a:latin typeface="Calibri" pitchFamily="34" charset="0"/>
                <a:cs typeface="Calibri" pitchFamily="34" charset="0"/>
              </a:rPr>
              <a:t>Properties of </a:t>
            </a:r>
            <a:r>
              <a:rPr lang="en-IN" sz="2800" b="1" dirty="0" err="1">
                <a:solidFill>
                  <a:srgbClr val="FF0000"/>
                </a:solidFill>
                <a:latin typeface="Calibri" pitchFamily="34" charset="0"/>
                <a:cs typeface="Calibri" pitchFamily="34" charset="0"/>
              </a:rPr>
              <a:t>Nanomaterials</a:t>
            </a:r>
            <a:endParaRPr lang="en-IN" sz="2800" b="1" dirty="0">
              <a:solidFill>
                <a:srgbClr val="FF0000"/>
              </a:solidFill>
              <a:latin typeface="Calibri" pitchFamily="34" charset="0"/>
              <a:cs typeface="Calibri" pitchFamily="34" charset="0"/>
            </a:endParaRPr>
          </a:p>
          <a:p>
            <a:pPr algn="just"/>
            <a:endParaRPr lang="en-IN" sz="2800" b="1" dirty="0">
              <a:solidFill>
                <a:srgbClr val="FF0000"/>
              </a:solidFill>
              <a:latin typeface="Calibri" pitchFamily="34" charset="0"/>
              <a:cs typeface="Calibri" pitchFamily="34" charset="0"/>
            </a:endParaRPr>
          </a:p>
          <a:p>
            <a:pPr algn="just">
              <a:buFont typeface="Arial" pitchFamily="34" charset="0"/>
              <a:buChar char="•"/>
            </a:pPr>
            <a:r>
              <a:rPr lang="en-IN" sz="2400" b="1" dirty="0">
                <a:latin typeface="Calibri" pitchFamily="34" charset="0"/>
                <a:cs typeface="Calibri" pitchFamily="34" charset="0"/>
              </a:rPr>
              <a:t>Properties of any bulk material are independent of its size whereas </a:t>
            </a:r>
            <a:r>
              <a:rPr lang="en-IN" sz="2400" b="1" dirty="0">
                <a:solidFill>
                  <a:srgbClr val="D60093"/>
                </a:solidFill>
                <a:latin typeface="Calibri" pitchFamily="34" charset="0"/>
                <a:cs typeface="Calibri" pitchFamily="34" charset="0"/>
              </a:rPr>
              <a:t>properties of nanomaterials change with size</a:t>
            </a:r>
          </a:p>
          <a:p>
            <a:pPr algn="just">
              <a:buFont typeface="Arial" pitchFamily="34" charset="0"/>
              <a:buChar char="•"/>
            </a:pPr>
            <a:endParaRPr lang="en-IN" sz="2400" dirty="0">
              <a:latin typeface="Calibri" pitchFamily="34" charset="0"/>
              <a:cs typeface="Calibri" pitchFamily="34" charset="0"/>
            </a:endParaRPr>
          </a:p>
          <a:p>
            <a:pPr algn="just">
              <a:buFont typeface="Arial" pitchFamily="34" charset="0"/>
              <a:buChar char="•"/>
            </a:pPr>
            <a:r>
              <a:rPr lang="en-IN" sz="2400" b="1" dirty="0">
                <a:latin typeface="Calibri" pitchFamily="34" charset="0"/>
                <a:cs typeface="Calibri" pitchFamily="34" charset="0"/>
              </a:rPr>
              <a:t>Properties of a bulk material can be altered only by altering their </a:t>
            </a:r>
            <a:r>
              <a:rPr lang="en-IN" sz="2400" b="1" dirty="0">
                <a:solidFill>
                  <a:srgbClr val="D60093"/>
                </a:solidFill>
                <a:latin typeface="Calibri" pitchFamily="34" charset="0"/>
                <a:cs typeface="Calibri" pitchFamily="34" charset="0"/>
              </a:rPr>
              <a:t>structure and composition</a:t>
            </a:r>
          </a:p>
        </p:txBody>
      </p:sp>
    </p:spTree>
    <p:extLst>
      <p:ext uri="{BB962C8B-B14F-4D97-AF65-F5344CB8AC3E}">
        <p14:creationId xmlns:p14="http://schemas.microsoft.com/office/powerpoint/2010/main" val="1247496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7790" y="1209922"/>
            <a:ext cx="8023953" cy="4216539"/>
          </a:xfrm>
          <a:prstGeom prst="rect">
            <a:avLst/>
          </a:prstGeom>
        </p:spPr>
        <p:txBody>
          <a:bodyPr wrap="square">
            <a:spAutoFit/>
          </a:bodyPr>
          <a:lstStyle/>
          <a:p>
            <a:pPr algn="just"/>
            <a:r>
              <a:rPr lang="en-IN" sz="2800" b="1" dirty="0">
                <a:solidFill>
                  <a:srgbClr val="FF0000"/>
                </a:solidFill>
                <a:latin typeface="Calibri" pitchFamily="34" charset="0"/>
                <a:cs typeface="Calibri" pitchFamily="34" charset="0"/>
              </a:rPr>
              <a:t>Surface Area dependant properties</a:t>
            </a:r>
          </a:p>
          <a:p>
            <a:pPr marL="342900" indent="-342900" algn="just">
              <a:buFont typeface="Arial" panose="020B0604020202020204" pitchFamily="34" charset="0"/>
              <a:buChar char="•"/>
            </a:pPr>
            <a:r>
              <a:rPr lang="en-IN" sz="2000" dirty="0">
                <a:latin typeface="Calibri" pitchFamily="34" charset="0"/>
                <a:cs typeface="Calibri" pitchFamily="34" charset="0"/>
              </a:rPr>
              <a:t>Many </a:t>
            </a:r>
            <a:r>
              <a:rPr lang="en-IN" sz="2000" b="1" dirty="0">
                <a:solidFill>
                  <a:srgbClr val="D60093"/>
                </a:solidFill>
                <a:latin typeface="Calibri" pitchFamily="34" charset="0"/>
                <a:cs typeface="Calibri" pitchFamily="34" charset="0"/>
              </a:rPr>
              <a:t>physical and chemical properties </a:t>
            </a:r>
            <a:r>
              <a:rPr lang="en-IN" sz="2000" dirty="0">
                <a:latin typeface="Calibri" pitchFamily="34" charset="0"/>
                <a:cs typeface="Calibri" pitchFamily="34" charset="0"/>
              </a:rPr>
              <a:t>of a material depend on its surface properties</a:t>
            </a:r>
          </a:p>
          <a:p>
            <a:pPr marL="285750" indent="-285750" algn="just">
              <a:buFont typeface="Arial" panose="020B0604020202020204" pitchFamily="34" charset="0"/>
              <a:buChar char="•"/>
            </a:pPr>
            <a:r>
              <a:rPr lang="en-IN" sz="2000" dirty="0">
                <a:latin typeface="Calibri" pitchFamily="34" charset="0"/>
                <a:cs typeface="Calibri" pitchFamily="34" charset="0"/>
              </a:rPr>
              <a:t> Surface area is </a:t>
            </a:r>
            <a:r>
              <a:rPr lang="en-IN" sz="2000" b="1" dirty="0">
                <a:solidFill>
                  <a:srgbClr val="D60093"/>
                </a:solidFill>
                <a:latin typeface="Calibri" pitchFamily="34" charset="0"/>
                <a:cs typeface="Calibri" pitchFamily="34" charset="0"/>
              </a:rPr>
              <a:t>enormously increased </a:t>
            </a:r>
            <a:r>
              <a:rPr lang="en-IN" sz="2000" dirty="0">
                <a:latin typeface="Calibri" pitchFamily="34" charset="0"/>
                <a:cs typeface="Calibri" pitchFamily="34" charset="0"/>
              </a:rPr>
              <a:t>on moving from bulk to nano scale.</a:t>
            </a:r>
          </a:p>
          <a:p>
            <a:pPr marL="285750" indent="-285750" algn="just">
              <a:buFont typeface="Arial" panose="020B0604020202020204" pitchFamily="34" charset="0"/>
              <a:buChar char="•"/>
            </a:pPr>
            <a:r>
              <a:rPr lang="en-IN" sz="2000" dirty="0">
                <a:latin typeface="Calibri" pitchFamily="34" charset="0"/>
                <a:cs typeface="Calibri" pitchFamily="34" charset="0"/>
              </a:rPr>
              <a:t> Nanomaterials have a </a:t>
            </a:r>
            <a:r>
              <a:rPr lang="en-IN" sz="2000" b="1" dirty="0">
                <a:solidFill>
                  <a:srgbClr val="D60093"/>
                </a:solidFill>
                <a:latin typeface="Calibri" pitchFamily="34" charset="0"/>
                <a:cs typeface="Calibri" pitchFamily="34" charset="0"/>
              </a:rPr>
              <a:t>significant proportion of atoms </a:t>
            </a:r>
            <a:r>
              <a:rPr lang="en-IN" sz="2000" dirty="0">
                <a:latin typeface="Calibri" pitchFamily="34" charset="0"/>
                <a:cs typeface="Calibri" pitchFamily="34" charset="0"/>
              </a:rPr>
              <a:t>existing at the surface</a:t>
            </a:r>
          </a:p>
          <a:p>
            <a:pPr marL="285750" indent="-285750" algn="just">
              <a:buFont typeface="Arial" panose="020B0604020202020204" pitchFamily="34" charset="0"/>
              <a:buChar char="•"/>
            </a:pPr>
            <a:r>
              <a:rPr lang="en-IN" sz="2000" dirty="0">
                <a:latin typeface="Calibri" pitchFamily="34" charset="0"/>
                <a:cs typeface="Calibri" pitchFamily="34" charset="0"/>
              </a:rPr>
              <a:t>Properties like </a:t>
            </a:r>
            <a:r>
              <a:rPr lang="en-IN" sz="2000" b="1" dirty="0">
                <a:solidFill>
                  <a:srgbClr val="D60093"/>
                </a:solidFill>
                <a:latin typeface="Calibri" pitchFamily="34" charset="0"/>
                <a:cs typeface="Calibri" pitchFamily="34" charset="0"/>
              </a:rPr>
              <a:t>catalytic activity, gas adsorption </a:t>
            </a:r>
            <a:r>
              <a:rPr lang="en-IN" sz="2000" dirty="0">
                <a:latin typeface="Calibri" pitchFamily="34" charset="0"/>
                <a:cs typeface="Calibri" pitchFamily="34" charset="0"/>
              </a:rPr>
              <a:t>depend on surface area</a:t>
            </a:r>
          </a:p>
          <a:p>
            <a:pPr marL="285750" indent="-285750" algn="just"/>
            <a:r>
              <a:rPr lang="en-IN" sz="2000" dirty="0">
                <a:latin typeface="Calibri" pitchFamily="34" charset="0"/>
                <a:cs typeface="Calibri" pitchFamily="34" charset="0"/>
              </a:rPr>
              <a:t>     e.g. Bulk gold is catalytically inactive but gold nanoparticles are catalytically very active for selective redox reactions</a:t>
            </a:r>
          </a:p>
          <a:p>
            <a:pPr marL="285750" indent="-285750" algn="just">
              <a:buFont typeface="Arial" panose="020B0604020202020204" pitchFamily="34" charset="0"/>
              <a:buChar char="•"/>
            </a:pPr>
            <a:r>
              <a:rPr lang="en-IN" sz="2000" b="1" dirty="0">
                <a:solidFill>
                  <a:srgbClr val="D60093"/>
                </a:solidFill>
                <a:latin typeface="Calibri" pitchFamily="34" charset="0"/>
                <a:cs typeface="Calibri" pitchFamily="34" charset="0"/>
              </a:rPr>
              <a:t>Surface energy </a:t>
            </a:r>
            <a:r>
              <a:rPr lang="en-IN" sz="2000" dirty="0">
                <a:latin typeface="Calibri" pitchFamily="34" charset="0"/>
                <a:cs typeface="Calibri" pitchFamily="34" charset="0"/>
              </a:rPr>
              <a:t>is also high so </a:t>
            </a:r>
            <a:r>
              <a:rPr lang="en-IN" sz="2000" dirty="0">
                <a:solidFill>
                  <a:srgbClr val="D60093"/>
                </a:solidFill>
                <a:latin typeface="Calibri" pitchFamily="34" charset="0"/>
                <a:cs typeface="Calibri" pitchFamily="34" charset="0"/>
              </a:rPr>
              <a:t>chemical reactivity </a:t>
            </a:r>
            <a:r>
              <a:rPr lang="en-IN" sz="2000" dirty="0">
                <a:latin typeface="Calibri" pitchFamily="34" charset="0"/>
                <a:cs typeface="Calibri" pitchFamily="34" charset="0"/>
              </a:rPr>
              <a:t>is high</a:t>
            </a:r>
          </a:p>
          <a:p>
            <a:pPr marL="285750" indent="-285750" algn="just"/>
            <a:r>
              <a:rPr lang="en-IN" sz="2000" dirty="0">
                <a:latin typeface="Calibri" pitchFamily="34" charset="0"/>
                <a:cs typeface="Calibri" pitchFamily="34" charset="0"/>
              </a:rPr>
              <a:t>     e.g. </a:t>
            </a:r>
            <a:r>
              <a:rPr lang="en-IN" sz="2000" dirty="0" err="1">
                <a:latin typeface="Calibri" pitchFamily="34" charset="0"/>
                <a:cs typeface="Calibri" pitchFamily="34" charset="0"/>
              </a:rPr>
              <a:t>Aluminum</a:t>
            </a:r>
            <a:r>
              <a:rPr lang="en-IN" sz="2000" dirty="0">
                <a:latin typeface="Calibri" pitchFamily="34" charset="0"/>
                <a:cs typeface="Calibri" pitchFamily="34" charset="0"/>
              </a:rPr>
              <a:t> becomes combustible</a:t>
            </a:r>
          </a:p>
          <a:p>
            <a:pPr marL="285750" indent="-285750" algn="just">
              <a:buFont typeface="Arial" panose="020B0604020202020204" pitchFamily="34" charset="0"/>
              <a:buChar char="•"/>
            </a:pPr>
            <a:endParaRPr lang="en-IN" sz="2000" dirty="0">
              <a:latin typeface="Calibri" pitchFamily="34" charset="0"/>
              <a:cs typeface="Calibri" pitchFamily="34" charset="0"/>
            </a:endParaRPr>
          </a:p>
        </p:txBody>
      </p:sp>
      <p:pic>
        <p:nvPicPr>
          <p:cNvPr id="2050" name="Picture 2" descr="Nanoscale – why size matter | Ninithi.com"/>
          <p:cNvPicPr>
            <a:picLocks noChangeAspect="1" noChangeArrowheads="1"/>
          </p:cNvPicPr>
          <p:nvPr/>
        </p:nvPicPr>
        <p:blipFill>
          <a:blip r:embed="rId3"/>
          <a:srcRect/>
          <a:stretch>
            <a:fillRect/>
          </a:stretch>
        </p:blipFill>
        <p:spPr bwMode="auto">
          <a:xfrm>
            <a:off x="334649" y="5032395"/>
            <a:ext cx="4344476" cy="1825605"/>
          </a:xfrm>
          <a:prstGeom prst="rect">
            <a:avLst/>
          </a:prstGeom>
          <a:noFill/>
        </p:spPr>
      </p:pic>
      <p:sp>
        <p:nvSpPr>
          <p:cNvPr id="10" name="Rectangle 9"/>
          <p:cNvSpPr/>
          <p:nvPr/>
        </p:nvSpPr>
        <p:spPr>
          <a:xfrm>
            <a:off x="4490110" y="5355690"/>
            <a:ext cx="3801633" cy="584775"/>
          </a:xfrm>
          <a:prstGeom prst="rect">
            <a:avLst/>
          </a:prstGeom>
        </p:spPr>
        <p:txBody>
          <a:bodyPr wrap="square">
            <a:spAutoFit/>
          </a:bodyPr>
          <a:lstStyle/>
          <a:p>
            <a:r>
              <a:rPr lang="en-GB" sz="1600" dirty="0" err="1">
                <a:hlinkClick r:id="rId4"/>
              </a:rPr>
              <a:t>Source:https</a:t>
            </a:r>
            <a:r>
              <a:rPr lang="en-GB" sz="1600" dirty="0">
                <a:hlinkClick r:id="rId4"/>
              </a:rPr>
              <a:t>://ninithi.wordpress.com/nanoscale-why-size-matter/</a:t>
            </a:r>
            <a:endParaRPr lang="en-GB" sz="1600" dirty="0"/>
          </a:p>
        </p:txBody>
      </p:sp>
    </p:spTree>
    <p:extLst>
      <p:ext uri="{BB962C8B-B14F-4D97-AF65-F5344CB8AC3E}">
        <p14:creationId xmlns:p14="http://schemas.microsoft.com/office/powerpoint/2010/main" val="922293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11" name="Rectangle 10"/>
          <p:cNvSpPr/>
          <p:nvPr/>
        </p:nvSpPr>
        <p:spPr>
          <a:xfrm>
            <a:off x="215538" y="1321526"/>
            <a:ext cx="7674429" cy="3416320"/>
          </a:xfrm>
          <a:prstGeom prst="rect">
            <a:avLst/>
          </a:prstGeom>
        </p:spPr>
        <p:txBody>
          <a:bodyPr wrap="square">
            <a:spAutoFit/>
          </a:bodyPr>
          <a:lstStyle/>
          <a:p>
            <a:pPr marL="285750" indent="-285750" algn="just"/>
            <a:r>
              <a:rPr lang="en-IN" sz="2400" b="1" dirty="0">
                <a:solidFill>
                  <a:srgbClr val="FF0000"/>
                </a:solidFill>
              </a:rPr>
              <a:t> </a:t>
            </a:r>
            <a:r>
              <a:rPr lang="en-IN" sz="2800" b="1" dirty="0">
                <a:solidFill>
                  <a:srgbClr val="FF0000"/>
                </a:solidFill>
              </a:rPr>
              <a:t>Electrical Properties</a:t>
            </a:r>
          </a:p>
          <a:p>
            <a:pPr marL="285750" indent="-285750" algn="just"/>
            <a:r>
              <a:rPr lang="en-IN" sz="2400" b="1" dirty="0">
                <a:solidFill>
                  <a:srgbClr val="FF0000"/>
                </a:solidFill>
              </a:rPr>
              <a:t>    </a:t>
            </a:r>
            <a:r>
              <a:rPr lang="en-IN" sz="2000" b="1" dirty="0">
                <a:solidFill>
                  <a:schemeClr val="accent1">
                    <a:lumMod val="50000"/>
                  </a:schemeClr>
                </a:solidFill>
              </a:rPr>
              <a:t>Electrical conductivity decreases for nanoparticles as compared to bulk material</a:t>
            </a:r>
          </a:p>
          <a:p>
            <a:pPr marL="285750" indent="-285750" algn="just">
              <a:buFont typeface="Arial" pitchFamily="34" charset="0"/>
              <a:buChar char="•"/>
            </a:pPr>
            <a:r>
              <a:rPr lang="en-IN" sz="2400" b="1" dirty="0">
                <a:solidFill>
                  <a:srgbClr val="D60093"/>
                </a:solidFill>
                <a:cs typeface="Calibri" pitchFamily="34" charset="0"/>
              </a:rPr>
              <a:t>Due to spatial confinement</a:t>
            </a:r>
          </a:p>
          <a:p>
            <a:pPr marL="742950" lvl="1" indent="-285750" algn="just">
              <a:buFont typeface="Arial" pitchFamily="34" charset="0"/>
              <a:buChar char="•"/>
            </a:pPr>
            <a:r>
              <a:rPr lang="en-IN" sz="2000" dirty="0">
                <a:latin typeface="Calibri" pitchFamily="34" charset="0"/>
                <a:cs typeface="Calibri" pitchFamily="34" charset="0"/>
              </a:rPr>
              <a:t>The electronic bands in bulk material are continuous</a:t>
            </a:r>
          </a:p>
          <a:p>
            <a:pPr marL="742950" lvl="1" indent="-285750" algn="just">
              <a:buFont typeface="Arial" pitchFamily="34" charset="0"/>
              <a:buChar char="•"/>
            </a:pPr>
            <a:r>
              <a:rPr lang="en-IN" sz="2000" dirty="0">
                <a:latin typeface="Calibri" pitchFamily="34" charset="0"/>
                <a:cs typeface="Calibri" pitchFamily="34" charset="0"/>
              </a:rPr>
              <a:t> In nano size materials the </a:t>
            </a:r>
            <a:r>
              <a:rPr lang="en-IN" sz="2000" b="1" dirty="0">
                <a:solidFill>
                  <a:srgbClr val="D60093"/>
                </a:solidFill>
                <a:latin typeface="Calibri" pitchFamily="34" charset="0"/>
                <a:cs typeface="Calibri" pitchFamily="34" charset="0"/>
              </a:rPr>
              <a:t>electronic bands become discrete</a:t>
            </a:r>
            <a:r>
              <a:rPr lang="en-IN" sz="2000" dirty="0">
                <a:latin typeface="Calibri" pitchFamily="34" charset="0"/>
                <a:cs typeface="Calibri" pitchFamily="34" charset="0"/>
              </a:rPr>
              <a:t> and the </a:t>
            </a:r>
            <a:r>
              <a:rPr lang="en-IN" sz="2000" b="1" dirty="0">
                <a:solidFill>
                  <a:srgbClr val="D60093"/>
                </a:solidFill>
                <a:latin typeface="Calibri" pitchFamily="34" charset="0"/>
                <a:cs typeface="Calibri" pitchFamily="34" charset="0"/>
              </a:rPr>
              <a:t>band gap increases  </a:t>
            </a:r>
          </a:p>
          <a:p>
            <a:pPr marL="742950" lvl="1" indent="-285750" algn="just">
              <a:buFont typeface="Arial" pitchFamily="34" charset="0"/>
              <a:buChar char="•"/>
            </a:pPr>
            <a:r>
              <a:rPr lang="en-IN" sz="2000" dirty="0">
                <a:latin typeface="Calibri" pitchFamily="34" charset="0"/>
                <a:cs typeface="Calibri" pitchFamily="34" charset="0"/>
              </a:rPr>
              <a:t>Some metals which are good conductors in bulk become semiconductors and insulators as their size is decreased to nano range</a:t>
            </a:r>
          </a:p>
        </p:txBody>
      </p:sp>
      <p:pic>
        <p:nvPicPr>
          <p:cNvPr id="1026" name="Picture 2" descr="What are Nanoparticles?">
            <a:extLst>
              <a:ext uri="{FF2B5EF4-FFF2-40B4-BE49-F238E27FC236}">
                <a16:creationId xmlns="" xmlns:a16="http://schemas.microsoft.com/office/drawing/2014/main" id="{DB4362A1-BACA-42D2-BD4F-1390B723EBE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1651" b="9984"/>
          <a:stretch/>
        </p:blipFill>
        <p:spPr bwMode="auto">
          <a:xfrm>
            <a:off x="638906" y="4422786"/>
            <a:ext cx="3758979" cy="19273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2630CB20-61FA-4159-B99F-91612F62ADD8}"/>
              </a:ext>
            </a:extLst>
          </p:cNvPr>
          <p:cNvSpPr/>
          <p:nvPr/>
        </p:nvSpPr>
        <p:spPr>
          <a:xfrm>
            <a:off x="4432298" y="5124858"/>
            <a:ext cx="3527443" cy="523220"/>
          </a:xfrm>
          <a:prstGeom prst="rect">
            <a:avLst/>
          </a:prstGeom>
        </p:spPr>
        <p:txBody>
          <a:bodyPr wrap="square">
            <a:spAutoFit/>
          </a:bodyPr>
          <a:lstStyle/>
          <a:p>
            <a:r>
              <a:rPr lang="en-IN" sz="1400" dirty="0" err="1">
                <a:hlinkClick r:id="rId4"/>
              </a:rPr>
              <a:t>Source:https</a:t>
            </a:r>
            <a:r>
              <a:rPr lang="en-IN" sz="1400" dirty="0">
                <a:hlinkClick r:id="rId4"/>
              </a:rPr>
              <a:t>://www.mknano.com/info-guide/what-are-nanoparticles.aspx</a:t>
            </a:r>
            <a:endParaRPr lang="en-IN" sz="1400" dirty="0"/>
          </a:p>
        </p:txBody>
      </p:sp>
    </p:spTree>
    <p:extLst>
      <p:ext uri="{BB962C8B-B14F-4D97-AF65-F5344CB8AC3E}">
        <p14:creationId xmlns:p14="http://schemas.microsoft.com/office/powerpoint/2010/main" val="373754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11" name="Rectangle 10"/>
          <p:cNvSpPr/>
          <p:nvPr/>
        </p:nvSpPr>
        <p:spPr>
          <a:xfrm>
            <a:off x="228600" y="1452155"/>
            <a:ext cx="7674429" cy="3847207"/>
          </a:xfrm>
          <a:prstGeom prst="rect">
            <a:avLst/>
          </a:prstGeom>
        </p:spPr>
        <p:txBody>
          <a:bodyPr wrap="square">
            <a:spAutoFit/>
          </a:bodyPr>
          <a:lstStyle/>
          <a:p>
            <a:pPr algn="just"/>
            <a:r>
              <a:rPr lang="en-IN" sz="2400" b="1" dirty="0">
                <a:solidFill>
                  <a:srgbClr val="D60093"/>
                </a:solidFill>
                <a:latin typeface="Calibri" pitchFamily="34" charset="0"/>
                <a:cs typeface="Calibri" pitchFamily="34" charset="0"/>
              </a:rPr>
              <a:t>Due to surface scattering</a:t>
            </a:r>
          </a:p>
          <a:p>
            <a:pPr marL="742950" lvl="1" indent="-285750" algn="just">
              <a:buFont typeface="Arial" pitchFamily="34" charset="0"/>
              <a:buChar char="•"/>
            </a:pPr>
            <a:r>
              <a:rPr lang="en-IN" sz="2000" dirty="0">
                <a:latin typeface="Calibri" pitchFamily="34" charset="0"/>
                <a:cs typeface="Calibri" pitchFamily="34" charset="0"/>
              </a:rPr>
              <a:t>Electrical conductivity decreases due to surface scattering</a:t>
            </a:r>
          </a:p>
          <a:p>
            <a:pPr marL="742950" lvl="1" indent="-285750" algn="just">
              <a:buFont typeface="Arial" pitchFamily="34" charset="0"/>
              <a:buChar char="•"/>
            </a:pPr>
            <a:endParaRPr lang="en-IN" sz="2000" dirty="0">
              <a:latin typeface="Calibri" pitchFamily="34" charset="0"/>
              <a:cs typeface="Calibri" pitchFamily="34" charset="0"/>
            </a:endParaRPr>
          </a:p>
          <a:p>
            <a:pPr marL="742950" lvl="1" indent="-285750" algn="just">
              <a:buFont typeface="Arial" pitchFamily="34" charset="0"/>
              <a:buChar char="•"/>
            </a:pPr>
            <a:r>
              <a:rPr lang="en-IN" sz="2000" dirty="0">
                <a:latin typeface="Calibri" pitchFamily="34" charset="0"/>
                <a:cs typeface="Calibri" pitchFamily="34" charset="0"/>
              </a:rPr>
              <a:t>Electrons have a mean free path</a:t>
            </a:r>
          </a:p>
          <a:p>
            <a:pPr marL="742950" lvl="1" indent="-285750" algn="just">
              <a:buFont typeface="Arial" pitchFamily="34" charset="0"/>
              <a:buChar char="•"/>
            </a:pPr>
            <a:endParaRPr lang="en-IN" sz="2000" dirty="0">
              <a:latin typeface="Calibri" pitchFamily="34" charset="0"/>
              <a:cs typeface="Calibri" pitchFamily="34" charset="0"/>
            </a:endParaRPr>
          </a:p>
          <a:p>
            <a:pPr marL="742950" lvl="1" indent="-285750" algn="just">
              <a:buFont typeface="Arial" pitchFamily="34" charset="0"/>
              <a:buChar char="•"/>
            </a:pPr>
            <a:r>
              <a:rPr lang="en-IN" sz="2000" dirty="0">
                <a:latin typeface="Calibri" pitchFamily="34" charset="0"/>
                <a:cs typeface="Calibri" pitchFamily="34" charset="0"/>
              </a:rPr>
              <a:t>If dimensions of the nanomaterial is smaller than the mean free path of the electron, </a:t>
            </a:r>
            <a:r>
              <a:rPr lang="en-IN" sz="2000" b="1" dirty="0">
                <a:solidFill>
                  <a:srgbClr val="D60093"/>
                </a:solidFill>
                <a:latin typeface="Calibri" pitchFamily="34" charset="0"/>
                <a:cs typeface="Calibri" pitchFamily="34" charset="0"/>
              </a:rPr>
              <a:t>elastic or inelastic surface scattering </a:t>
            </a:r>
            <a:r>
              <a:rPr lang="en-IN" sz="2000" dirty="0">
                <a:latin typeface="Calibri" pitchFamily="34" charset="0"/>
                <a:cs typeface="Calibri" pitchFamily="34" charset="0"/>
              </a:rPr>
              <a:t>can happen</a:t>
            </a:r>
          </a:p>
          <a:p>
            <a:pPr marL="742950" lvl="1" indent="-285750" algn="just">
              <a:buFont typeface="Arial" pitchFamily="34" charset="0"/>
              <a:buChar char="•"/>
            </a:pPr>
            <a:r>
              <a:rPr lang="en-IN" sz="2000" dirty="0">
                <a:latin typeface="Calibri" pitchFamily="34" charset="0"/>
                <a:cs typeface="Calibri" pitchFamily="34" charset="0"/>
              </a:rPr>
              <a:t> Elastic scattering will not affect conductivity but when inelastic scattering happens, the </a:t>
            </a:r>
            <a:r>
              <a:rPr lang="en-IN" sz="2000" b="1" dirty="0">
                <a:solidFill>
                  <a:srgbClr val="D60093"/>
                </a:solidFill>
                <a:latin typeface="Calibri" pitchFamily="34" charset="0"/>
                <a:cs typeface="Calibri" pitchFamily="34" charset="0"/>
              </a:rPr>
              <a:t>scattered electron loses its velocity </a:t>
            </a:r>
            <a:r>
              <a:rPr lang="en-IN" sz="2000" dirty="0">
                <a:latin typeface="Calibri" pitchFamily="34" charset="0"/>
                <a:cs typeface="Calibri" pitchFamily="34" charset="0"/>
              </a:rPr>
              <a:t>and electrical conductivity decreases</a:t>
            </a:r>
          </a:p>
          <a:p>
            <a:pPr marL="742950" lvl="1" indent="-285750" algn="just">
              <a:buFont typeface="Arial" pitchFamily="34" charset="0"/>
              <a:buChar char="•"/>
            </a:pP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749799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1"/>
          </p:nvPr>
        </p:nvSpPr>
        <p:spPr>
          <a:xfrm>
            <a:off x="352698" y="1417637"/>
            <a:ext cx="8229600" cy="5440363"/>
          </a:xfrm>
        </p:spPr>
        <p:txBody>
          <a:bodyPr>
            <a:normAutofit/>
          </a:bodyPr>
          <a:lstStyle/>
          <a:p>
            <a:pPr algn="just">
              <a:buNone/>
            </a:pPr>
            <a:r>
              <a:rPr lang="en-IN" dirty="0">
                <a:solidFill>
                  <a:srgbClr val="FF0000"/>
                </a:solidFill>
                <a:latin typeface="Calibri" pitchFamily="34" charset="0"/>
                <a:cs typeface="Calibri" pitchFamily="34" charset="0"/>
              </a:rPr>
              <a:t>  </a:t>
            </a:r>
            <a:r>
              <a:rPr lang="en-IN" b="1" dirty="0">
                <a:solidFill>
                  <a:srgbClr val="FF0000"/>
                </a:solidFill>
                <a:latin typeface="Calibri" pitchFamily="34" charset="0"/>
                <a:cs typeface="Calibri" pitchFamily="34" charset="0"/>
              </a:rPr>
              <a:t>Optical Properties</a:t>
            </a:r>
          </a:p>
          <a:p>
            <a:pPr marL="285750" indent="-285750" algn="just"/>
            <a:r>
              <a:rPr lang="en-IN" sz="2400" b="1" dirty="0" err="1">
                <a:solidFill>
                  <a:schemeClr val="accent1">
                    <a:lumMod val="50000"/>
                  </a:schemeClr>
                </a:solidFill>
                <a:latin typeface="Calibri" pitchFamily="34" charset="0"/>
                <a:cs typeface="Calibri" pitchFamily="34" charset="0"/>
              </a:rPr>
              <a:t>Nanomaterials</a:t>
            </a:r>
            <a:r>
              <a:rPr lang="en-IN" sz="2400" b="1" dirty="0">
                <a:solidFill>
                  <a:schemeClr val="accent1">
                    <a:lumMod val="50000"/>
                  </a:schemeClr>
                </a:solidFill>
                <a:latin typeface="Calibri" pitchFamily="34" charset="0"/>
                <a:cs typeface="Calibri" pitchFamily="34" charset="0"/>
              </a:rPr>
              <a:t> show unique optical properties</a:t>
            </a:r>
          </a:p>
          <a:p>
            <a:pPr marL="285750" indent="-285750" algn="just"/>
            <a:r>
              <a:rPr lang="en-IN" sz="2400" b="1" dirty="0">
                <a:solidFill>
                  <a:srgbClr val="D60093"/>
                </a:solidFill>
                <a:latin typeface="Calibri" pitchFamily="34" charset="0"/>
                <a:cs typeface="Calibri" pitchFamily="34" charset="0"/>
              </a:rPr>
              <a:t>Colour depends on the size of the particles </a:t>
            </a:r>
          </a:p>
          <a:p>
            <a:pPr marL="285750" indent="-285750" algn="just"/>
            <a:endParaRPr lang="en-IN" sz="2400" b="1" dirty="0">
              <a:solidFill>
                <a:schemeClr val="accent1">
                  <a:lumMod val="50000"/>
                </a:schemeClr>
              </a:solidFill>
              <a:latin typeface="Calibri" pitchFamily="34" charset="0"/>
              <a:cs typeface="Calibri" pitchFamily="34" charset="0"/>
            </a:endParaRPr>
          </a:p>
          <a:p>
            <a:pPr lvl="1"/>
            <a:r>
              <a:rPr lang="en-GB" dirty="0"/>
              <a:t>Due to Surface Plasmon Resonance</a:t>
            </a:r>
          </a:p>
          <a:p>
            <a:pPr lvl="1"/>
            <a:endParaRPr lang="en-GB" dirty="0"/>
          </a:p>
          <a:p>
            <a:pPr lvl="1"/>
            <a:r>
              <a:rPr lang="en-GB" dirty="0"/>
              <a:t>Due to increase in band gap</a:t>
            </a:r>
          </a:p>
        </p:txBody>
      </p:sp>
    </p:spTree>
    <p:extLst>
      <p:ext uri="{BB962C8B-B14F-4D97-AF65-F5344CB8AC3E}">
        <p14:creationId xmlns:p14="http://schemas.microsoft.com/office/powerpoint/2010/main" val="218638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11" name="Rectangle 10"/>
          <p:cNvSpPr/>
          <p:nvPr/>
        </p:nvSpPr>
        <p:spPr>
          <a:xfrm>
            <a:off x="195943" y="1306285"/>
            <a:ext cx="7963503" cy="3847207"/>
          </a:xfrm>
          <a:prstGeom prst="rect">
            <a:avLst/>
          </a:prstGeom>
        </p:spPr>
        <p:txBody>
          <a:bodyPr wrap="square">
            <a:spAutoFit/>
          </a:bodyPr>
          <a:lstStyle/>
          <a:p>
            <a:pPr algn="just"/>
            <a:r>
              <a:rPr lang="en-IN" sz="2400" b="1" dirty="0">
                <a:solidFill>
                  <a:schemeClr val="accent1">
                    <a:lumMod val="50000"/>
                  </a:schemeClr>
                </a:solidFill>
                <a:latin typeface="Calibri" pitchFamily="34" charset="0"/>
                <a:cs typeface="Calibri" pitchFamily="34" charset="0"/>
              </a:rPr>
              <a:t>Surface </a:t>
            </a:r>
            <a:r>
              <a:rPr lang="en-IN" sz="2400" b="1" dirty="0" err="1">
                <a:solidFill>
                  <a:schemeClr val="accent1">
                    <a:lumMod val="50000"/>
                  </a:schemeClr>
                </a:solidFill>
                <a:latin typeface="Calibri" pitchFamily="34" charset="0"/>
                <a:cs typeface="Calibri" pitchFamily="34" charset="0"/>
              </a:rPr>
              <a:t>plasmon</a:t>
            </a:r>
            <a:r>
              <a:rPr lang="en-IN" sz="2400" b="1" dirty="0">
                <a:solidFill>
                  <a:schemeClr val="accent1">
                    <a:lumMod val="50000"/>
                  </a:schemeClr>
                </a:solidFill>
                <a:latin typeface="Calibri" pitchFamily="34" charset="0"/>
                <a:cs typeface="Calibri" pitchFamily="34" charset="0"/>
              </a:rPr>
              <a:t> resonance (SPR) </a:t>
            </a:r>
          </a:p>
          <a:p>
            <a:pPr algn="just">
              <a:buFont typeface="Arial" pitchFamily="34" charset="0"/>
              <a:buChar char="•"/>
            </a:pPr>
            <a:r>
              <a:rPr lang="en-IN" sz="2000" dirty="0">
                <a:latin typeface="Calibri" pitchFamily="34" charset="0"/>
                <a:cs typeface="Calibri" pitchFamily="34" charset="0"/>
              </a:rPr>
              <a:t>Metals have </a:t>
            </a:r>
            <a:r>
              <a:rPr lang="en-IN" sz="2000" b="1" dirty="0">
                <a:solidFill>
                  <a:srgbClr val="D60093"/>
                </a:solidFill>
                <a:latin typeface="Calibri" pitchFamily="34" charset="0"/>
                <a:cs typeface="Calibri" pitchFamily="34" charset="0"/>
              </a:rPr>
              <a:t>positive lattice points </a:t>
            </a:r>
            <a:r>
              <a:rPr lang="en-IN" sz="2000" dirty="0">
                <a:latin typeface="Calibri" pitchFamily="34" charset="0"/>
                <a:cs typeface="Calibri" pitchFamily="34" charset="0"/>
              </a:rPr>
              <a:t>surrounded by a sea of electrons</a:t>
            </a:r>
          </a:p>
          <a:p>
            <a:pPr algn="just">
              <a:buFont typeface="Arial" pitchFamily="34" charset="0"/>
              <a:buChar char="•"/>
            </a:pPr>
            <a:r>
              <a:rPr lang="en-IN" sz="2000" dirty="0">
                <a:latin typeface="Calibri" pitchFamily="34" charset="0"/>
                <a:cs typeface="Calibri" pitchFamily="34" charset="0"/>
              </a:rPr>
              <a:t>When radiation </a:t>
            </a:r>
            <a:r>
              <a:rPr lang="en-IN" sz="2000" dirty="0" smtClean="0">
                <a:latin typeface="Calibri" pitchFamily="34" charset="0"/>
                <a:cs typeface="Calibri" pitchFamily="34" charset="0"/>
              </a:rPr>
              <a:t>falls, </a:t>
            </a:r>
            <a:r>
              <a:rPr lang="en-IN" sz="2000" dirty="0">
                <a:latin typeface="Calibri" pitchFamily="34" charset="0"/>
                <a:cs typeface="Calibri" pitchFamily="34" charset="0"/>
              </a:rPr>
              <a:t>the </a:t>
            </a:r>
            <a:r>
              <a:rPr lang="en-IN" sz="2000" b="1" dirty="0">
                <a:solidFill>
                  <a:srgbClr val="D60093"/>
                </a:solidFill>
                <a:latin typeface="Calibri" pitchFamily="34" charset="0"/>
                <a:cs typeface="Calibri" pitchFamily="34" charset="0"/>
              </a:rPr>
              <a:t>surface electrons are polarised</a:t>
            </a:r>
          </a:p>
          <a:p>
            <a:pPr algn="just">
              <a:buFont typeface="Arial" pitchFamily="34" charset="0"/>
              <a:buChar char="•"/>
            </a:pPr>
            <a:r>
              <a:rPr lang="en-IN" sz="2000" dirty="0">
                <a:latin typeface="Calibri" pitchFamily="34" charset="0"/>
                <a:cs typeface="Calibri" pitchFamily="34" charset="0"/>
              </a:rPr>
              <a:t>These electrons oscillate with a frequency</a:t>
            </a:r>
          </a:p>
          <a:p>
            <a:pPr algn="just">
              <a:buFont typeface="Arial" pitchFamily="34" charset="0"/>
              <a:buChar char="•"/>
            </a:pPr>
            <a:r>
              <a:rPr lang="en-IN" sz="2000" dirty="0">
                <a:latin typeface="Calibri" pitchFamily="34" charset="0"/>
                <a:cs typeface="Calibri" pitchFamily="34" charset="0"/>
              </a:rPr>
              <a:t>Collective oscillations of these electrons is called </a:t>
            </a:r>
            <a:r>
              <a:rPr lang="en-IN" sz="2000" b="1" dirty="0" err="1">
                <a:solidFill>
                  <a:srgbClr val="D60093"/>
                </a:solidFill>
                <a:latin typeface="Calibri" pitchFamily="34" charset="0"/>
                <a:cs typeface="Calibri" pitchFamily="34" charset="0"/>
              </a:rPr>
              <a:t>Plasmons</a:t>
            </a:r>
            <a:endParaRPr lang="en-IN" sz="2000" b="1" dirty="0">
              <a:solidFill>
                <a:srgbClr val="D60093"/>
              </a:solidFill>
              <a:latin typeface="Calibri" pitchFamily="34" charset="0"/>
              <a:cs typeface="Calibri" pitchFamily="34" charset="0"/>
            </a:endParaRPr>
          </a:p>
          <a:p>
            <a:pPr algn="just">
              <a:buFont typeface="Arial" pitchFamily="34" charset="0"/>
              <a:buChar char="•"/>
            </a:pPr>
            <a:r>
              <a:rPr lang="en-IN" sz="2000" dirty="0">
                <a:latin typeface="Calibri" pitchFamily="34" charset="0"/>
                <a:cs typeface="Calibri" pitchFamily="34" charset="0"/>
              </a:rPr>
              <a:t>When the </a:t>
            </a:r>
            <a:r>
              <a:rPr lang="en-IN" sz="2000" dirty="0" err="1">
                <a:latin typeface="Calibri" pitchFamily="34" charset="0"/>
                <a:cs typeface="Calibri" pitchFamily="34" charset="0"/>
              </a:rPr>
              <a:t>plasmon</a:t>
            </a:r>
            <a:r>
              <a:rPr lang="en-IN" sz="2000" dirty="0">
                <a:latin typeface="Calibri" pitchFamily="34" charset="0"/>
                <a:cs typeface="Calibri" pitchFamily="34" charset="0"/>
              </a:rPr>
              <a:t> frequency matches with the frequency of radiation falling, </a:t>
            </a:r>
            <a:r>
              <a:rPr lang="en-IN" sz="2000" b="1" dirty="0">
                <a:solidFill>
                  <a:srgbClr val="D60093"/>
                </a:solidFill>
                <a:latin typeface="Calibri" pitchFamily="34" charset="0"/>
                <a:cs typeface="Calibri" pitchFamily="34" charset="0"/>
              </a:rPr>
              <a:t>resonance occurs </a:t>
            </a:r>
            <a:r>
              <a:rPr lang="en-IN" sz="2000" dirty="0">
                <a:latin typeface="Calibri" pitchFamily="34" charset="0"/>
                <a:cs typeface="Calibri" pitchFamily="34" charset="0"/>
              </a:rPr>
              <a:t>and radiation is absorbed and the material appears coloured</a:t>
            </a:r>
          </a:p>
          <a:p>
            <a:pPr algn="just">
              <a:buFont typeface="Arial" pitchFamily="34" charset="0"/>
              <a:buChar char="•"/>
            </a:pPr>
            <a:r>
              <a:rPr lang="en-IN" sz="2000" b="1" dirty="0">
                <a:solidFill>
                  <a:srgbClr val="D60093"/>
                </a:solidFill>
                <a:latin typeface="Calibri" pitchFamily="34" charset="0"/>
                <a:cs typeface="Calibri" pitchFamily="34" charset="0"/>
              </a:rPr>
              <a:t>Plasmon frequency </a:t>
            </a:r>
            <a:r>
              <a:rPr lang="en-IN" sz="2000" dirty="0">
                <a:latin typeface="Calibri" pitchFamily="34" charset="0"/>
                <a:cs typeface="Calibri" pitchFamily="34" charset="0"/>
              </a:rPr>
              <a:t>depends on size, shape and nature of metal</a:t>
            </a:r>
          </a:p>
          <a:p>
            <a:pPr algn="just">
              <a:buFont typeface="Arial" pitchFamily="34" charset="0"/>
              <a:buChar char="•"/>
            </a:pPr>
            <a:r>
              <a:rPr lang="en-IN" sz="2000" dirty="0">
                <a:latin typeface="Calibri" pitchFamily="34" charset="0"/>
                <a:cs typeface="Calibri" pitchFamily="34" charset="0"/>
              </a:rPr>
              <a:t>As size of nanoparticle changes, </a:t>
            </a:r>
            <a:r>
              <a:rPr lang="en-IN" sz="2000" b="1" dirty="0">
                <a:solidFill>
                  <a:srgbClr val="D60093"/>
                </a:solidFill>
                <a:latin typeface="Calibri" pitchFamily="34" charset="0"/>
                <a:cs typeface="Calibri" pitchFamily="34" charset="0"/>
              </a:rPr>
              <a:t>colour changes</a:t>
            </a:r>
          </a:p>
          <a:p>
            <a:pPr algn="just"/>
            <a:r>
              <a:rPr lang="en-IN" sz="2000" dirty="0">
                <a:latin typeface="Calibri" pitchFamily="34" charset="0"/>
                <a:cs typeface="Calibri" pitchFamily="34" charset="0"/>
              </a:rPr>
              <a:t> </a:t>
            </a:r>
          </a:p>
          <a:p>
            <a:pPr algn="just"/>
            <a:endParaRPr lang="en-IN" sz="2000" dirty="0">
              <a:latin typeface="Calibri" pitchFamily="34" charset="0"/>
              <a:cs typeface="Calibri" pitchFamily="34" charset="0"/>
            </a:endParaRPr>
          </a:p>
        </p:txBody>
      </p:sp>
      <p:pic>
        <p:nvPicPr>
          <p:cNvPr id="10" name="Picture 6" descr="Gold Nanoparticle Properties | Cytodiagnostics Inc"/>
          <p:cNvPicPr>
            <a:picLocks noChangeAspect="1" noChangeArrowheads="1"/>
          </p:cNvPicPr>
          <p:nvPr/>
        </p:nvPicPr>
        <p:blipFill>
          <a:blip r:embed="rId3"/>
          <a:srcRect/>
          <a:stretch>
            <a:fillRect/>
          </a:stretch>
        </p:blipFill>
        <p:spPr bwMode="auto">
          <a:xfrm>
            <a:off x="369843" y="4741817"/>
            <a:ext cx="3496764" cy="1916060"/>
          </a:xfrm>
          <a:prstGeom prst="rect">
            <a:avLst/>
          </a:prstGeom>
          <a:noFill/>
        </p:spPr>
      </p:pic>
      <p:sp>
        <p:nvSpPr>
          <p:cNvPr id="14" name="Rectangle 13"/>
          <p:cNvSpPr/>
          <p:nvPr/>
        </p:nvSpPr>
        <p:spPr>
          <a:xfrm>
            <a:off x="4739007" y="5290105"/>
            <a:ext cx="3062889" cy="523220"/>
          </a:xfrm>
          <a:prstGeom prst="rect">
            <a:avLst/>
          </a:prstGeom>
        </p:spPr>
        <p:txBody>
          <a:bodyPr wrap="square">
            <a:spAutoFit/>
          </a:bodyPr>
          <a:lstStyle/>
          <a:p>
            <a:r>
              <a:rPr lang="en-GB" sz="1400" dirty="0" err="1">
                <a:hlinkClick r:id="rId4"/>
              </a:rPr>
              <a:t>Soiurce:https</a:t>
            </a:r>
            <a:r>
              <a:rPr lang="en-GB" sz="1400" dirty="0">
                <a:hlinkClick r:id="rId4"/>
              </a:rPr>
              <a:t>://www.cytodiagnostics.com/pages/gold-nanoparticle-properties</a:t>
            </a:r>
            <a:endParaRPr lang="en-GB" sz="1400" dirty="0"/>
          </a:p>
        </p:txBody>
      </p:sp>
    </p:spTree>
    <p:extLst>
      <p:ext uri="{BB962C8B-B14F-4D97-AF65-F5344CB8AC3E}">
        <p14:creationId xmlns:p14="http://schemas.microsoft.com/office/powerpoint/2010/main" val="2073308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9B981547-1E92-449B-B78C-DA526B5E33C9}"/>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11" name="Content Placeholder 2"/>
          <p:cNvSpPr>
            <a:spLocks noGrp="1"/>
          </p:cNvSpPr>
          <p:nvPr>
            <p:ph idx="1"/>
          </p:nvPr>
        </p:nvSpPr>
        <p:spPr>
          <a:xfrm>
            <a:off x="321010" y="1302146"/>
            <a:ext cx="7899858" cy="5440363"/>
          </a:xfrm>
        </p:spPr>
        <p:txBody>
          <a:bodyPr/>
          <a:lstStyle/>
          <a:p>
            <a:pPr>
              <a:buNone/>
            </a:pPr>
            <a:r>
              <a:rPr lang="en-IN" b="1" dirty="0">
                <a:solidFill>
                  <a:schemeClr val="accent1">
                    <a:lumMod val="50000"/>
                  </a:schemeClr>
                </a:solidFill>
                <a:latin typeface="Calibri" pitchFamily="34" charset="0"/>
                <a:cs typeface="Calibri" pitchFamily="34" charset="0"/>
              </a:rPr>
              <a:t> </a:t>
            </a:r>
            <a:r>
              <a:rPr lang="en-IN" sz="2400" b="1" dirty="0">
                <a:solidFill>
                  <a:schemeClr val="accent1">
                    <a:lumMod val="50000"/>
                  </a:schemeClr>
                </a:solidFill>
                <a:latin typeface="Calibri" pitchFamily="34" charset="0"/>
                <a:cs typeface="Calibri" pitchFamily="34" charset="0"/>
              </a:rPr>
              <a:t>Increase in Energy gap</a:t>
            </a:r>
            <a:endParaRPr lang="en-GB" sz="2400" dirty="0">
              <a:solidFill>
                <a:schemeClr val="accent1">
                  <a:lumMod val="50000"/>
                </a:schemeClr>
              </a:solidFill>
            </a:endParaRPr>
          </a:p>
          <a:p>
            <a:pPr indent="-144000">
              <a:lnSpc>
                <a:spcPct val="80000"/>
              </a:lnSpc>
            </a:pPr>
            <a:r>
              <a:rPr lang="en-GB" sz="2000" dirty="0"/>
              <a:t>Increases in energy gap between the </a:t>
            </a:r>
            <a:r>
              <a:rPr lang="en-GB" sz="2000" b="1" dirty="0">
                <a:solidFill>
                  <a:srgbClr val="D60093"/>
                </a:solidFill>
              </a:rPr>
              <a:t>valence band and conduction band</a:t>
            </a:r>
          </a:p>
          <a:p>
            <a:pPr indent="-144000">
              <a:lnSpc>
                <a:spcPct val="100000"/>
              </a:lnSpc>
              <a:spcBef>
                <a:spcPts val="600"/>
              </a:spcBef>
            </a:pPr>
            <a:r>
              <a:rPr lang="en-GB" sz="2000" dirty="0"/>
              <a:t> As size of </a:t>
            </a:r>
            <a:r>
              <a:rPr lang="en-GB" sz="2000" dirty="0" err="1"/>
              <a:t>nanoparticles</a:t>
            </a:r>
            <a:r>
              <a:rPr lang="en-GB" sz="2000" dirty="0"/>
              <a:t> decreases the energy gap increases and the </a:t>
            </a:r>
            <a:r>
              <a:rPr lang="en-GB" sz="2000" b="1" dirty="0">
                <a:solidFill>
                  <a:srgbClr val="D60093"/>
                </a:solidFill>
              </a:rPr>
              <a:t>wavelength of light absorbed </a:t>
            </a:r>
            <a:r>
              <a:rPr lang="en-GB" sz="2000" dirty="0"/>
              <a:t>moves towards smaller values . This is referred to as </a:t>
            </a:r>
            <a:r>
              <a:rPr lang="en-GB" sz="2000" b="1" dirty="0">
                <a:solidFill>
                  <a:srgbClr val="D60093"/>
                </a:solidFill>
              </a:rPr>
              <a:t>‘blue shift</a:t>
            </a:r>
            <a:r>
              <a:rPr lang="en-GB" sz="2000" dirty="0">
                <a:solidFill>
                  <a:srgbClr val="D60093"/>
                </a:solidFill>
              </a:rPr>
              <a:t>’ </a:t>
            </a:r>
          </a:p>
          <a:p>
            <a:pPr>
              <a:lnSpc>
                <a:spcPct val="100000"/>
              </a:lnSpc>
              <a:spcBef>
                <a:spcPts val="600"/>
              </a:spcBef>
              <a:buNone/>
            </a:pPr>
            <a:r>
              <a:rPr lang="en-GB" sz="2000" dirty="0"/>
              <a:t>    </a:t>
            </a:r>
            <a:r>
              <a:rPr lang="en-GB" sz="2000" dirty="0" err="1"/>
              <a:t>eg</a:t>
            </a:r>
            <a:r>
              <a:rPr lang="en-GB" sz="2000" dirty="0"/>
              <a:t>. colloidal suspensions of gold </a:t>
            </a:r>
            <a:r>
              <a:rPr lang="en-GB" sz="2000" dirty="0" err="1"/>
              <a:t>nanoparticles</a:t>
            </a:r>
            <a:r>
              <a:rPr lang="en-GB" sz="2000" dirty="0"/>
              <a:t> :</a:t>
            </a:r>
          </a:p>
          <a:p>
            <a:pPr>
              <a:lnSpc>
                <a:spcPct val="100000"/>
              </a:lnSpc>
              <a:spcBef>
                <a:spcPts val="600"/>
              </a:spcBef>
              <a:buNone/>
            </a:pPr>
            <a:r>
              <a:rPr lang="en-GB" sz="2000" dirty="0"/>
              <a:t>     Gold spheres of &gt; 50 nm  absorb at </a:t>
            </a:r>
            <a:r>
              <a:rPr lang="el-GR" sz="2000" dirty="0"/>
              <a:t>λ</a:t>
            </a:r>
            <a:r>
              <a:rPr lang="en-GB" sz="2000" dirty="0"/>
              <a:t>  = 575 </a:t>
            </a:r>
            <a:r>
              <a:rPr lang="en-GB" sz="2000" dirty="0" smtClean="0"/>
              <a:t>nm</a:t>
            </a:r>
            <a:endParaRPr lang="en-GB" sz="2000" dirty="0"/>
          </a:p>
          <a:p>
            <a:pPr>
              <a:lnSpc>
                <a:spcPct val="100000"/>
              </a:lnSpc>
              <a:spcBef>
                <a:spcPts val="600"/>
              </a:spcBef>
              <a:buNone/>
            </a:pPr>
            <a:r>
              <a:rPr lang="en-GB" sz="2000" dirty="0"/>
              <a:t>     Gold spheres of 10- 20 nm absorb at </a:t>
            </a:r>
            <a:r>
              <a:rPr lang="el-GR" sz="2000" dirty="0"/>
              <a:t>λ</a:t>
            </a:r>
            <a:r>
              <a:rPr lang="en-GB" sz="2000" dirty="0"/>
              <a:t>  = 524 </a:t>
            </a:r>
            <a:r>
              <a:rPr lang="en-GB" sz="2000" dirty="0" smtClean="0"/>
              <a:t>nm</a:t>
            </a:r>
          </a:p>
          <a:p>
            <a:pPr>
              <a:lnSpc>
                <a:spcPct val="100000"/>
              </a:lnSpc>
              <a:spcBef>
                <a:spcPts val="600"/>
              </a:spcBef>
              <a:buNone/>
            </a:pPr>
            <a:r>
              <a:rPr lang="en-GB" sz="2000" dirty="0" smtClean="0"/>
              <a:t>     Gold spheres of 2-5 nm absorb at </a:t>
            </a:r>
            <a:r>
              <a:rPr lang="el-GR" sz="2000" dirty="0" smtClean="0"/>
              <a:t>λ </a:t>
            </a:r>
            <a:r>
              <a:rPr lang="en-GB" sz="2000" dirty="0" smtClean="0"/>
              <a:t>= 517 nm</a:t>
            </a:r>
          </a:p>
          <a:p>
            <a:pPr>
              <a:buNone/>
            </a:pPr>
            <a:endParaRPr lang="en-GB" sz="2800" dirty="0"/>
          </a:p>
          <a:p>
            <a:pPr>
              <a:buNone/>
            </a:pPr>
            <a:endParaRPr lang="en-GB" dirty="0"/>
          </a:p>
          <a:p>
            <a:pPr>
              <a:buNone/>
            </a:pPr>
            <a:endParaRPr lang="en-GB" dirty="0"/>
          </a:p>
          <a:p>
            <a:pPr>
              <a:buNone/>
            </a:pPr>
            <a:endParaRPr lang="en-GB" dirty="0"/>
          </a:p>
        </p:txBody>
      </p:sp>
      <p:pic>
        <p:nvPicPr>
          <p:cNvPr id="7172" name="Picture 4" descr="https://upload.wikimedia.org/wikipedia/commons/thumb/4/4d/Gold255.jpg/220px-Gold255.jpg"/>
          <p:cNvPicPr>
            <a:picLocks noChangeAspect="1" noChangeArrowheads="1"/>
          </p:cNvPicPr>
          <p:nvPr/>
        </p:nvPicPr>
        <p:blipFill>
          <a:blip r:embed="rId3"/>
          <a:srcRect/>
          <a:stretch>
            <a:fillRect/>
          </a:stretch>
        </p:blipFill>
        <p:spPr bwMode="auto">
          <a:xfrm>
            <a:off x="743403" y="4859100"/>
            <a:ext cx="2287180" cy="1975632"/>
          </a:xfrm>
          <a:prstGeom prst="rect">
            <a:avLst/>
          </a:prstGeom>
          <a:noFill/>
        </p:spPr>
      </p:pic>
      <p:sp>
        <p:nvSpPr>
          <p:cNvPr id="12" name="Rectangle 11"/>
          <p:cNvSpPr/>
          <p:nvPr/>
        </p:nvSpPr>
        <p:spPr>
          <a:xfrm>
            <a:off x="3921891" y="5440363"/>
            <a:ext cx="2992041" cy="523220"/>
          </a:xfrm>
          <a:prstGeom prst="rect">
            <a:avLst/>
          </a:prstGeom>
        </p:spPr>
        <p:txBody>
          <a:bodyPr wrap="square">
            <a:spAutoFit/>
          </a:bodyPr>
          <a:lstStyle/>
          <a:p>
            <a:r>
              <a:rPr lang="en-GB" sz="1400" dirty="0">
                <a:hlinkClick r:id="rId4"/>
              </a:rPr>
              <a:t>Source::https://en.wikipedia.org/wiki/Colloidal_gold</a:t>
            </a:r>
            <a:endParaRPr lang="en-GB" sz="1400" dirty="0"/>
          </a:p>
        </p:txBody>
      </p:sp>
    </p:spTree>
    <p:extLst>
      <p:ext uri="{BB962C8B-B14F-4D97-AF65-F5344CB8AC3E}">
        <p14:creationId xmlns:p14="http://schemas.microsoft.com/office/powerpoint/2010/main" val="1402764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a:t>
            </a:r>
            <a:r>
              <a:rPr lang="en-IN" sz="2800" b="1" dirty="0" smtClean="0">
                <a:solidFill>
                  <a:schemeClr val="accent2">
                    <a:lumMod val="75000"/>
                  </a:schemeClr>
                </a:solidFill>
              </a:rPr>
              <a:t>7- </a:t>
            </a:r>
            <a:r>
              <a:rPr lang="en-IN" sz="2800" b="1" dirty="0">
                <a:solidFill>
                  <a:schemeClr val="accent2">
                    <a:lumMod val="75000"/>
                  </a:schemeClr>
                </a:solidFill>
              </a:rPr>
              <a:t>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 xmlns:a16="http://schemas.microsoft.com/office/drawing/2014/main" id="{B1AEBD28-7BCD-4BFF-8D86-9C5F49398112}"/>
              </a:ext>
            </a:extLst>
          </p:cNvPr>
          <p:cNvSpPr>
            <a:spLocks noGrp="1"/>
          </p:cNvSpPr>
          <p:nvPr>
            <p:ph idx="1"/>
          </p:nvPr>
        </p:nvSpPr>
        <p:spPr>
          <a:xfrm>
            <a:off x="838200" y="1825625"/>
            <a:ext cx="7613469" cy="4131038"/>
          </a:xfrm>
        </p:spPr>
        <p:txBody>
          <a:bodyPr/>
          <a:lstStyle/>
          <a:p>
            <a:r>
              <a:rPr lang="en-IN" dirty="0"/>
              <a:t> </a:t>
            </a:r>
            <a:r>
              <a:rPr lang="en-IN" sz="3200" b="1" i="1" dirty="0"/>
              <a:t>Module content:</a:t>
            </a:r>
          </a:p>
          <a:p>
            <a:pPr marL="0" indent="0">
              <a:buNone/>
            </a:pPr>
            <a:endParaRPr lang="en-IN" b="1" dirty="0"/>
          </a:p>
          <a:p>
            <a:r>
              <a:rPr lang="en-IN" b="1" i="1" dirty="0" err="1"/>
              <a:t>Nanomaterials</a:t>
            </a:r>
            <a:r>
              <a:rPr lang="en-IN" b="1" i="1" dirty="0"/>
              <a:t> (classification and deviation of properties from bulk)</a:t>
            </a:r>
          </a:p>
          <a:p>
            <a:r>
              <a:rPr lang="en-IN" b="1" i="1" dirty="0"/>
              <a:t>Properties of nanoparticles</a:t>
            </a:r>
          </a:p>
          <a:p>
            <a:pPr marL="0" indent="0">
              <a:buNone/>
            </a:pPr>
            <a:r>
              <a:rPr lang="en-IN" dirty="0"/>
              <a:t>    </a:t>
            </a:r>
          </a:p>
        </p:txBody>
      </p:sp>
    </p:spTree>
    <p:extLst>
      <p:ext uri="{BB962C8B-B14F-4D97-AF65-F5344CB8AC3E}">
        <p14:creationId xmlns:p14="http://schemas.microsoft.com/office/powerpoint/2010/main" val="800356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 xmlns:a16="http://schemas.microsoft.com/office/drawing/2014/main" id="{B1AEBD28-7BCD-4BFF-8D86-9C5F49398112}"/>
              </a:ext>
            </a:extLst>
          </p:cNvPr>
          <p:cNvSpPr>
            <a:spLocks noGrp="1"/>
          </p:cNvSpPr>
          <p:nvPr>
            <p:ph idx="1"/>
          </p:nvPr>
        </p:nvSpPr>
        <p:spPr>
          <a:xfrm>
            <a:off x="838200" y="1825625"/>
            <a:ext cx="7613469" cy="4131038"/>
          </a:xfrm>
        </p:spPr>
        <p:txBody>
          <a:bodyPr>
            <a:normAutofit/>
          </a:bodyPr>
          <a:lstStyle/>
          <a:p>
            <a:pPr marL="0" indent="0">
              <a:buNone/>
            </a:pPr>
            <a:r>
              <a:rPr lang="en-IN" dirty="0"/>
              <a:t> </a:t>
            </a:r>
            <a:r>
              <a:rPr lang="en-IN" b="1" i="1" dirty="0"/>
              <a:t>Class content:</a:t>
            </a:r>
          </a:p>
          <a:p>
            <a:pPr marL="0" indent="0">
              <a:buNone/>
            </a:pPr>
            <a:endParaRPr lang="en-IN" b="1" dirty="0"/>
          </a:p>
          <a:p>
            <a:r>
              <a:rPr lang="en-IN" b="1" i="1" dirty="0"/>
              <a:t>Properties of Nanomaterials(contd.)</a:t>
            </a:r>
          </a:p>
          <a:p>
            <a:pPr lvl="1"/>
            <a:r>
              <a:rPr lang="en-IN" b="1" i="1" dirty="0"/>
              <a:t>Mechanical properties</a:t>
            </a:r>
          </a:p>
          <a:p>
            <a:pPr lvl="1"/>
            <a:r>
              <a:rPr lang="en-IN" b="1" i="1" dirty="0"/>
              <a:t>Thermal properties</a:t>
            </a:r>
          </a:p>
          <a:p>
            <a:pPr lvl="1"/>
            <a:r>
              <a:rPr lang="en-IN" b="1" i="1" dirty="0"/>
              <a:t>Magnetic properties</a:t>
            </a:r>
          </a:p>
          <a:p>
            <a:pPr lvl="1"/>
            <a:r>
              <a:rPr lang="en-IN" b="1" i="1" dirty="0"/>
              <a:t>Applications</a:t>
            </a:r>
          </a:p>
        </p:txBody>
      </p:sp>
    </p:spTree>
    <p:extLst>
      <p:ext uri="{BB962C8B-B14F-4D97-AF65-F5344CB8AC3E}">
        <p14:creationId xmlns:p14="http://schemas.microsoft.com/office/powerpoint/2010/main" val="3732910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341CDF31-F82B-4724-B521-54855C649D8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80" name="Content Placeholder 2"/>
          <p:cNvSpPr>
            <a:spLocks noGrp="1"/>
          </p:cNvSpPr>
          <p:nvPr>
            <p:ph idx="1"/>
          </p:nvPr>
        </p:nvSpPr>
        <p:spPr>
          <a:xfrm>
            <a:off x="352697" y="1341438"/>
            <a:ext cx="8229600" cy="4432346"/>
          </a:xfrm>
        </p:spPr>
        <p:txBody>
          <a:bodyPr>
            <a:normAutofit/>
          </a:bodyPr>
          <a:lstStyle/>
          <a:p>
            <a:pPr>
              <a:buNone/>
            </a:pPr>
            <a:r>
              <a:rPr lang="en-GB" dirty="0"/>
              <a:t> </a:t>
            </a:r>
            <a:r>
              <a:rPr lang="en-GB" b="1" dirty="0">
                <a:solidFill>
                  <a:srgbClr val="FF0000"/>
                </a:solidFill>
              </a:rPr>
              <a:t>Mechanical properties</a:t>
            </a:r>
          </a:p>
          <a:p>
            <a:pPr>
              <a:buNone/>
            </a:pPr>
            <a:r>
              <a:rPr lang="en-GB" sz="2400" b="1" dirty="0">
                <a:solidFill>
                  <a:schemeClr val="accent1">
                    <a:lumMod val="50000"/>
                  </a:schemeClr>
                </a:solidFill>
              </a:rPr>
              <a:t>Strength of </a:t>
            </a:r>
            <a:r>
              <a:rPr lang="en-GB" sz="2400" b="1" dirty="0" err="1">
                <a:solidFill>
                  <a:schemeClr val="accent1">
                    <a:lumMod val="50000"/>
                  </a:schemeClr>
                </a:solidFill>
              </a:rPr>
              <a:t>nanomaterials</a:t>
            </a:r>
            <a:r>
              <a:rPr lang="en-GB" sz="2400" b="1" dirty="0">
                <a:solidFill>
                  <a:schemeClr val="accent1">
                    <a:lumMod val="50000"/>
                  </a:schemeClr>
                </a:solidFill>
              </a:rPr>
              <a:t> is greater than bulk material</a:t>
            </a:r>
            <a:endParaRPr lang="en-GB" b="1" dirty="0">
              <a:solidFill>
                <a:schemeClr val="accent1">
                  <a:lumMod val="50000"/>
                </a:schemeClr>
              </a:solidFill>
            </a:endParaRPr>
          </a:p>
          <a:p>
            <a:r>
              <a:rPr lang="en-GB" sz="2400" dirty="0"/>
              <a:t> </a:t>
            </a:r>
            <a:r>
              <a:rPr lang="en-GB" sz="2000" dirty="0"/>
              <a:t>Mechanical properties may reach theoretical strength , which is </a:t>
            </a:r>
            <a:r>
              <a:rPr lang="en-GB" sz="2000" b="1" dirty="0">
                <a:solidFill>
                  <a:srgbClr val="CC0099"/>
                </a:solidFill>
              </a:rPr>
              <a:t>one or two orders of magnitude higher </a:t>
            </a:r>
            <a:r>
              <a:rPr lang="en-GB" sz="2000" dirty="0"/>
              <a:t>than that of the bulk materials.</a:t>
            </a:r>
          </a:p>
          <a:p>
            <a:pPr>
              <a:buNone/>
            </a:pPr>
            <a:r>
              <a:rPr lang="en-GB" sz="2000" dirty="0"/>
              <a:t>   </a:t>
            </a:r>
            <a:r>
              <a:rPr lang="en-GB" sz="2000" dirty="0" err="1"/>
              <a:t>e.g</a:t>
            </a:r>
            <a:r>
              <a:rPr lang="en-GB" sz="2000" dirty="0"/>
              <a:t> bending of bulk Cu happens readily but Cu particles &lt; 50 nm are considered </a:t>
            </a:r>
            <a:r>
              <a:rPr lang="en-GB" sz="2000" b="1" dirty="0">
                <a:solidFill>
                  <a:srgbClr val="CC0099"/>
                </a:solidFill>
              </a:rPr>
              <a:t>super hard materials </a:t>
            </a:r>
            <a:r>
              <a:rPr lang="en-GB" sz="2000" dirty="0"/>
              <a:t>that do not show same malleability and ductility as bulk Cu.</a:t>
            </a:r>
          </a:p>
          <a:p>
            <a:r>
              <a:rPr lang="en-GB" sz="2000" dirty="0"/>
              <a:t> The reason for this high strength is due to </a:t>
            </a:r>
            <a:r>
              <a:rPr lang="en-GB" sz="2000" b="1" dirty="0">
                <a:solidFill>
                  <a:srgbClr val="CC0099"/>
                </a:solidFill>
              </a:rPr>
              <a:t>reduced probability of defects</a:t>
            </a:r>
            <a:r>
              <a:rPr lang="en-GB" sz="2000" dirty="0"/>
              <a:t> Large lattices in bulk materials have imperfections  like </a:t>
            </a:r>
            <a:r>
              <a:rPr lang="en-GB" sz="2000" b="1" dirty="0">
                <a:solidFill>
                  <a:srgbClr val="CC0099"/>
                </a:solidFill>
              </a:rPr>
              <a:t>dislocations, kinks and vacancies </a:t>
            </a:r>
            <a:r>
              <a:rPr lang="en-GB" sz="2000" dirty="0"/>
              <a:t>but for lattice with smaller cross-section, there is less probability of finding imperfections.</a:t>
            </a:r>
          </a:p>
          <a:p>
            <a:pPr>
              <a:buNone/>
            </a:pPr>
            <a:endParaRPr lang="en-GB" dirty="0"/>
          </a:p>
        </p:txBody>
      </p:sp>
    </p:spTree>
    <p:extLst>
      <p:ext uri="{BB962C8B-B14F-4D97-AF65-F5344CB8AC3E}">
        <p14:creationId xmlns:p14="http://schemas.microsoft.com/office/powerpoint/2010/main" val="3563203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Content Placeholder 2"/>
          <p:cNvSpPr>
            <a:spLocks noGrp="1"/>
          </p:cNvSpPr>
          <p:nvPr>
            <p:ph idx="1"/>
          </p:nvPr>
        </p:nvSpPr>
        <p:spPr>
          <a:xfrm>
            <a:off x="418011" y="1341437"/>
            <a:ext cx="8229600" cy="5516563"/>
          </a:xfrm>
        </p:spPr>
        <p:txBody>
          <a:bodyPr>
            <a:normAutofit/>
          </a:bodyPr>
          <a:lstStyle/>
          <a:p>
            <a:pPr>
              <a:buNone/>
            </a:pPr>
            <a:r>
              <a:rPr lang="en-GB" dirty="0"/>
              <a:t> </a:t>
            </a:r>
            <a:r>
              <a:rPr lang="en-GB" b="1" dirty="0">
                <a:solidFill>
                  <a:srgbClr val="FF0000"/>
                </a:solidFill>
              </a:rPr>
              <a:t>Thermal properties</a:t>
            </a:r>
          </a:p>
          <a:p>
            <a:r>
              <a:rPr lang="en-GB" dirty="0">
                <a:solidFill>
                  <a:schemeClr val="accent1">
                    <a:lumMod val="50000"/>
                  </a:schemeClr>
                </a:solidFill>
              </a:rPr>
              <a:t> </a:t>
            </a:r>
            <a:r>
              <a:rPr lang="en-GB" sz="2000" b="1" dirty="0">
                <a:solidFill>
                  <a:schemeClr val="accent1">
                    <a:lumMod val="50000"/>
                  </a:schemeClr>
                </a:solidFill>
              </a:rPr>
              <a:t>Low melting point and phase transition temperature</a:t>
            </a:r>
          </a:p>
          <a:p>
            <a:pPr lvl="1"/>
            <a:r>
              <a:rPr lang="en-GB" sz="2000" dirty="0"/>
              <a:t>Due to a </a:t>
            </a:r>
            <a:r>
              <a:rPr lang="en-GB" sz="2000" b="1" dirty="0">
                <a:solidFill>
                  <a:srgbClr val="CC0099"/>
                </a:solidFill>
              </a:rPr>
              <a:t>large fraction of surface atoms </a:t>
            </a:r>
            <a:r>
              <a:rPr lang="en-GB" sz="2000" dirty="0"/>
              <a:t>compared to bulk.</a:t>
            </a:r>
          </a:p>
          <a:p>
            <a:pPr lvl="1"/>
            <a:r>
              <a:rPr lang="en-GB" sz="2000" dirty="0"/>
              <a:t> Atoms or molecules on the surface are </a:t>
            </a:r>
            <a:r>
              <a:rPr lang="en-GB" sz="2000" b="1" dirty="0">
                <a:solidFill>
                  <a:srgbClr val="CC0099"/>
                </a:solidFill>
              </a:rPr>
              <a:t>bound by lesser number of bonds </a:t>
            </a:r>
            <a:r>
              <a:rPr lang="en-GB" sz="2000" dirty="0"/>
              <a:t>as compared to the atoms in the bulk. </a:t>
            </a:r>
          </a:p>
          <a:p>
            <a:pPr lvl="1"/>
            <a:r>
              <a:rPr lang="en-GB" sz="2000" dirty="0"/>
              <a:t>the number of bonds need to be broken per atom during melting is less in </a:t>
            </a:r>
            <a:r>
              <a:rPr lang="en-GB" sz="2000" dirty="0" err="1"/>
              <a:t>nanomaterials</a:t>
            </a:r>
            <a:endParaRPr lang="en-GB" sz="2000" dirty="0"/>
          </a:p>
          <a:p>
            <a:r>
              <a:rPr lang="en-US" sz="2000" b="1" dirty="0">
                <a:solidFill>
                  <a:schemeClr val="accent1">
                    <a:lumMod val="50000"/>
                  </a:schemeClr>
                </a:solidFill>
              </a:rPr>
              <a:t>Decrease in thermal conductivity</a:t>
            </a:r>
          </a:p>
          <a:p>
            <a:pPr lvl="1"/>
            <a:r>
              <a:rPr lang="en-US" sz="2000" dirty="0"/>
              <a:t>Size of the </a:t>
            </a:r>
            <a:r>
              <a:rPr lang="en-GB" sz="2000" dirty="0"/>
              <a:t>particles is smaller than the path length of phonons arising due to lattice vibrations .</a:t>
            </a:r>
          </a:p>
          <a:p>
            <a:pPr lvl="1"/>
            <a:r>
              <a:rPr lang="en-GB" sz="2000" b="1" dirty="0">
                <a:solidFill>
                  <a:srgbClr val="CC0099"/>
                </a:solidFill>
              </a:rPr>
              <a:t>Phonon scattering </a:t>
            </a:r>
            <a:r>
              <a:rPr lang="en-GB" sz="2000" dirty="0"/>
              <a:t>results in decrease in thermal conductivity </a:t>
            </a:r>
          </a:p>
          <a:p>
            <a:endParaRPr lang="en-GB" dirty="0"/>
          </a:p>
        </p:txBody>
      </p:sp>
    </p:spTree>
    <p:extLst>
      <p:ext uri="{BB962C8B-B14F-4D97-AF65-F5344CB8AC3E}">
        <p14:creationId xmlns:p14="http://schemas.microsoft.com/office/powerpoint/2010/main" val="2200784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p:cNvSpPr>
            <a:spLocks noGrp="1"/>
          </p:cNvSpPr>
          <p:nvPr>
            <p:ph idx="1"/>
          </p:nvPr>
        </p:nvSpPr>
        <p:spPr>
          <a:xfrm>
            <a:off x="391885" y="1341438"/>
            <a:ext cx="6350109" cy="2198596"/>
          </a:xfrm>
        </p:spPr>
        <p:txBody>
          <a:bodyPr>
            <a:normAutofit fontScale="25000" lnSpcReduction="20000"/>
          </a:bodyPr>
          <a:lstStyle/>
          <a:p>
            <a:pPr>
              <a:buNone/>
            </a:pPr>
            <a:r>
              <a:rPr lang="en-GB" sz="11200" dirty="0"/>
              <a:t> </a:t>
            </a:r>
            <a:r>
              <a:rPr lang="en-GB" sz="11200" b="1" dirty="0">
                <a:solidFill>
                  <a:srgbClr val="FF0000"/>
                </a:solidFill>
              </a:rPr>
              <a:t>Magnetic Properties</a:t>
            </a:r>
          </a:p>
          <a:p>
            <a:pPr>
              <a:lnSpc>
                <a:spcPct val="120000"/>
              </a:lnSpc>
            </a:pPr>
            <a:r>
              <a:rPr lang="en-GB" sz="8000" dirty="0"/>
              <a:t> </a:t>
            </a:r>
            <a:r>
              <a:rPr lang="en-GB" sz="8000" b="1" dirty="0">
                <a:solidFill>
                  <a:schemeClr val="accent1">
                    <a:lumMod val="50000"/>
                  </a:schemeClr>
                </a:solidFill>
              </a:rPr>
              <a:t>Magnetic properties of </a:t>
            </a:r>
            <a:r>
              <a:rPr lang="en-GB" sz="8000" b="1" dirty="0" err="1">
                <a:solidFill>
                  <a:schemeClr val="accent1">
                    <a:lumMod val="50000"/>
                  </a:schemeClr>
                </a:solidFill>
              </a:rPr>
              <a:t>nanomaterials</a:t>
            </a:r>
            <a:r>
              <a:rPr lang="en-GB" sz="8000" b="1" dirty="0">
                <a:solidFill>
                  <a:schemeClr val="accent1">
                    <a:lumMod val="50000"/>
                  </a:schemeClr>
                </a:solidFill>
              </a:rPr>
              <a:t> are distinctly different from that of the bulk materials</a:t>
            </a:r>
            <a:r>
              <a:rPr lang="en-GB" sz="8000" dirty="0"/>
              <a:t>. </a:t>
            </a:r>
          </a:p>
          <a:p>
            <a:pPr>
              <a:lnSpc>
                <a:spcPct val="120000"/>
              </a:lnSpc>
              <a:spcAft>
                <a:spcPts val="600"/>
              </a:spcAft>
            </a:pPr>
            <a:r>
              <a:rPr lang="en-GB" sz="8000" dirty="0"/>
              <a:t>  In ferromagnetic materials like </a:t>
            </a:r>
            <a:r>
              <a:rPr lang="en-GB" sz="8000" dirty="0" err="1"/>
              <a:t>Fe,Co,Ni</a:t>
            </a:r>
            <a:r>
              <a:rPr lang="en-GB" sz="8000" dirty="0"/>
              <a:t> , </a:t>
            </a:r>
            <a:r>
              <a:rPr lang="en-GB" sz="8000" b="1" dirty="0">
                <a:solidFill>
                  <a:srgbClr val="CC0099"/>
                </a:solidFill>
              </a:rPr>
              <a:t>ferromagnetism changes to </a:t>
            </a:r>
            <a:r>
              <a:rPr lang="en-GB" sz="8000" b="1" dirty="0" err="1">
                <a:solidFill>
                  <a:srgbClr val="CC0099"/>
                </a:solidFill>
              </a:rPr>
              <a:t>superparamagnetism</a:t>
            </a:r>
            <a:r>
              <a:rPr lang="en-GB" sz="8000" dirty="0"/>
              <a:t> in the </a:t>
            </a:r>
            <a:r>
              <a:rPr lang="en-GB" sz="8000" dirty="0" err="1"/>
              <a:t>nanometer</a:t>
            </a:r>
            <a:r>
              <a:rPr lang="en-GB" sz="8000" dirty="0"/>
              <a:t> scale due to the high surface energy. The domains can flip directions . In the presence of magnetic field ,they get magnetised with high susceptibilities.</a:t>
            </a:r>
          </a:p>
          <a:p>
            <a:endParaRPr lang="en-GB" sz="2400" dirty="0"/>
          </a:p>
          <a:p>
            <a:pPr>
              <a:buFont typeface="Wingdings" pitchFamily="2" charset="2"/>
              <a:buChar char="Ø"/>
            </a:pPr>
            <a:endParaRPr lang="en-GB" dirty="0"/>
          </a:p>
          <a:p>
            <a:pPr>
              <a:buNone/>
            </a:pPr>
            <a:endParaRPr lang="en-GB" dirty="0"/>
          </a:p>
          <a:p>
            <a:endParaRPr lang="en-GB" dirty="0"/>
          </a:p>
        </p:txBody>
      </p:sp>
      <p:pic>
        <p:nvPicPr>
          <p:cNvPr id="11" name="Picture 2" descr="Magnetic nanoparticles for environmental and biomedical ..."/>
          <p:cNvPicPr>
            <a:picLocks noChangeAspect="1" noChangeArrowheads="1"/>
          </p:cNvPicPr>
          <p:nvPr/>
        </p:nvPicPr>
        <p:blipFill>
          <a:blip r:embed="rId3"/>
          <a:srcRect/>
          <a:stretch>
            <a:fillRect/>
          </a:stretch>
        </p:blipFill>
        <p:spPr bwMode="auto">
          <a:xfrm>
            <a:off x="6823879" y="1868852"/>
            <a:ext cx="4653189" cy="3822263"/>
          </a:xfrm>
          <a:prstGeom prst="rect">
            <a:avLst/>
          </a:prstGeom>
          <a:noFill/>
        </p:spPr>
      </p:pic>
      <p:sp>
        <p:nvSpPr>
          <p:cNvPr id="12" name="Rectangle 11"/>
          <p:cNvSpPr/>
          <p:nvPr/>
        </p:nvSpPr>
        <p:spPr>
          <a:xfrm>
            <a:off x="226423" y="4262941"/>
            <a:ext cx="6201674" cy="707886"/>
          </a:xfrm>
          <a:prstGeom prst="rect">
            <a:avLst/>
          </a:prstGeom>
        </p:spPr>
        <p:txBody>
          <a:bodyPr wrap="square">
            <a:spAutoFit/>
          </a:bodyPr>
          <a:lstStyle/>
          <a:p>
            <a:pPr>
              <a:buFont typeface="Arial" pitchFamily="34" charset="0"/>
              <a:buChar char="•"/>
            </a:pPr>
            <a:r>
              <a:rPr lang="en-GB" sz="2000" dirty="0"/>
              <a:t>    Bulk</a:t>
            </a:r>
            <a:r>
              <a:rPr lang="en-GB" sz="2000" b="1" dirty="0">
                <a:solidFill>
                  <a:srgbClr val="CC0099"/>
                </a:solidFill>
              </a:rPr>
              <a:t> gold and platinum </a:t>
            </a:r>
            <a:r>
              <a:rPr lang="en-GB" sz="2000" dirty="0"/>
              <a:t>are non-magnetic but at </a:t>
            </a:r>
            <a:r>
              <a:rPr lang="en-GB" sz="2000" dirty="0" smtClean="0"/>
              <a:t>the </a:t>
            </a:r>
            <a:r>
              <a:rPr lang="en-GB" sz="2000" dirty="0" err="1" smtClean="0"/>
              <a:t>nanosize</a:t>
            </a:r>
            <a:r>
              <a:rPr lang="en-GB" sz="2000" dirty="0" smtClean="0"/>
              <a:t> </a:t>
            </a:r>
            <a:r>
              <a:rPr lang="en-GB" sz="2000" dirty="0"/>
              <a:t>they </a:t>
            </a:r>
            <a:r>
              <a:rPr lang="en-GB" sz="2000" dirty="0" smtClean="0"/>
              <a:t>act </a:t>
            </a:r>
            <a:r>
              <a:rPr lang="en-GB" sz="2000" dirty="0"/>
              <a:t>as magnetic particles</a:t>
            </a:r>
          </a:p>
        </p:txBody>
      </p:sp>
      <p:sp>
        <p:nvSpPr>
          <p:cNvPr id="13" name="Rectangle 12"/>
          <p:cNvSpPr/>
          <p:nvPr/>
        </p:nvSpPr>
        <p:spPr>
          <a:xfrm>
            <a:off x="8100287" y="5900609"/>
            <a:ext cx="3570515" cy="461665"/>
          </a:xfrm>
          <a:prstGeom prst="rect">
            <a:avLst/>
          </a:prstGeom>
        </p:spPr>
        <p:txBody>
          <a:bodyPr wrap="square">
            <a:spAutoFit/>
          </a:bodyPr>
          <a:lstStyle/>
          <a:p>
            <a:pPr>
              <a:buNone/>
            </a:pPr>
            <a:r>
              <a:rPr lang="en-GB" sz="1200" dirty="0" err="1">
                <a:hlinkClick r:id="rId4"/>
              </a:rPr>
              <a:t>Source:https</a:t>
            </a:r>
            <a:r>
              <a:rPr lang="en-GB" sz="1200" dirty="0">
                <a:hlinkClick r:id="rId4"/>
              </a:rPr>
              <a:t>://www.sciencedirect.com/science/article/pii/S1674200116300852</a:t>
            </a:r>
            <a:endParaRPr lang="en-GB" sz="1200" dirty="0"/>
          </a:p>
        </p:txBody>
      </p:sp>
    </p:spTree>
    <p:extLst>
      <p:ext uri="{BB962C8B-B14F-4D97-AF65-F5344CB8AC3E}">
        <p14:creationId xmlns:p14="http://schemas.microsoft.com/office/powerpoint/2010/main" val="3914076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2" name="Diagram 1">
            <a:extLst>
              <a:ext uri="{FF2B5EF4-FFF2-40B4-BE49-F238E27FC236}">
                <a16:creationId xmlns="" xmlns:a16="http://schemas.microsoft.com/office/drawing/2014/main" id="{1F007C3A-FDF2-41A1-B232-248CD4C7621D}"/>
              </a:ext>
            </a:extLst>
          </p:cNvPr>
          <p:cNvGraphicFramePr/>
          <p:nvPr>
            <p:extLst>
              <p:ext uri="{D42A27DB-BD31-4B8C-83A1-F6EECF244321}">
                <p14:modId xmlns:p14="http://schemas.microsoft.com/office/powerpoint/2010/main" val="1685019944"/>
              </p:ext>
            </p:extLst>
          </p:nvPr>
        </p:nvGraphicFramePr>
        <p:xfrm>
          <a:off x="2330793" y="1302146"/>
          <a:ext cx="6066971" cy="5222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790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 name="Rectangle 3">
            <a:extLst>
              <a:ext uri="{FF2B5EF4-FFF2-40B4-BE49-F238E27FC236}">
                <a16:creationId xmlns="" xmlns:a16="http://schemas.microsoft.com/office/drawing/2014/main" id="{8E59F65B-5934-4ED3-AA41-FCB333B74FD1}"/>
              </a:ext>
            </a:extLst>
          </p:cNvPr>
          <p:cNvSpPr/>
          <p:nvPr/>
        </p:nvSpPr>
        <p:spPr>
          <a:xfrm>
            <a:off x="398005" y="1302146"/>
            <a:ext cx="7687903" cy="5850769"/>
          </a:xfrm>
          <a:prstGeom prst="rect">
            <a:avLst/>
          </a:prstGeom>
        </p:spPr>
        <p:txBody>
          <a:bodyPr wrap="square">
            <a:spAutoFit/>
          </a:bodyPr>
          <a:lstStyle/>
          <a:p>
            <a:pPr>
              <a:lnSpc>
                <a:spcPct val="88000"/>
              </a:lnSpc>
              <a:spcAft>
                <a:spcPts val="0"/>
              </a:spcAft>
            </a:pPr>
            <a:r>
              <a:rPr lang="en-US" sz="2800" b="1" dirty="0">
                <a:solidFill>
                  <a:srgbClr val="FF0000"/>
                </a:solidFill>
                <a:ea typeface="Calibri" panose="020F0502020204030204" pitchFamily="34" charset="0"/>
              </a:rPr>
              <a:t>Applications</a:t>
            </a:r>
            <a:endParaRPr lang="en-IN" sz="2800" b="1" dirty="0">
              <a:solidFill>
                <a:srgbClr val="FF0000"/>
              </a:solidFill>
              <a:ea typeface="Calibri" panose="020F0502020204030204" pitchFamily="34" charset="0"/>
            </a:endParaRPr>
          </a:p>
          <a:p>
            <a:pPr>
              <a:lnSpc>
                <a:spcPct val="88000"/>
              </a:lnSpc>
              <a:spcAft>
                <a:spcPts val="0"/>
              </a:spcAft>
            </a:pPr>
            <a:r>
              <a:rPr lang="en-US" sz="2000" dirty="0">
                <a:latin typeface="Times New Roman" panose="02020603050405020304" pitchFamily="18" charset="0"/>
                <a:ea typeface="Calibri" panose="020F0502020204030204" pitchFamily="34" charset="0"/>
              </a:rPr>
              <a:t> </a:t>
            </a:r>
            <a:endParaRPr lang="en-IN" sz="1000" dirty="0">
              <a:latin typeface="Calibri" panose="020F0502020204030204" pitchFamily="34" charset="0"/>
              <a:ea typeface="Calibri" panose="020F0502020204030204" pitchFamily="34" charset="0"/>
            </a:endParaRPr>
          </a:p>
          <a:p>
            <a:pPr marL="342900" lvl="0" indent="-342900">
              <a:lnSpc>
                <a:spcPct val="88000"/>
              </a:lnSpc>
              <a:spcAft>
                <a:spcPts val="0"/>
              </a:spcAft>
              <a:buFont typeface="Arial" panose="020B0604020202020204" pitchFamily="34" charset="0"/>
              <a:buChar char="•"/>
            </a:pPr>
            <a:r>
              <a:rPr lang="en-US" sz="2000" b="1" dirty="0">
                <a:solidFill>
                  <a:schemeClr val="accent1">
                    <a:lumMod val="50000"/>
                  </a:schemeClr>
                </a:solidFill>
                <a:ea typeface="Calibri" panose="020F0502020204030204" pitchFamily="34" charset="0"/>
              </a:rPr>
              <a:t>Medicine: </a:t>
            </a:r>
          </a:p>
          <a:p>
            <a:pPr marL="800100" lvl="1" indent="-342900">
              <a:lnSpc>
                <a:spcPct val="88000"/>
              </a:lnSpc>
              <a:buFont typeface="Arial" panose="020B0604020202020204" pitchFamily="34" charset="0"/>
              <a:buChar char="•"/>
            </a:pPr>
            <a:r>
              <a:rPr lang="en-US" sz="2000" b="1" dirty="0">
                <a:solidFill>
                  <a:srgbClr val="CC0099"/>
                </a:solidFill>
                <a:ea typeface="Calibri" panose="020F0502020204030204" pitchFamily="34" charset="0"/>
              </a:rPr>
              <a:t>for targeted drug delivery </a:t>
            </a:r>
            <a:r>
              <a:rPr lang="en-US" sz="2000" dirty="0">
                <a:ea typeface="Calibri" panose="020F0502020204030204" pitchFamily="34" charset="0"/>
              </a:rPr>
              <a:t>to enhance effectiveness, </a:t>
            </a:r>
            <a:r>
              <a:rPr lang="en-US" sz="2000" b="1" dirty="0" err="1">
                <a:solidFill>
                  <a:srgbClr val="CC0099"/>
                </a:solidFill>
                <a:ea typeface="Calibri" panose="020F0502020204030204" pitchFamily="34" charset="0"/>
              </a:rPr>
              <a:t>injectible</a:t>
            </a:r>
            <a:r>
              <a:rPr lang="en-US" sz="2000" b="1" dirty="0">
                <a:solidFill>
                  <a:srgbClr val="CC0099"/>
                </a:solidFill>
                <a:ea typeface="Calibri" panose="020F0502020204030204" pitchFamily="34" charset="0"/>
              </a:rPr>
              <a:t> </a:t>
            </a:r>
            <a:r>
              <a:rPr lang="en-US" sz="2000" b="1" dirty="0" err="1">
                <a:solidFill>
                  <a:srgbClr val="CC0099"/>
                </a:solidFill>
                <a:ea typeface="Calibri" panose="020F0502020204030204" pitchFamily="34" charset="0"/>
              </a:rPr>
              <a:t>nanobots</a:t>
            </a:r>
            <a:r>
              <a:rPr lang="en-US" sz="2000" b="1" dirty="0">
                <a:solidFill>
                  <a:srgbClr val="CC0099"/>
                </a:solidFill>
                <a:ea typeface="Calibri" panose="020F0502020204030204" pitchFamily="34" charset="0"/>
              </a:rPr>
              <a:t> </a:t>
            </a:r>
            <a:r>
              <a:rPr lang="en-US" sz="2000" dirty="0">
                <a:ea typeface="Calibri" panose="020F0502020204030204" pitchFamily="34" charset="0"/>
              </a:rPr>
              <a:t>which can serve as detectors, informers of early disease and perhaps repair metabolic defects </a:t>
            </a:r>
          </a:p>
          <a:p>
            <a:pPr marL="800100" lvl="1" indent="-342900">
              <a:lnSpc>
                <a:spcPct val="88000"/>
              </a:lnSpc>
              <a:buFont typeface="Arial" panose="020B0604020202020204" pitchFamily="34" charset="0"/>
              <a:buChar char="•"/>
            </a:pPr>
            <a:r>
              <a:rPr lang="en-US" sz="2000" b="1" dirty="0">
                <a:solidFill>
                  <a:srgbClr val="CC0099"/>
                </a:solidFill>
                <a:ea typeface="Calibri" panose="020F0502020204030204" pitchFamily="34" charset="0"/>
              </a:rPr>
              <a:t>antibacterial activity </a:t>
            </a:r>
            <a:r>
              <a:rPr lang="en-US" sz="2000" dirty="0">
                <a:ea typeface="Calibri" panose="020F0502020204030204" pitchFamily="34" charset="0"/>
              </a:rPr>
              <a:t>- Ag nanoparticles</a:t>
            </a:r>
          </a:p>
          <a:p>
            <a:pPr marL="342900" lvl="0" indent="-342900">
              <a:lnSpc>
                <a:spcPct val="88000"/>
              </a:lnSpc>
              <a:spcAft>
                <a:spcPts val="0"/>
              </a:spcAft>
              <a:buFont typeface="Arial" panose="020B0604020202020204" pitchFamily="34" charset="0"/>
              <a:buChar char="•"/>
            </a:pPr>
            <a:r>
              <a:rPr lang="en-US" sz="2000" b="1" dirty="0">
                <a:solidFill>
                  <a:schemeClr val="accent1">
                    <a:lumMod val="50000"/>
                  </a:schemeClr>
                </a:solidFill>
                <a:ea typeface="Calibri" panose="020F0502020204030204" pitchFamily="34" charset="0"/>
              </a:rPr>
              <a:t>Energy storage:</a:t>
            </a:r>
          </a:p>
          <a:p>
            <a:pPr marL="800100" lvl="1" indent="-342900">
              <a:lnSpc>
                <a:spcPct val="88000"/>
              </a:lnSpc>
              <a:buFont typeface="Arial" panose="020B0604020202020204" pitchFamily="34" charset="0"/>
              <a:buChar char="•"/>
            </a:pPr>
            <a:r>
              <a:rPr lang="en-US" sz="2000" b="1" dirty="0">
                <a:solidFill>
                  <a:srgbClr val="CC0099"/>
                </a:solidFill>
                <a:ea typeface="Calibri" panose="020F0502020204030204" pitchFamily="34" charset="0"/>
              </a:rPr>
              <a:t>as electrodes </a:t>
            </a:r>
            <a:r>
              <a:rPr lang="en-US" sz="2000" dirty="0">
                <a:ea typeface="Calibri" panose="020F0502020204030204" pitchFamily="34" charset="0"/>
              </a:rPr>
              <a:t>in fuel cells- high surface area</a:t>
            </a:r>
            <a:endParaRPr lang="en-IN" sz="2000" dirty="0">
              <a:ea typeface="Calibri" panose="020F0502020204030204" pitchFamily="34" charset="0"/>
            </a:endParaRPr>
          </a:p>
          <a:p>
            <a:pPr marL="342900" indent="-342900">
              <a:lnSpc>
                <a:spcPct val="88000"/>
              </a:lnSpc>
              <a:buFont typeface="Arial" panose="020B0604020202020204" pitchFamily="34" charset="0"/>
              <a:buChar char="•"/>
            </a:pPr>
            <a:r>
              <a:rPr lang="en-US" sz="2000" b="1" dirty="0">
                <a:solidFill>
                  <a:schemeClr val="accent1">
                    <a:lumMod val="50000"/>
                  </a:schemeClr>
                </a:solidFill>
                <a:ea typeface="Calibri" panose="020F0502020204030204" pitchFamily="34" charset="0"/>
              </a:rPr>
              <a:t>Catalysis:</a:t>
            </a:r>
          </a:p>
          <a:p>
            <a:pPr>
              <a:lnSpc>
                <a:spcPct val="88000"/>
              </a:lnSpc>
              <a:buFont typeface="Arial" pitchFamily="34" charset="0"/>
              <a:buChar char="•"/>
            </a:pPr>
            <a:r>
              <a:rPr lang="en-US" sz="2000" dirty="0">
                <a:ea typeface="Calibri" panose="020F0502020204030204" pitchFamily="34" charset="0"/>
              </a:rPr>
              <a:t> </a:t>
            </a:r>
            <a:r>
              <a:rPr lang="en-US" sz="2000" b="0" i="0" dirty="0">
                <a:solidFill>
                  <a:srgbClr val="333333"/>
                </a:solidFill>
                <a:effectLst/>
              </a:rPr>
              <a:t>Nanocrystalline materials have very </a:t>
            </a:r>
            <a:r>
              <a:rPr lang="en-US" sz="2000" b="1" i="0" dirty="0">
                <a:solidFill>
                  <a:srgbClr val="CC0099"/>
                </a:solidFill>
                <a:effectLst/>
              </a:rPr>
              <a:t>large surface area </a:t>
            </a:r>
            <a:r>
              <a:rPr lang="en-US" sz="2000" b="0" i="0" dirty="0">
                <a:solidFill>
                  <a:srgbClr val="333333"/>
                </a:solidFill>
                <a:effectLst/>
              </a:rPr>
              <a:t>due to their</a:t>
            </a:r>
          </a:p>
          <a:p>
            <a:pPr>
              <a:lnSpc>
                <a:spcPct val="88000"/>
              </a:lnSpc>
            </a:pPr>
            <a:r>
              <a:rPr lang="en-US" sz="2000" dirty="0">
                <a:solidFill>
                  <a:srgbClr val="333333"/>
                </a:solidFill>
              </a:rPr>
              <a:t> </a:t>
            </a:r>
            <a:r>
              <a:rPr lang="en-US" sz="2000" b="0" i="0" dirty="0">
                <a:solidFill>
                  <a:srgbClr val="333333"/>
                </a:solidFill>
                <a:effectLst/>
              </a:rPr>
              <a:t> small size. Therefore, they are very active with regards to their physical, </a:t>
            </a:r>
          </a:p>
          <a:p>
            <a:pPr>
              <a:lnSpc>
                <a:spcPct val="88000"/>
              </a:lnSpc>
            </a:pPr>
            <a:r>
              <a:rPr lang="en-US" sz="2000" b="0" i="0" dirty="0">
                <a:solidFill>
                  <a:srgbClr val="333333"/>
                </a:solidFill>
                <a:effectLst/>
              </a:rPr>
              <a:t>   chemical, and mechanical properties</a:t>
            </a:r>
          </a:p>
          <a:p>
            <a:pPr marL="800100" lvl="1" indent="-342900">
              <a:lnSpc>
                <a:spcPct val="88000"/>
              </a:lnSpc>
              <a:buFont typeface="Arial" panose="020B0604020202020204" pitchFamily="34" charset="0"/>
              <a:buChar char="•"/>
            </a:pPr>
            <a:r>
              <a:rPr lang="en-US" sz="2000" dirty="0">
                <a:ea typeface="Calibri" panose="020F0502020204030204" pitchFamily="34" charset="0"/>
              </a:rPr>
              <a:t>Au, Ag </a:t>
            </a:r>
            <a:r>
              <a:rPr lang="en-US" sz="2000" dirty="0" err="1">
                <a:ea typeface="Calibri" panose="020F0502020204030204" pitchFamily="34" charset="0"/>
              </a:rPr>
              <a:t>nanoparticles</a:t>
            </a:r>
            <a:r>
              <a:rPr lang="en-US" sz="2000" dirty="0">
                <a:ea typeface="Calibri" panose="020F0502020204030204" pitchFamily="34" charset="0"/>
              </a:rPr>
              <a:t> – good catalysts</a:t>
            </a:r>
          </a:p>
          <a:p>
            <a:pPr marL="800100" lvl="1" indent="-342900">
              <a:lnSpc>
                <a:spcPct val="88000"/>
              </a:lnSpc>
              <a:buFont typeface="Arial" panose="020B0604020202020204" pitchFamily="34" charset="0"/>
              <a:buChar char="•"/>
            </a:pPr>
            <a:r>
              <a:rPr lang="en-US" sz="2000" b="0" i="0" dirty="0">
                <a:solidFill>
                  <a:srgbClr val="000000"/>
                </a:solidFill>
                <a:effectLst/>
                <a:latin typeface="Calibri" panose="020F0502020204030204" pitchFamily="34" charset="0"/>
              </a:rPr>
              <a:t> </a:t>
            </a:r>
            <a:r>
              <a:rPr lang="en-US" sz="2000" b="1" i="0" dirty="0">
                <a:solidFill>
                  <a:srgbClr val="CC0099"/>
                </a:solidFill>
                <a:effectLst/>
                <a:latin typeface="Calibri" panose="020F0502020204030204" pitchFamily="34" charset="0"/>
              </a:rPr>
              <a:t>Oxygen reduction reaction catalysts </a:t>
            </a:r>
            <a:r>
              <a:rPr lang="en-US" sz="2000" b="0" i="0" dirty="0">
                <a:solidFill>
                  <a:srgbClr val="000000"/>
                </a:solidFill>
                <a:effectLst/>
                <a:latin typeface="Calibri" panose="020F0502020204030204" pitchFamily="34" charset="0"/>
              </a:rPr>
              <a:t>for fuel cells &amp; metal-air batteries</a:t>
            </a:r>
          </a:p>
          <a:p>
            <a:pPr marL="800100" lvl="1" indent="-342900">
              <a:lnSpc>
                <a:spcPct val="88000"/>
              </a:lnSpc>
              <a:buFont typeface="Arial" panose="020B0604020202020204" pitchFamily="34" charset="0"/>
              <a:buChar char="•"/>
            </a:pPr>
            <a:r>
              <a:rPr lang="en-US" sz="2000" b="0" i="0" dirty="0">
                <a:solidFill>
                  <a:srgbClr val="000000"/>
                </a:solidFill>
                <a:effectLst/>
                <a:latin typeface="Calibri" panose="020F0502020204030204" pitchFamily="34" charset="0"/>
              </a:rPr>
              <a:t> </a:t>
            </a:r>
            <a:r>
              <a:rPr lang="en-US" sz="2000" b="1" i="0" dirty="0">
                <a:solidFill>
                  <a:srgbClr val="CC0099"/>
                </a:solidFill>
                <a:effectLst/>
                <a:latin typeface="Calibri" panose="020F0502020204030204" pitchFamily="34" charset="0"/>
              </a:rPr>
              <a:t>CO oxidation </a:t>
            </a:r>
            <a:r>
              <a:rPr lang="en-US" sz="2000" b="0" i="0" dirty="0">
                <a:solidFill>
                  <a:srgbClr val="000000"/>
                </a:solidFill>
                <a:effectLst/>
                <a:latin typeface="Calibri" panose="020F0502020204030204" pitchFamily="34" charset="0"/>
              </a:rPr>
              <a:t>catalyst</a:t>
            </a:r>
            <a:endParaRPr lang="en-IN" sz="2000" dirty="0">
              <a:ea typeface="Calibri" panose="020F0502020204030204" pitchFamily="34" charset="0"/>
            </a:endParaRPr>
          </a:p>
          <a:p>
            <a:pPr algn="l"/>
            <a:r>
              <a:rPr lang="en-US" sz="2000" dirty="0"/>
              <a:t/>
            </a:r>
            <a:br>
              <a:rPr lang="en-US" sz="2000" dirty="0"/>
            </a:br>
            <a:endParaRPr lang="en-IN" sz="2000" dirty="0">
              <a:ea typeface="Calibri" panose="020F0502020204030204" pitchFamily="34" charset="0"/>
            </a:endParaRPr>
          </a:p>
          <a:p>
            <a:pPr>
              <a:lnSpc>
                <a:spcPct val="88000"/>
              </a:lnSpc>
              <a:spcAft>
                <a:spcPts val="0"/>
              </a:spcAft>
            </a:pPr>
            <a:r>
              <a:rPr lang="en-US" sz="2400" dirty="0">
                <a:latin typeface="Times New Roman" panose="02020603050405020304" pitchFamily="18" charset="0"/>
                <a:ea typeface="Calibri" panose="020F0502020204030204" pitchFamily="34" charset="0"/>
              </a:rPr>
              <a:t> </a:t>
            </a:r>
            <a:endParaRPr lang="en-IN" sz="2400" dirty="0">
              <a:latin typeface="Calibri" panose="020F0502020204030204" pitchFamily="34" charset="0"/>
              <a:ea typeface="Calibri" panose="020F0502020204030204" pitchFamily="34" charset="0"/>
            </a:endParaRPr>
          </a:p>
          <a:p>
            <a:pPr>
              <a:spcBef>
                <a:spcPts val="50"/>
              </a:spcBef>
              <a:spcAft>
                <a:spcPts val="0"/>
              </a:spcAft>
            </a:pPr>
            <a:r>
              <a:rPr lang="en-US" sz="600" dirty="0">
                <a:latin typeface="Calibri" panose="020F0502020204030204" pitchFamily="34" charset="0"/>
                <a:ea typeface="Calibri" panose="020F0502020204030204" pitchFamily="34" charset="0"/>
              </a:rPr>
              <a:t> </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3675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1000"/>
                                        <p:tgtEl>
                                          <p:spTgt spid="4">
                                            <p:txEl>
                                              <p:pRg st="5" end="5"/>
                                            </p:txEl>
                                          </p:spTgt>
                                        </p:tgtEl>
                                      </p:cBhvr>
                                    </p:animEffect>
                                    <p:anim calcmode="lin" valueType="num">
                                      <p:cBhvr>
                                        <p:cTn id="2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anim calcmode="lin" valueType="num">
                                      <p:cBhvr>
                                        <p:cTn id="3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1000"/>
                                        <p:tgtEl>
                                          <p:spTgt spid="4">
                                            <p:txEl>
                                              <p:pRg st="7" end="7"/>
                                            </p:txEl>
                                          </p:spTgt>
                                        </p:tgtEl>
                                      </p:cBhvr>
                                    </p:animEffect>
                                    <p:anim calcmode="lin" valueType="num">
                                      <p:cBhvr>
                                        <p:cTn id="3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1000"/>
                                        <p:tgtEl>
                                          <p:spTgt spid="4">
                                            <p:txEl>
                                              <p:pRg st="8" end="8"/>
                                            </p:txEl>
                                          </p:spTgt>
                                        </p:tgtEl>
                                      </p:cBhvr>
                                    </p:animEffect>
                                    <p:anim calcmode="lin" valueType="num">
                                      <p:cBhvr>
                                        <p:cTn id="4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1000"/>
                                        <p:tgtEl>
                                          <p:spTgt spid="4">
                                            <p:txEl>
                                              <p:pRg st="9" end="9"/>
                                            </p:txEl>
                                          </p:spTgt>
                                        </p:tgtEl>
                                      </p:cBhvr>
                                    </p:animEffect>
                                    <p:anim calcmode="lin" valueType="num">
                                      <p:cBhvr>
                                        <p:cTn id="4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1000"/>
                                        <p:tgtEl>
                                          <p:spTgt spid="4">
                                            <p:txEl>
                                              <p:pRg st="10" end="10"/>
                                            </p:txEl>
                                          </p:spTgt>
                                        </p:tgtEl>
                                      </p:cBhvr>
                                    </p:animEffect>
                                    <p:anim calcmode="lin" valueType="num">
                                      <p:cBhvr>
                                        <p:cTn id="5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1000"/>
                                        <p:tgtEl>
                                          <p:spTgt spid="4">
                                            <p:txEl>
                                              <p:pRg st="11" end="11"/>
                                            </p:txEl>
                                          </p:spTgt>
                                        </p:tgtEl>
                                      </p:cBhvr>
                                    </p:animEffect>
                                    <p:anim calcmode="lin" valueType="num">
                                      <p:cBhvr>
                                        <p:cTn id="5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Effect transition="in" filter="fade">
                                      <p:cBhvr>
                                        <p:cTn id="61" dur="1000"/>
                                        <p:tgtEl>
                                          <p:spTgt spid="4">
                                            <p:txEl>
                                              <p:pRg st="12" end="12"/>
                                            </p:txEl>
                                          </p:spTgt>
                                        </p:tgtEl>
                                      </p:cBhvr>
                                    </p:animEffect>
                                    <p:anim calcmode="lin" valueType="num">
                                      <p:cBhvr>
                                        <p:cTn id="6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3" end="13"/>
                                            </p:txEl>
                                          </p:spTgt>
                                        </p:tgtEl>
                                        <p:attrNameLst>
                                          <p:attrName>style.visibility</p:attrName>
                                        </p:attrNameLst>
                                      </p:cBhvr>
                                      <p:to>
                                        <p:strVal val="visible"/>
                                      </p:to>
                                    </p:set>
                                    <p:animEffect transition="in" filter="fade">
                                      <p:cBhvr>
                                        <p:cTn id="66" dur="1000"/>
                                        <p:tgtEl>
                                          <p:spTgt spid="4">
                                            <p:txEl>
                                              <p:pRg st="13" end="13"/>
                                            </p:txEl>
                                          </p:spTgt>
                                        </p:tgtEl>
                                      </p:cBhvr>
                                    </p:animEffect>
                                    <p:anim calcmode="lin" valueType="num">
                                      <p:cBhvr>
                                        <p:cTn id="6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 name="Rectangle 3">
            <a:extLst>
              <a:ext uri="{FF2B5EF4-FFF2-40B4-BE49-F238E27FC236}">
                <a16:creationId xmlns="" xmlns:a16="http://schemas.microsoft.com/office/drawing/2014/main" id="{8E59F65B-5934-4ED3-AA41-FCB333B74FD1}"/>
              </a:ext>
            </a:extLst>
          </p:cNvPr>
          <p:cNvSpPr/>
          <p:nvPr/>
        </p:nvSpPr>
        <p:spPr>
          <a:xfrm>
            <a:off x="201762" y="1281025"/>
            <a:ext cx="9501796" cy="3674852"/>
          </a:xfrm>
          <a:prstGeom prst="rect">
            <a:avLst/>
          </a:prstGeom>
        </p:spPr>
        <p:txBody>
          <a:bodyPr wrap="square">
            <a:spAutoFit/>
          </a:bodyPr>
          <a:lstStyle/>
          <a:p>
            <a:pPr>
              <a:lnSpc>
                <a:spcPct val="88000"/>
              </a:lnSpc>
              <a:spcAft>
                <a:spcPts val="0"/>
              </a:spcAft>
            </a:pPr>
            <a:r>
              <a:rPr lang="en-US" sz="2000" dirty="0">
                <a:latin typeface="Times New Roman" panose="02020603050405020304" pitchFamily="18" charset="0"/>
                <a:ea typeface="Calibri" panose="020F0502020204030204" pitchFamily="34" charset="0"/>
              </a:rPr>
              <a:t> </a:t>
            </a:r>
            <a:endParaRPr lang="en-IN" sz="1000" dirty="0">
              <a:latin typeface="Calibri" panose="020F0502020204030204" pitchFamily="34" charset="0"/>
              <a:ea typeface="Calibri" panose="020F0502020204030204" pitchFamily="34" charset="0"/>
            </a:endParaRPr>
          </a:p>
          <a:p>
            <a:pPr marL="342900" lvl="0" indent="-342900">
              <a:lnSpc>
                <a:spcPct val="88000"/>
              </a:lnSpc>
              <a:spcAft>
                <a:spcPts val="0"/>
              </a:spcAft>
              <a:buFont typeface="Arial" panose="020B0604020202020204" pitchFamily="34" charset="0"/>
              <a:buChar char="•"/>
            </a:pPr>
            <a:r>
              <a:rPr lang="en-US" sz="2000" b="1" dirty="0">
                <a:solidFill>
                  <a:schemeClr val="accent1">
                    <a:lumMod val="50000"/>
                  </a:schemeClr>
                </a:solidFill>
                <a:ea typeface="Calibri" panose="020F0502020204030204" pitchFamily="34" charset="0"/>
              </a:rPr>
              <a:t>Consumer electronics</a:t>
            </a:r>
            <a:r>
              <a:rPr lang="en-US" sz="2000" b="1" dirty="0" smtClean="0">
                <a:solidFill>
                  <a:schemeClr val="accent1">
                    <a:lumMod val="50000"/>
                  </a:schemeClr>
                </a:solidFill>
                <a:ea typeface="Calibri" panose="020F0502020204030204" pitchFamily="34" charset="0"/>
              </a:rPr>
              <a:t>:</a:t>
            </a:r>
          </a:p>
          <a:p>
            <a:pPr lvl="0">
              <a:lnSpc>
                <a:spcPct val="88000"/>
              </a:lnSpc>
              <a:spcAft>
                <a:spcPts val="0"/>
              </a:spcAft>
            </a:pPr>
            <a:endParaRPr lang="en-US" sz="2000" b="1" dirty="0">
              <a:solidFill>
                <a:schemeClr val="accent1">
                  <a:lumMod val="50000"/>
                </a:schemeClr>
              </a:solidFill>
              <a:ea typeface="Calibri" panose="020F0502020204030204" pitchFamily="34" charset="0"/>
            </a:endParaRPr>
          </a:p>
          <a:p>
            <a:pPr marL="800100" lvl="1" indent="-342900">
              <a:buFont typeface="Arial" panose="020B0604020202020204" pitchFamily="34" charset="0"/>
              <a:buChar char="•"/>
            </a:pPr>
            <a:r>
              <a:rPr lang="en-US" sz="2000" b="1" dirty="0">
                <a:solidFill>
                  <a:srgbClr val="CC0099"/>
                </a:solidFill>
                <a:ea typeface="Calibri" panose="020F0502020204030204" pitchFamily="34" charset="0"/>
              </a:rPr>
              <a:t>Nanophosphors for good resolution in HDTV</a:t>
            </a:r>
            <a:r>
              <a:rPr lang="en-US" sz="2000" dirty="0">
                <a:ea typeface="Calibri" panose="020F0502020204030204" pitchFamily="34" charset="0"/>
              </a:rPr>
              <a:t>- </a:t>
            </a:r>
            <a:r>
              <a:rPr lang="en-US" sz="2000" b="0" i="0" dirty="0">
                <a:solidFill>
                  <a:srgbClr val="333333"/>
                </a:solidFill>
                <a:effectLst/>
              </a:rPr>
              <a:t>The resolution of a monitor or television is subject to the size of the pixel. These pixels are fundamentally composed of materials known as “phosphors,” which glow when struck by a stream of electrons within the cathode ray tube (CRT). The resolution enhances with a reduction in the pixel size or the phosphors</a:t>
            </a:r>
            <a:r>
              <a:rPr lang="en-US" sz="2000" dirty="0">
                <a:solidFill>
                  <a:srgbClr val="333333"/>
                </a:solidFill>
              </a:rPr>
              <a:t>. </a:t>
            </a:r>
            <a:r>
              <a:rPr lang="en-US" sz="2000" b="0" i="0" dirty="0">
                <a:solidFill>
                  <a:srgbClr val="333333"/>
                </a:solidFill>
                <a:effectLst/>
              </a:rPr>
              <a:t>Nanocrystalline zinc selenide, cadmium sulfide, zinc sulfide, and lead telluride are potential materials for enhancing the resolution of </a:t>
            </a:r>
            <a:r>
              <a:rPr lang="en-US" sz="2000" b="0" i="0" dirty="0" smtClean="0">
                <a:solidFill>
                  <a:srgbClr val="333333"/>
                </a:solidFill>
                <a:effectLst/>
              </a:rPr>
              <a:t>monitors</a:t>
            </a:r>
          </a:p>
          <a:p>
            <a:pPr lvl="1"/>
            <a:endParaRPr lang="en-US" sz="2000" b="0" i="0" dirty="0">
              <a:solidFill>
                <a:srgbClr val="333333"/>
              </a:solidFill>
              <a:effectLst/>
            </a:endParaRPr>
          </a:p>
          <a:p>
            <a:pPr marL="800100" lvl="1" indent="-342900">
              <a:buFont typeface="Arial" panose="020B0604020202020204" pitchFamily="34" charset="0"/>
              <a:buChar char="•"/>
            </a:pPr>
            <a:r>
              <a:rPr lang="en-US" sz="2000" b="1" dirty="0">
                <a:solidFill>
                  <a:srgbClr val="CC0099"/>
                </a:solidFill>
                <a:ea typeface="Calibri" panose="020F0502020204030204" pitchFamily="34" charset="0"/>
              </a:rPr>
              <a:t>Nanophosphors in white light emitting diode</a:t>
            </a:r>
            <a:endParaRPr lang="en-IN" sz="2000" b="1" dirty="0">
              <a:solidFill>
                <a:srgbClr val="CC0099"/>
              </a:solidFill>
              <a:ea typeface="Calibri" panose="020F0502020204030204" pitchFamily="34" charset="0"/>
            </a:endParaRPr>
          </a:p>
        </p:txBody>
      </p:sp>
    </p:spTree>
    <p:extLst>
      <p:ext uri="{BB962C8B-B14F-4D97-AF65-F5344CB8AC3E}">
        <p14:creationId xmlns:p14="http://schemas.microsoft.com/office/powerpoint/2010/main" val="3129419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TextBox 6">
            <a:extLst>
              <a:ext uri="{FF2B5EF4-FFF2-40B4-BE49-F238E27FC236}">
                <a16:creationId xmlns="" xmlns:a16="http://schemas.microsoft.com/office/drawing/2014/main" id="{A9AB03AA-C706-4575-860E-94E3DACB1297}"/>
              </a:ext>
            </a:extLst>
          </p:cNvPr>
          <p:cNvSpPr txBox="1"/>
          <p:nvPr/>
        </p:nvSpPr>
        <p:spPr>
          <a:xfrm>
            <a:off x="398006" y="1459839"/>
            <a:ext cx="10728312" cy="3938322"/>
          </a:xfrm>
          <a:prstGeom prst="rect">
            <a:avLst/>
          </a:prstGeom>
          <a:noFill/>
        </p:spPr>
        <p:txBody>
          <a:bodyPr wrap="square">
            <a:spAutoFit/>
          </a:bodyPr>
          <a:lstStyle/>
          <a:p>
            <a:pPr marL="342900" indent="-342900">
              <a:lnSpc>
                <a:spcPct val="88000"/>
              </a:lnSpc>
              <a:buFont typeface="Arial" panose="020B0604020202020204" pitchFamily="34" charset="0"/>
              <a:buChar char="•"/>
            </a:pPr>
            <a:r>
              <a:rPr lang="en-US" sz="2000" b="1" dirty="0">
                <a:solidFill>
                  <a:schemeClr val="accent1">
                    <a:lumMod val="50000"/>
                  </a:schemeClr>
                </a:solidFill>
                <a:ea typeface="Calibri" panose="020F0502020204030204" pitchFamily="34" charset="0"/>
              </a:rPr>
              <a:t>Environment:</a:t>
            </a:r>
          </a:p>
          <a:p>
            <a:pPr marL="800100" lvl="1" indent="-342900">
              <a:lnSpc>
                <a:spcPct val="88000"/>
              </a:lnSpc>
              <a:buFont typeface="Arial" panose="020B0604020202020204" pitchFamily="34" charset="0"/>
              <a:buChar char="•"/>
            </a:pPr>
            <a:r>
              <a:rPr lang="en-US" sz="2000" dirty="0">
                <a:ea typeface="Calibri" panose="020F0502020204030204" pitchFamily="34" charset="0"/>
              </a:rPr>
              <a:t>Elimination of pollution using </a:t>
            </a:r>
            <a:r>
              <a:rPr lang="en-US" sz="2000" b="1" dirty="0">
                <a:solidFill>
                  <a:srgbClr val="CC0099"/>
                </a:solidFill>
                <a:ea typeface="Calibri" panose="020F0502020204030204" pitchFamily="34" charset="0"/>
              </a:rPr>
              <a:t>catalytic converters</a:t>
            </a:r>
            <a:r>
              <a:rPr lang="en-US" sz="2000" b="1" dirty="0">
                <a:solidFill>
                  <a:srgbClr val="CC0099"/>
                </a:solidFill>
                <a:latin typeface="open-sans"/>
                <a:ea typeface="Calibri" panose="020F0502020204030204" pitchFamily="34" charset="0"/>
              </a:rPr>
              <a:t> </a:t>
            </a:r>
            <a:r>
              <a:rPr lang="en-US" sz="2000" dirty="0" smtClean="0">
                <a:solidFill>
                  <a:srgbClr val="333333"/>
                </a:solidFill>
                <a:latin typeface="open-sans"/>
                <a:ea typeface="Calibri" panose="020F0502020204030204" pitchFamily="34" charset="0"/>
              </a:rPr>
              <a:t>- </a:t>
            </a:r>
            <a:r>
              <a:rPr lang="en-US" sz="2000" b="0" i="0" dirty="0" smtClean="0">
                <a:solidFill>
                  <a:srgbClr val="333333"/>
                </a:solidFill>
                <a:effectLst/>
              </a:rPr>
              <a:t>Owing </a:t>
            </a:r>
            <a:r>
              <a:rPr lang="en-US" sz="2000" b="0" i="0" dirty="0">
                <a:solidFill>
                  <a:srgbClr val="333333"/>
                </a:solidFill>
                <a:effectLst/>
              </a:rPr>
              <a:t>to their improved chemical </a:t>
            </a:r>
            <a:r>
              <a:rPr lang="en-US" sz="2000" b="0" i="0" dirty="0" smtClean="0">
                <a:solidFill>
                  <a:srgbClr val="333333"/>
                </a:solidFill>
                <a:effectLst/>
              </a:rPr>
              <a:t>  activity</a:t>
            </a:r>
            <a:r>
              <a:rPr lang="en-US" sz="2000" b="0" i="0" dirty="0">
                <a:solidFill>
                  <a:srgbClr val="333333"/>
                </a:solidFill>
                <a:effectLst/>
              </a:rPr>
              <a:t>, nanomaterials can be employed as catalysts to react with toxic and noxious gases such as nitrogen oxide and carbon monoxide, in power generation equipment and automobile catalytic converters, to avoid environmental pollution caused when gasoline and coal are burnt</a:t>
            </a:r>
            <a:r>
              <a:rPr lang="en-US" sz="2000" b="0" i="0" dirty="0" smtClean="0">
                <a:solidFill>
                  <a:srgbClr val="333333"/>
                </a:solidFill>
                <a:effectLst/>
              </a:rPr>
              <a:t>.</a:t>
            </a:r>
          </a:p>
          <a:p>
            <a:pPr lvl="1">
              <a:lnSpc>
                <a:spcPct val="88000"/>
              </a:lnSpc>
            </a:pPr>
            <a:endParaRPr lang="en-US" sz="2000" b="0" i="0" dirty="0">
              <a:solidFill>
                <a:srgbClr val="333333"/>
              </a:solidFill>
              <a:effectLst/>
            </a:endParaRPr>
          </a:p>
          <a:p>
            <a:pPr marL="800100" lvl="1" indent="-342900">
              <a:lnSpc>
                <a:spcPct val="88000"/>
              </a:lnSpc>
              <a:buFont typeface="Arial" panose="020B0604020202020204" pitchFamily="34" charset="0"/>
              <a:buChar char="•"/>
            </a:pPr>
            <a:r>
              <a:rPr lang="en-US" sz="2000" b="1" i="0" dirty="0">
                <a:solidFill>
                  <a:srgbClr val="CC0099"/>
                </a:solidFill>
                <a:effectLst/>
                <a:latin typeface="Calibri" panose="020F0502020204030204" pitchFamily="34" charset="0"/>
              </a:rPr>
              <a:t>Water purification </a:t>
            </a:r>
            <a:r>
              <a:rPr lang="en-US" sz="2000" b="0" i="0" dirty="0">
                <a:solidFill>
                  <a:srgbClr val="000000"/>
                </a:solidFill>
                <a:effectLst/>
                <a:latin typeface="Calibri" panose="020F0502020204030204" pitchFamily="34" charset="0"/>
              </a:rPr>
              <a:t>by Carbon nanotubes</a:t>
            </a:r>
            <a:endParaRPr lang="en-IN" sz="2000" dirty="0">
              <a:ea typeface="Calibri" panose="020F0502020204030204" pitchFamily="34" charset="0"/>
            </a:endParaRPr>
          </a:p>
          <a:p>
            <a:pPr lvl="0">
              <a:lnSpc>
                <a:spcPct val="88000"/>
              </a:lnSpc>
              <a:spcAft>
                <a:spcPts val="0"/>
              </a:spcAft>
            </a:pPr>
            <a:endParaRPr lang="en-IN" sz="2000" dirty="0" smtClean="0">
              <a:ea typeface="Calibri" panose="020F0502020204030204" pitchFamily="34" charset="0"/>
            </a:endParaRPr>
          </a:p>
          <a:p>
            <a:pPr marL="342900" lvl="0" indent="-342900">
              <a:lnSpc>
                <a:spcPct val="88000"/>
              </a:lnSpc>
              <a:spcAft>
                <a:spcPts val="0"/>
              </a:spcAft>
              <a:buFont typeface="Arial" panose="020B0604020202020204" pitchFamily="34" charset="0"/>
              <a:buChar char="•"/>
            </a:pPr>
            <a:endParaRPr lang="en-IN" sz="2000" dirty="0">
              <a:ea typeface="Calibri" panose="020F0502020204030204" pitchFamily="34" charset="0"/>
            </a:endParaRPr>
          </a:p>
          <a:p>
            <a:pPr lvl="0">
              <a:lnSpc>
                <a:spcPct val="88000"/>
              </a:lnSpc>
              <a:spcAft>
                <a:spcPts val="0"/>
              </a:spcAft>
            </a:pPr>
            <a:endParaRPr lang="en-IN" sz="2000" dirty="0">
              <a:ea typeface="Calibri" panose="020F0502020204030204" pitchFamily="34" charset="0"/>
            </a:endParaRPr>
          </a:p>
          <a:p>
            <a:pPr marL="342900" lvl="0" indent="-342900">
              <a:lnSpc>
                <a:spcPct val="88000"/>
              </a:lnSpc>
              <a:spcAft>
                <a:spcPts val="0"/>
              </a:spcAft>
              <a:buFont typeface="Arial" panose="020B0604020202020204" pitchFamily="34" charset="0"/>
              <a:buChar char="•"/>
            </a:pPr>
            <a:r>
              <a:rPr lang="en-US" sz="2000" b="1" dirty="0">
                <a:solidFill>
                  <a:schemeClr val="accent1">
                    <a:lumMod val="50000"/>
                  </a:schemeClr>
                </a:solidFill>
                <a:ea typeface="Calibri" panose="020F0502020204030204" pitchFamily="34" charset="0"/>
              </a:rPr>
              <a:t>Cosmetics:</a:t>
            </a:r>
          </a:p>
          <a:p>
            <a:pPr marL="800100" lvl="1" indent="-342900">
              <a:lnSpc>
                <a:spcPct val="88000"/>
              </a:lnSpc>
              <a:buFont typeface="Arial" panose="020B0604020202020204" pitchFamily="34" charset="0"/>
              <a:buChar char="•"/>
            </a:pPr>
            <a:r>
              <a:rPr lang="en-US" sz="2000" b="1" dirty="0" err="1">
                <a:solidFill>
                  <a:srgbClr val="CC0099"/>
                </a:solidFill>
                <a:ea typeface="Calibri" panose="020F0502020204030204" pitchFamily="34" charset="0"/>
              </a:rPr>
              <a:t>ZnO</a:t>
            </a:r>
            <a:r>
              <a:rPr lang="en-US" sz="2000" b="1" dirty="0">
                <a:solidFill>
                  <a:srgbClr val="CC0099"/>
                </a:solidFill>
                <a:ea typeface="Calibri" panose="020F0502020204030204" pitchFamily="34" charset="0"/>
              </a:rPr>
              <a:t> and TiO</a:t>
            </a:r>
            <a:r>
              <a:rPr lang="en-US" sz="2000" b="1" baseline="-25000" dirty="0">
                <a:solidFill>
                  <a:srgbClr val="CC0099"/>
                </a:solidFill>
                <a:ea typeface="Calibri" panose="020F0502020204030204" pitchFamily="34" charset="0"/>
              </a:rPr>
              <a:t>2</a:t>
            </a:r>
            <a:r>
              <a:rPr lang="en-US" sz="2000" b="1" dirty="0">
                <a:solidFill>
                  <a:srgbClr val="CC0099"/>
                </a:solidFill>
                <a:ea typeface="Calibri" panose="020F0502020204030204" pitchFamily="34" charset="0"/>
              </a:rPr>
              <a:t> </a:t>
            </a:r>
            <a:r>
              <a:rPr lang="en-US" sz="2000" dirty="0">
                <a:ea typeface="Calibri" panose="020F0502020204030204" pitchFamily="34" charset="0"/>
              </a:rPr>
              <a:t>in </a:t>
            </a:r>
            <a:r>
              <a:rPr lang="en-US" sz="2000" dirty="0" err="1">
                <a:ea typeface="Calibri" panose="020F0502020204030204" pitchFamily="34" charset="0"/>
              </a:rPr>
              <a:t>sunblocks</a:t>
            </a:r>
            <a:endParaRPr lang="en-IN" sz="2000" dirty="0">
              <a:ea typeface="Calibri" panose="020F0502020204030204" pitchFamily="34" charset="0"/>
            </a:endParaRPr>
          </a:p>
          <a:p>
            <a:pPr>
              <a:lnSpc>
                <a:spcPct val="88000"/>
              </a:lnSpc>
              <a:spcAft>
                <a:spcPts val="0"/>
              </a:spcAft>
            </a:pPr>
            <a:r>
              <a:rPr lang="en-US" sz="2400" dirty="0">
                <a:latin typeface="Times New Roman" panose="02020603050405020304" pitchFamily="18" charset="0"/>
                <a:ea typeface="Calibri" panose="020F0502020204030204" pitchFamily="34" charset="0"/>
              </a:rPr>
              <a:t> </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32101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 name="Rectangle 3">
            <a:extLst>
              <a:ext uri="{FF2B5EF4-FFF2-40B4-BE49-F238E27FC236}">
                <a16:creationId xmlns="" xmlns:a16="http://schemas.microsoft.com/office/drawing/2014/main" id="{8E59F65B-5934-4ED3-AA41-FCB333B74FD1}"/>
              </a:ext>
            </a:extLst>
          </p:cNvPr>
          <p:cNvSpPr/>
          <p:nvPr/>
        </p:nvSpPr>
        <p:spPr>
          <a:xfrm>
            <a:off x="2153426" y="2906625"/>
            <a:ext cx="7811938" cy="850746"/>
          </a:xfrm>
          <a:prstGeom prst="rect">
            <a:avLst/>
          </a:prstGeom>
        </p:spPr>
        <p:txBody>
          <a:bodyPr wrap="square">
            <a:spAutoFit/>
          </a:bodyPr>
          <a:lstStyle/>
          <a:p>
            <a:pPr algn="ctr">
              <a:lnSpc>
                <a:spcPct val="88000"/>
              </a:lnSpc>
              <a:spcAft>
                <a:spcPts val="0"/>
              </a:spcAft>
            </a:pPr>
            <a:r>
              <a:rPr lang="en-IN" sz="2800" b="1" dirty="0">
                <a:solidFill>
                  <a:schemeClr val="accent1">
                    <a:lumMod val="50000"/>
                  </a:schemeClr>
                </a:solidFill>
                <a:ea typeface="Calibri" panose="020F0502020204030204" pitchFamily="34" charset="0"/>
              </a:rPr>
              <a:t>End of Module </a:t>
            </a:r>
            <a:r>
              <a:rPr lang="en-IN" sz="2800" b="1" dirty="0" smtClean="0">
                <a:solidFill>
                  <a:schemeClr val="accent1">
                    <a:lumMod val="50000"/>
                  </a:schemeClr>
                </a:solidFill>
                <a:ea typeface="Calibri" panose="020F0502020204030204" pitchFamily="34" charset="0"/>
              </a:rPr>
              <a:t>7 </a:t>
            </a:r>
            <a:r>
              <a:rPr lang="en-IN" sz="2800" b="1" dirty="0">
                <a:solidFill>
                  <a:schemeClr val="accent1">
                    <a:lumMod val="50000"/>
                  </a:schemeClr>
                </a:solidFill>
                <a:ea typeface="Calibri" panose="020F0502020204030204" pitchFamily="34" charset="0"/>
              </a:rPr>
              <a:t>– </a:t>
            </a:r>
            <a:r>
              <a:rPr lang="en-IN" sz="2800" b="1" dirty="0" err="1">
                <a:solidFill>
                  <a:schemeClr val="accent1">
                    <a:lumMod val="50000"/>
                  </a:schemeClr>
                </a:solidFill>
                <a:ea typeface="Calibri" panose="020F0502020204030204" pitchFamily="34" charset="0"/>
              </a:rPr>
              <a:t>Nanomaterials</a:t>
            </a:r>
            <a:r>
              <a:rPr lang="en-IN" sz="2800" b="1" dirty="0">
                <a:solidFill>
                  <a:schemeClr val="accent1">
                    <a:lumMod val="50000"/>
                  </a:schemeClr>
                </a:solidFill>
                <a:ea typeface="Calibri" panose="020F0502020204030204" pitchFamily="34" charset="0"/>
              </a:rPr>
              <a:t> </a:t>
            </a:r>
          </a:p>
          <a:p>
            <a:pPr algn="ctr">
              <a:lnSpc>
                <a:spcPct val="88000"/>
              </a:lnSpc>
              <a:spcAft>
                <a:spcPts val="0"/>
              </a:spcAft>
            </a:pPr>
            <a:endParaRPr lang="en-IN" sz="2800" b="1" dirty="0">
              <a:solidFill>
                <a:schemeClr val="accent1">
                  <a:lumMod val="50000"/>
                </a:schemeClr>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33682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 xmlns:a16="http://schemas.microsoft.com/office/drawing/2014/main"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32465F97-45E8-4475-81F0-E171C116B224}"/>
              </a:ext>
            </a:extLst>
          </p:cNvPr>
          <p:cNvSpPr/>
          <p:nvPr/>
        </p:nvSpPr>
        <p:spPr>
          <a:xfrm>
            <a:off x="4287946" y="3249144"/>
            <a:ext cx="7497214" cy="461665"/>
          </a:xfrm>
          <a:prstGeom prst="rect">
            <a:avLst/>
          </a:prstGeom>
        </p:spPr>
        <p:txBody>
          <a:bodyPr wrap="square">
            <a:spAutoFit/>
          </a:bodyPr>
          <a:lstStyle/>
          <a:p>
            <a:r>
              <a:rPr lang="en-US" sz="2400" b="1" dirty="0" err="1" smtClean="0"/>
              <a:t>Asha</a:t>
            </a:r>
            <a:r>
              <a:rPr lang="en-US" sz="2400" b="1" dirty="0" smtClean="0"/>
              <a:t> A</a:t>
            </a:r>
            <a:endParaRPr lang="en-IN" sz="2400" b="1" dirty="0"/>
          </a:p>
        </p:txBody>
      </p:sp>
      <p:sp>
        <p:nvSpPr>
          <p:cNvPr id="17" name="Rectangle 16">
            <a:extLst>
              <a:ext uri="{FF2B5EF4-FFF2-40B4-BE49-F238E27FC236}">
                <a16:creationId xmlns="" xmlns:a16="http://schemas.microsoft.com/office/drawing/2014/main" id="{62AC1A6C-10C2-4695-9224-09DA1B0D5932}"/>
              </a:ext>
            </a:extLst>
          </p:cNvPr>
          <p:cNvSpPr/>
          <p:nvPr/>
        </p:nvSpPr>
        <p:spPr>
          <a:xfrm>
            <a:off x="4287946" y="3646749"/>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 xmlns:a16="http://schemas.microsoft.com/office/drawing/2014/main"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a:extLst>
              <a:ext uri="{FF2B5EF4-FFF2-40B4-BE49-F238E27FC236}">
                <a16:creationId xmlns="" xmlns:a16="http://schemas.microsoft.com/office/drawing/2014/main" id="{A6945700-3E62-4469-A35D-2B3AE23A08DF}"/>
              </a:ext>
            </a:extLst>
          </p:cNvPr>
          <p:cNvSpPr/>
          <p:nvPr/>
        </p:nvSpPr>
        <p:spPr>
          <a:xfrm>
            <a:off x="4287946" y="2068426"/>
            <a:ext cx="7497214" cy="553998"/>
          </a:xfrm>
          <a:prstGeom prst="rect">
            <a:avLst/>
          </a:prstGeom>
        </p:spPr>
        <p:txBody>
          <a:bodyPr wrap="square">
            <a:spAutoFit/>
          </a:bodyPr>
          <a:lstStyle/>
          <a:p>
            <a:r>
              <a:rPr lang="en-US" sz="3000" b="1" dirty="0">
                <a:solidFill>
                  <a:schemeClr val="accent2">
                    <a:lumMod val="75000"/>
                  </a:schemeClr>
                </a:solidFill>
              </a:rPr>
              <a:t>T</a:t>
            </a:r>
            <a:r>
              <a:rPr lang="en-IN" sz="3000" b="1" dirty="0">
                <a:solidFill>
                  <a:schemeClr val="accent2">
                    <a:lumMod val="75000"/>
                  </a:schemeClr>
                </a:solidFill>
              </a:rPr>
              <a:t>HANK YOU</a:t>
            </a:r>
          </a:p>
        </p:txBody>
      </p:sp>
    </p:spTree>
    <p:extLst>
      <p:ext uri="{BB962C8B-B14F-4D97-AF65-F5344CB8AC3E}">
        <p14:creationId xmlns:p14="http://schemas.microsoft.com/office/powerpoint/2010/main" val="1006663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a:t>
            </a:r>
            <a:r>
              <a:rPr lang="en-IN" sz="2800" b="1" dirty="0" smtClean="0">
                <a:solidFill>
                  <a:schemeClr val="accent2">
                    <a:lumMod val="75000"/>
                  </a:schemeClr>
                </a:solidFill>
              </a:rPr>
              <a:t>7- </a:t>
            </a:r>
            <a:r>
              <a:rPr lang="en-IN" sz="2800" b="1" dirty="0">
                <a:solidFill>
                  <a:schemeClr val="accent2">
                    <a:lumMod val="75000"/>
                  </a:schemeClr>
                </a:solidFill>
              </a:rPr>
              <a:t>Nanomaterials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 xmlns:a16="http://schemas.microsoft.com/office/drawing/2014/main" id="{B1AEBD28-7BCD-4BFF-8D86-9C5F49398112}"/>
              </a:ext>
            </a:extLst>
          </p:cNvPr>
          <p:cNvSpPr>
            <a:spLocks noGrp="1"/>
          </p:cNvSpPr>
          <p:nvPr>
            <p:ph idx="1"/>
          </p:nvPr>
        </p:nvSpPr>
        <p:spPr>
          <a:xfrm>
            <a:off x="838200" y="1825625"/>
            <a:ext cx="7613469" cy="4131038"/>
          </a:xfrm>
        </p:spPr>
        <p:txBody>
          <a:bodyPr/>
          <a:lstStyle/>
          <a:p>
            <a:pPr marL="0" indent="0">
              <a:buNone/>
            </a:pPr>
            <a:r>
              <a:rPr lang="en-IN" dirty="0"/>
              <a:t> </a:t>
            </a:r>
            <a:r>
              <a:rPr lang="en-IN" sz="3200" b="1" i="1" dirty="0"/>
              <a:t>Class content:</a:t>
            </a:r>
          </a:p>
          <a:p>
            <a:pPr marL="0" indent="0">
              <a:buNone/>
            </a:pPr>
            <a:endParaRPr lang="en-IN" b="1" dirty="0"/>
          </a:p>
          <a:p>
            <a:r>
              <a:rPr lang="en-IN" b="1" i="1" dirty="0"/>
              <a:t>Nanomaterials</a:t>
            </a:r>
          </a:p>
          <a:p>
            <a:r>
              <a:rPr lang="en-IN" b="1" i="1" dirty="0"/>
              <a:t>Classification of nanoparticles</a:t>
            </a:r>
          </a:p>
          <a:p>
            <a:r>
              <a:rPr lang="en-IN" b="1" i="1" dirty="0"/>
              <a:t>Deviation in properties of </a:t>
            </a:r>
            <a:r>
              <a:rPr lang="en-IN" b="1" i="1" dirty="0" err="1"/>
              <a:t>nanomaterials</a:t>
            </a:r>
            <a:r>
              <a:rPr lang="en-IN" b="1" i="1" dirty="0"/>
              <a:t> from bulk material- reasons</a:t>
            </a:r>
          </a:p>
          <a:p>
            <a:pPr marL="0" indent="0">
              <a:buNone/>
            </a:pPr>
            <a:r>
              <a:rPr lang="en-IN" i="1" dirty="0"/>
              <a:t>    </a:t>
            </a:r>
          </a:p>
        </p:txBody>
      </p:sp>
    </p:spTree>
    <p:extLst>
      <p:ext uri="{BB962C8B-B14F-4D97-AF65-F5344CB8AC3E}">
        <p14:creationId xmlns:p14="http://schemas.microsoft.com/office/powerpoint/2010/main" val="687834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a:t>
            </a:r>
            <a:r>
              <a:rPr lang="en-IN" sz="2800" b="1" dirty="0" smtClean="0">
                <a:solidFill>
                  <a:schemeClr val="accent2">
                    <a:lumMod val="75000"/>
                  </a:schemeClr>
                </a:solidFill>
              </a:rPr>
              <a:t>7- </a:t>
            </a:r>
            <a:r>
              <a:rPr lang="en-IN" sz="2800" b="1" dirty="0">
                <a:solidFill>
                  <a:schemeClr val="accent2">
                    <a:lumMod val="75000"/>
                  </a:schemeClr>
                </a:solidFill>
              </a:rPr>
              <a:t>Nanomaterials</a:t>
            </a: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 xmlns:a16="http://schemas.microsoft.com/office/drawing/2014/main" id="{40B8812B-0D4D-4F5F-8D3D-1296BD60B9C7}"/>
              </a:ext>
            </a:extLst>
          </p:cNvPr>
          <p:cNvSpPr/>
          <p:nvPr/>
        </p:nvSpPr>
        <p:spPr>
          <a:xfrm>
            <a:off x="274318" y="1334931"/>
            <a:ext cx="7759337" cy="5182894"/>
          </a:xfrm>
          <a:prstGeom prst="rect">
            <a:avLst/>
          </a:prstGeom>
        </p:spPr>
        <p:txBody>
          <a:bodyPr wrap="square">
            <a:spAutoFit/>
          </a:bodyPr>
          <a:lstStyle/>
          <a:p>
            <a:pPr marR="390525" lvl="1" algn="just">
              <a:lnSpc>
                <a:spcPct val="97000"/>
              </a:lnSpc>
              <a:spcBef>
                <a:spcPts val="1170"/>
              </a:spcBef>
              <a:spcAft>
                <a:spcPts val="0"/>
              </a:spcAft>
              <a:buSzPts val="2000"/>
              <a:buFont typeface="Arial" pitchFamily="34" charset="0"/>
              <a:buChar char="•"/>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The prefix '</a:t>
            </a:r>
            <a:r>
              <a:rPr lang="en-US" sz="2400" b="1" dirty="0">
                <a:solidFill>
                  <a:srgbClr val="D60093"/>
                </a:solidFill>
                <a:latin typeface="Calibri" panose="020F0502020204030204" pitchFamily="34" charset="0"/>
                <a:ea typeface="Wingdings" panose="05000000000000000000" pitchFamily="2" charset="2"/>
                <a:cs typeface="Wingdings" panose="05000000000000000000" pitchFamily="2" charset="2"/>
              </a:rPr>
              <a:t>Nano</a:t>
            </a:r>
            <a:r>
              <a:rPr lang="en-US" sz="2400" dirty="0">
                <a:latin typeface="Calibri" panose="020F0502020204030204" pitchFamily="34" charset="0"/>
                <a:ea typeface="Wingdings" panose="05000000000000000000" pitchFamily="2" charset="2"/>
                <a:cs typeface="Wingdings" panose="05000000000000000000" pitchFamily="2" charset="2"/>
              </a:rPr>
              <a:t>' is derived </a:t>
            </a:r>
            <a:r>
              <a:rPr lang="en-US" sz="2400" spc="-15" dirty="0">
                <a:latin typeface="Calibri" panose="020F0502020204030204" pitchFamily="34" charset="0"/>
                <a:ea typeface="Wingdings" panose="05000000000000000000" pitchFamily="2" charset="2"/>
                <a:cs typeface="Wingdings" panose="05000000000000000000" pitchFamily="2" charset="2"/>
              </a:rPr>
              <a:t>from </a:t>
            </a:r>
            <a:r>
              <a:rPr lang="en-US" sz="2400" dirty="0">
                <a:latin typeface="Calibri" panose="020F0502020204030204" pitchFamily="34" charset="0"/>
                <a:ea typeface="Wingdings" panose="05000000000000000000" pitchFamily="2" charset="2"/>
                <a:cs typeface="Wingdings" panose="05000000000000000000" pitchFamily="2" charset="2"/>
              </a:rPr>
              <a:t>the Greek </a:t>
            </a:r>
            <a:r>
              <a:rPr lang="en-US" sz="2400" spc="-20" dirty="0">
                <a:latin typeface="Calibri" panose="020F0502020204030204" pitchFamily="34" charset="0"/>
                <a:ea typeface="Wingdings" panose="05000000000000000000" pitchFamily="2" charset="2"/>
                <a:cs typeface="Wingdings" panose="05000000000000000000" pitchFamily="2" charset="2"/>
              </a:rPr>
              <a:t>word for </a:t>
            </a:r>
          </a:p>
          <a:p>
            <a:pPr marR="390525" lvl="1" algn="just">
              <a:lnSpc>
                <a:spcPct val="97000"/>
              </a:lnSpc>
              <a:spcBef>
                <a:spcPts val="1170"/>
              </a:spcBef>
              <a:spcAft>
                <a:spcPts val="0"/>
              </a:spcAft>
              <a:buSzPts val="2000"/>
              <a:tabLst>
                <a:tab pos="866140" algn="l"/>
              </a:tabLst>
            </a:pPr>
            <a:r>
              <a:rPr lang="en-US" sz="2400" spc="-20" dirty="0">
                <a:latin typeface="Calibri" panose="020F0502020204030204" pitchFamily="34" charset="0"/>
                <a:ea typeface="Wingdings" panose="05000000000000000000" pitchFamily="2" charset="2"/>
                <a:cs typeface="Wingdings" panose="05000000000000000000" pitchFamily="2" charset="2"/>
              </a:rPr>
              <a:t>  </a:t>
            </a:r>
            <a:r>
              <a:rPr lang="en-US" sz="2400" spc="-30" dirty="0">
                <a:latin typeface="Calibri" panose="020F0502020204030204" pitchFamily="34" charset="0"/>
                <a:ea typeface="Wingdings" panose="05000000000000000000" pitchFamily="2" charset="2"/>
                <a:cs typeface="Wingdings" panose="05000000000000000000" pitchFamily="2" charset="2"/>
              </a:rPr>
              <a:t>dwarf</a:t>
            </a:r>
          </a:p>
          <a:p>
            <a:pPr marR="390525" lvl="1" algn="just">
              <a:lnSpc>
                <a:spcPct val="97000"/>
              </a:lnSpc>
              <a:spcBef>
                <a:spcPts val="1170"/>
              </a:spcBef>
              <a:buSzPts val="2000"/>
              <a:buFont typeface="Arial" pitchFamily="34" charset="0"/>
              <a:buChar char="•"/>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1nm =  10</a:t>
            </a:r>
            <a:r>
              <a:rPr lang="en-US" sz="2400" baseline="30000" dirty="0">
                <a:latin typeface="Calibri" panose="020F0502020204030204" pitchFamily="34" charset="0"/>
                <a:ea typeface="Wingdings" panose="05000000000000000000" pitchFamily="2" charset="2"/>
                <a:cs typeface="Wingdings" panose="05000000000000000000" pitchFamily="2" charset="2"/>
              </a:rPr>
              <a:t>-9</a:t>
            </a:r>
            <a:r>
              <a:rPr lang="en-US" sz="2400" dirty="0">
                <a:latin typeface="Calibri" panose="020F0502020204030204" pitchFamily="34" charset="0"/>
                <a:ea typeface="Wingdings" panose="05000000000000000000" pitchFamily="2" charset="2"/>
                <a:cs typeface="Wingdings" panose="05000000000000000000" pitchFamily="2" charset="2"/>
              </a:rPr>
              <a:t>m</a:t>
            </a:r>
          </a:p>
          <a:p>
            <a:pPr marR="390525" lvl="1" algn="just">
              <a:lnSpc>
                <a:spcPct val="97000"/>
              </a:lnSpc>
              <a:spcBef>
                <a:spcPts val="1170"/>
              </a:spcBef>
              <a:buSzPts val="2000"/>
              <a:buFont typeface="Arial" pitchFamily="34" charset="0"/>
              <a:buChar char="•"/>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1nm is approximately the </a:t>
            </a:r>
            <a:r>
              <a:rPr lang="en-US" sz="2400" b="1" dirty="0">
                <a:solidFill>
                  <a:srgbClr val="D60093"/>
                </a:solidFill>
                <a:latin typeface="Calibri" panose="020F0502020204030204" pitchFamily="34" charset="0"/>
                <a:ea typeface="Wingdings" panose="05000000000000000000" pitchFamily="2" charset="2"/>
                <a:cs typeface="Wingdings" panose="05000000000000000000" pitchFamily="2" charset="2"/>
              </a:rPr>
              <a:t>length of 10 H or 5 Si</a:t>
            </a:r>
          </a:p>
          <a:p>
            <a:pPr marR="390525" lvl="1" algn="just">
              <a:lnSpc>
                <a:spcPct val="97000"/>
              </a:lnSpc>
              <a:spcBef>
                <a:spcPts val="1170"/>
              </a:spcBef>
              <a:buSzPts val="2000"/>
              <a:tabLst>
                <a:tab pos="866140" algn="l"/>
              </a:tabLst>
            </a:pPr>
            <a:r>
              <a:rPr lang="en-US" sz="2400" b="1" dirty="0">
                <a:solidFill>
                  <a:srgbClr val="D60093"/>
                </a:solidFill>
                <a:latin typeface="Calibri" panose="020F0502020204030204" pitchFamily="34" charset="0"/>
                <a:ea typeface="Wingdings" panose="05000000000000000000" pitchFamily="2" charset="2"/>
                <a:cs typeface="Wingdings" panose="05000000000000000000" pitchFamily="2" charset="2"/>
              </a:rPr>
              <a:t>  atoms  </a:t>
            </a:r>
            <a:r>
              <a:rPr lang="en-US" sz="2400" dirty="0">
                <a:latin typeface="Calibri" panose="020F0502020204030204" pitchFamily="34" charset="0"/>
                <a:ea typeface="Wingdings" panose="05000000000000000000" pitchFamily="2" charset="2"/>
                <a:cs typeface="Wingdings" panose="05000000000000000000" pitchFamily="2" charset="2"/>
              </a:rPr>
              <a:t>aligned in a line</a:t>
            </a:r>
          </a:p>
          <a:p>
            <a:pPr marR="390525" lvl="1" algn="just">
              <a:spcBef>
                <a:spcPts val="600"/>
              </a:spcBef>
              <a:spcAft>
                <a:spcPts val="0"/>
              </a:spcAft>
              <a:buSzPts val="2000"/>
              <a:buFont typeface="Arial" pitchFamily="34" charset="0"/>
              <a:buChar char="•"/>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Dimensions of </a:t>
            </a:r>
            <a:r>
              <a:rPr lang="en-US" sz="2400" dirty="0" err="1">
                <a:latin typeface="Calibri" panose="020F0502020204030204" pitchFamily="34" charset="0"/>
                <a:ea typeface="Wingdings" panose="05000000000000000000" pitchFamily="2" charset="2"/>
                <a:cs typeface="Wingdings" panose="05000000000000000000" pitchFamily="2" charset="2"/>
              </a:rPr>
              <a:t>nanomaterials</a:t>
            </a:r>
            <a:r>
              <a:rPr lang="en-US" sz="2400" dirty="0">
                <a:latin typeface="Calibri" panose="020F0502020204030204" pitchFamily="34" charset="0"/>
                <a:ea typeface="Wingdings" panose="05000000000000000000" pitchFamily="2" charset="2"/>
                <a:cs typeface="Wingdings" panose="05000000000000000000" pitchFamily="2" charset="2"/>
              </a:rPr>
              <a:t> lie in between bulk </a:t>
            </a:r>
          </a:p>
          <a:p>
            <a:pPr marR="390525" lvl="1" algn="just">
              <a:spcBef>
                <a:spcPts val="600"/>
              </a:spcBef>
              <a:spcAft>
                <a:spcPts val="0"/>
              </a:spcAft>
              <a:buSzPts val="2000"/>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material and atoms/molecules </a:t>
            </a:r>
          </a:p>
          <a:p>
            <a:pPr marR="390525" lvl="1" algn="just">
              <a:spcBef>
                <a:spcPts val="600"/>
              </a:spcBef>
              <a:buSzPts val="2000"/>
              <a:buFont typeface="Arial" pitchFamily="34" charset="0"/>
              <a:buChar char="•"/>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a:t>
            </a:r>
            <a:r>
              <a:rPr lang="en-US" sz="2400" dirty="0" err="1">
                <a:latin typeface="Calibri" panose="020F0502020204030204" pitchFamily="34" charset="0"/>
                <a:ea typeface="Wingdings" panose="05000000000000000000" pitchFamily="2" charset="2"/>
                <a:cs typeface="Wingdings" panose="05000000000000000000" pitchFamily="2" charset="2"/>
              </a:rPr>
              <a:t>Upto</a:t>
            </a:r>
            <a:r>
              <a:rPr lang="en-US" sz="2400" dirty="0">
                <a:latin typeface="Calibri" panose="020F0502020204030204" pitchFamily="34" charset="0"/>
                <a:ea typeface="Wingdings" panose="05000000000000000000" pitchFamily="2" charset="2"/>
                <a:cs typeface="Wingdings" panose="05000000000000000000" pitchFamily="2" charset="2"/>
              </a:rPr>
              <a:t> </a:t>
            </a:r>
            <a:r>
              <a:rPr lang="el-GR" sz="2400" dirty="0">
                <a:latin typeface="Calibri" panose="020F0502020204030204" pitchFamily="34" charset="0"/>
                <a:ea typeface="Wingdings" panose="05000000000000000000" pitchFamily="2" charset="2"/>
                <a:cs typeface="Wingdings" panose="05000000000000000000" pitchFamily="2" charset="2"/>
              </a:rPr>
              <a:t>μ</a:t>
            </a:r>
            <a:r>
              <a:rPr lang="en-US" sz="2400" dirty="0">
                <a:latin typeface="Calibri" panose="020F0502020204030204" pitchFamily="34" charset="0"/>
                <a:ea typeface="Wingdings" panose="05000000000000000000" pitchFamily="2" charset="2"/>
                <a:cs typeface="Wingdings" panose="05000000000000000000" pitchFamily="2" charset="2"/>
              </a:rPr>
              <a:t>m </a:t>
            </a:r>
            <a:r>
              <a:rPr lang="en-US" sz="2400" b="1" dirty="0">
                <a:solidFill>
                  <a:srgbClr val="D60093"/>
                </a:solidFill>
                <a:latin typeface="Calibri" panose="020F0502020204030204" pitchFamily="34" charset="0"/>
                <a:ea typeface="Wingdings" panose="05000000000000000000" pitchFamily="2" charset="2"/>
                <a:cs typeface="Wingdings" panose="05000000000000000000" pitchFamily="2" charset="2"/>
              </a:rPr>
              <a:t>bulk properties </a:t>
            </a:r>
            <a:r>
              <a:rPr lang="en-US" sz="2400" dirty="0">
                <a:latin typeface="Calibri" panose="020F0502020204030204" pitchFamily="34" charset="0"/>
                <a:ea typeface="Wingdings" panose="05000000000000000000" pitchFamily="2" charset="2"/>
                <a:cs typeface="Wingdings" panose="05000000000000000000" pitchFamily="2" charset="2"/>
              </a:rPr>
              <a:t>are observed. For smaller</a:t>
            </a:r>
          </a:p>
          <a:p>
            <a:pPr marR="390525" lvl="1" algn="just">
              <a:spcBef>
                <a:spcPts val="600"/>
              </a:spcBef>
              <a:buSzPts val="2000"/>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sizes </a:t>
            </a:r>
            <a:r>
              <a:rPr lang="en-US" sz="2400" b="1" dirty="0">
                <a:solidFill>
                  <a:srgbClr val="D60093"/>
                </a:solidFill>
                <a:latin typeface="Calibri" panose="020F0502020204030204" pitchFamily="34" charset="0"/>
                <a:ea typeface="Wingdings" panose="05000000000000000000" pitchFamily="2" charset="2"/>
                <a:cs typeface="Wingdings" panose="05000000000000000000" pitchFamily="2" charset="2"/>
              </a:rPr>
              <a:t>quantum effects </a:t>
            </a:r>
            <a:r>
              <a:rPr lang="en-US" sz="2400" dirty="0">
                <a:latin typeface="Calibri" panose="020F0502020204030204" pitchFamily="34" charset="0"/>
                <a:ea typeface="Wingdings" panose="05000000000000000000" pitchFamily="2" charset="2"/>
                <a:cs typeface="Wingdings" panose="05000000000000000000" pitchFamily="2" charset="2"/>
              </a:rPr>
              <a:t>are seen as the dimensions </a:t>
            </a:r>
          </a:p>
          <a:p>
            <a:pPr marR="390525" lvl="1" algn="just">
              <a:spcBef>
                <a:spcPts val="600"/>
              </a:spcBef>
              <a:buSzPts val="2000"/>
              <a:tabLst>
                <a:tab pos="866140" algn="l"/>
              </a:tabLst>
            </a:pPr>
            <a:r>
              <a:rPr lang="en-US" sz="2400" dirty="0">
                <a:latin typeface="Calibri" panose="020F0502020204030204" pitchFamily="34" charset="0"/>
                <a:ea typeface="Wingdings" panose="05000000000000000000" pitchFamily="2" charset="2"/>
                <a:cs typeface="Wingdings" panose="05000000000000000000" pitchFamily="2" charset="2"/>
              </a:rPr>
              <a:t>  are closer to atoms  or molecules</a:t>
            </a:r>
          </a:p>
          <a:p>
            <a:pPr marR="390525" lvl="1" algn="just">
              <a:lnSpc>
                <a:spcPct val="97000"/>
              </a:lnSpc>
              <a:spcBef>
                <a:spcPts val="1170"/>
              </a:spcBef>
              <a:spcAft>
                <a:spcPts val="0"/>
              </a:spcAft>
              <a:buSzPts val="2000"/>
              <a:tabLst>
                <a:tab pos="866140" algn="l"/>
              </a:tabLst>
            </a:pPr>
            <a:endParaRPr lang="en-US" sz="2000" dirty="0" err="1">
              <a:solidFill>
                <a:schemeClr val="accent1">
                  <a:lumMod val="50000"/>
                </a:schemeClr>
              </a:solidFill>
              <a:latin typeface="Calibri" panose="020F0502020204030204" pitchFamily="34"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60477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smtClean="0"/>
              <a:t>ENGINEERING CHEMISTRY</a:t>
            </a:r>
          </a:p>
          <a:p>
            <a:r>
              <a:rPr lang="en-IN" sz="2800" b="1" dirty="0" smtClean="0">
                <a:solidFill>
                  <a:schemeClr val="accent2">
                    <a:lumMod val="75000"/>
                  </a:schemeClr>
                </a:solidFill>
              </a:rPr>
              <a:t>Module 7- </a:t>
            </a:r>
            <a:r>
              <a:rPr lang="en-IN" sz="2800" b="1" dirty="0" err="1" smtClean="0">
                <a:solidFill>
                  <a:schemeClr val="accent2">
                    <a:lumMod val="75000"/>
                  </a:schemeClr>
                </a:solidFill>
              </a:rPr>
              <a:t>Nanomaterials</a:t>
            </a:r>
            <a:endParaRPr lang="en-IN" sz="2800" b="1" dirty="0">
              <a:solidFill>
                <a:schemeClr val="accent2">
                  <a:lumMod val="75000"/>
                </a:schemeClr>
              </a:solidFill>
            </a:endParaRP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 xmlns:a16="http://schemas.microsoft.com/office/drawing/2014/main" id="{40B8812B-0D4D-4F5F-8D3D-1296BD60B9C7}"/>
              </a:ext>
            </a:extLst>
          </p:cNvPr>
          <p:cNvSpPr/>
          <p:nvPr/>
        </p:nvSpPr>
        <p:spPr>
          <a:xfrm>
            <a:off x="274318" y="1334931"/>
            <a:ext cx="7759337" cy="4407360"/>
          </a:xfrm>
          <a:prstGeom prst="rect">
            <a:avLst/>
          </a:prstGeom>
        </p:spPr>
        <p:txBody>
          <a:bodyPr wrap="square">
            <a:spAutoFit/>
          </a:bodyPr>
          <a:lstStyle/>
          <a:p>
            <a:pPr marR="390525" lvl="1" algn="just">
              <a:spcBef>
                <a:spcPts val="600"/>
              </a:spcBef>
              <a:spcAft>
                <a:spcPts val="0"/>
              </a:spcAft>
              <a:buSzPts val="2000"/>
              <a:buFont typeface="Arial" pitchFamily="34" charset="0"/>
              <a:buChar char="•"/>
              <a:tabLst>
                <a:tab pos="866140" algn="l"/>
              </a:tabLst>
            </a:pPr>
            <a:r>
              <a:rPr lang="en-US" sz="2400" b="1" dirty="0">
                <a:solidFill>
                  <a:schemeClr val="accent1">
                    <a:lumMod val="50000"/>
                  </a:schemeClr>
                </a:solidFill>
                <a:latin typeface="Calibri" panose="020F0502020204030204" pitchFamily="34" charset="0"/>
                <a:ea typeface="Wingdings" panose="05000000000000000000" pitchFamily="2" charset="2"/>
                <a:cs typeface="Wingdings" panose="05000000000000000000" pitchFamily="2" charset="2"/>
              </a:rPr>
              <a:t>Properties of </a:t>
            </a:r>
            <a:r>
              <a:rPr lang="en-US" sz="2400" b="1" dirty="0" err="1">
                <a:solidFill>
                  <a:schemeClr val="accent1">
                    <a:lumMod val="50000"/>
                  </a:schemeClr>
                </a:solidFill>
                <a:latin typeface="Calibri" panose="020F0502020204030204" pitchFamily="34" charset="0"/>
                <a:ea typeface="Wingdings" panose="05000000000000000000" pitchFamily="2" charset="2"/>
                <a:cs typeface="Wingdings" panose="05000000000000000000" pitchFamily="2" charset="2"/>
              </a:rPr>
              <a:t>nanomaterials</a:t>
            </a:r>
            <a:r>
              <a:rPr lang="en-US" sz="2400" b="1" dirty="0">
                <a:solidFill>
                  <a:schemeClr val="accent1">
                    <a:lumMod val="50000"/>
                  </a:schemeClr>
                </a:solidFill>
                <a:latin typeface="Calibri" panose="020F0502020204030204" pitchFamily="34" charset="0"/>
                <a:ea typeface="Wingdings" panose="05000000000000000000" pitchFamily="2" charset="2"/>
                <a:cs typeface="Wingdings" panose="05000000000000000000" pitchFamily="2" charset="2"/>
              </a:rPr>
              <a:t> are different from bulk materials</a:t>
            </a:r>
          </a:p>
          <a:p>
            <a:pPr marR="390525" lvl="2" algn="just">
              <a:spcBef>
                <a:spcPts val="600"/>
              </a:spcBef>
              <a:buSzPts val="2000"/>
              <a:buFont typeface="Arial" pitchFamily="34" charset="0"/>
              <a:buChar char="•"/>
              <a:tabLst>
                <a:tab pos="866140" algn="l"/>
              </a:tabLst>
            </a:pPr>
            <a:r>
              <a:rPr lang="en-US" sz="2400" b="1" dirty="0">
                <a:solidFill>
                  <a:schemeClr val="accent1">
                    <a:lumMod val="50000"/>
                  </a:schemeClr>
                </a:solidFill>
                <a:latin typeface="Calibri" panose="020F0502020204030204" pitchFamily="34" charset="0"/>
                <a:ea typeface="Wingdings" panose="05000000000000000000" pitchFamily="2" charset="2"/>
                <a:cs typeface="Wingdings" panose="05000000000000000000" pitchFamily="2" charset="2"/>
              </a:rPr>
              <a:t>   </a:t>
            </a:r>
            <a:r>
              <a:rPr lang="en-US" sz="2200" dirty="0">
                <a:latin typeface="Calibri" panose="020F0502020204030204" pitchFamily="34" charset="0"/>
                <a:ea typeface="Wingdings" panose="05000000000000000000" pitchFamily="2" charset="2"/>
                <a:cs typeface="Wingdings" panose="05000000000000000000" pitchFamily="2" charset="2"/>
              </a:rPr>
              <a:t>Au-bulk is </a:t>
            </a:r>
            <a:r>
              <a:rPr lang="en-US" sz="2200" b="1" dirty="0">
                <a:solidFill>
                  <a:srgbClr val="D60093"/>
                </a:solidFill>
                <a:latin typeface="Calibri" panose="020F0502020204030204" pitchFamily="34" charset="0"/>
                <a:ea typeface="Wingdings" panose="05000000000000000000" pitchFamily="2" charset="2"/>
                <a:cs typeface="Wingdings" panose="05000000000000000000" pitchFamily="2" charset="2"/>
              </a:rPr>
              <a:t>yellowish</a:t>
            </a:r>
            <a:r>
              <a:rPr lang="en-US" sz="2200" dirty="0">
                <a:latin typeface="Calibri" panose="020F0502020204030204" pitchFamily="34" charset="0"/>
                <a:ea typeface="Wingdings" panose="05000000000000000000" pitchFamily="2" charset="2"/>
                <a:cs typeface="Wingdings" panose="05000000000000000000" pitchFamily="2" charset="2"/>
              </a:rPr>
              <a:t> in </a:t>
            </a:r>
            <a:r>
              <a:rPr lang="en-US" sz="2200" dirty="0" err="1">
                <a:latin typeface="Calibri" panose="020F0502020204030204" pitchFamily="34" charset="0"/>
                <a:ea typeface="Wingdings" panose="05000000000000000000" pitchFamily="2" charset="2"/>
                <a:cs typeface="Wingdings" panose="05000000000000000000" pitchFamily="2" charset="2"/>
              </a:rPr>
              <a:t>colour</a:t>
            </a:r>
            <a:r>
              <a:rPr lang="en-US" sz="2200" dirty="0">
                <a:latin typeface="Calibri" panose="020F0502020204030204" pitchFamily="34" charset="0"/>
                <a:ea typeface="Wingdings" panose="05000000000000000000" pitchFamily="2" charset="2"/>
                <a:cs typeface="Wingdings" panose="05000000000000000000" pitchFamily="2" charset="2"/>
              </a:rPr>
              <a:t>, and Au- </a:t>
            </a:r>
            <a:r>
              <a:rPr lang="en-US" sz="2200" dirty="0" err="1">
                <a:latin typeface="Calibri" panose="020F0502020204030204" pitchFamily="34" charset="0"/>
                <a:ea typeface="Wingdings" panose="05000000000000000000" pitchFamily="2" charset="2"/>
                <a:cs typeface="Wingdings" panose="05000000000000000000" pitchFamily="2" charset="2"/>
              </a:rPr>
              <a:t>nanoparticles</a:t>
            </a:r>
            <a:r>
              <a:rPr lang="en-US" sz="2200" dirty="0">
                <a:latin typeface="Calibri" panose="020F0502020204030204" pitchFamily="34" charset="0"/>
                <a:ea typeface="Wingdings" panose="05000000000000000000" pitchFamily="2" charset="2"/>
                <a:cs typeface="Wingdings" panose="05000000000000000000" pitchFamily="2" charset="2"/>
              </a:rPr>
              <a:t>  are </a:t>
            </a:r>
            <a:r>
              <a:rPr lang="en-US" sz="2200" b="1" dirty="0">
                <a:solidFill>
                  <a:srgbClr val="D60093"/>
                </a:solidFill>
                <a:latin typeface="Calibri" panose="020F0502020204030204" pitchFamily="34" charset="0"/>
                <a:ea typeface="Wingdings" panose="05000000000000000000" pitchFamily="2" charset="2"/>
                <a:cs typeface="Wingdings" panose="05000000000000000000" pitchFamily="2" charset="2"/>
              </a:rPr>
              <a:t>red</a:t>
            </a:r>
            <a:r>
              <a:rPr lang="en-US" sz="2200" dirty="0">
                <a:latin typeface="Calibri" panose="020F0502020204030204" pitchFamily="34" charset="0"/>
                <a:ea typeface="Wingdings" panose="05000000000000000000" pitchFamily="2" charset="2"/>
                <a:cs typeface="Wingdings" panose="05000000000000000000" pitchFamily="2" charset="2"/>
              </a:rPr>
              <a:t> in </a:t>
            </a:r>
            <a:r>
              <a:rPr lang="en-US" sz="2200" dirty="0" err="1">
                <a:latin typeface="Calibri" panose="020F0502020204030204" pitchFamily="34" charset="0"/>
                <a:ea typeface="Wingdings" panose="05000000000000000000" pitchFamily="2" charset="2"/>
                <a:cs typeface="Wingdings" panose="05000000000000000000" pitchFamily="2" charset="2"/>
              </a:rPr>
              <a:t>colour</a:t>
            </a:r>
            <a:endParaRPr lang="en-US" sz="2200" dirty="0">
              <a:latin typeface="Calibri" panose="020F0502020204030204" pitchFamily="34" charset="0"/>
              <a:ea typeface="Wingdings" panose="05000000000000000000" pitchFamily="2" charset="2"/>
              <a:cs typeface="Wingdings" panose="05000000000000000000" pitchFamily="2" charset="2"/>
            </a:endParaRPr>
          </a:p>
          <a:p>
            <a:pPr marR="390525" lvl="2" algn="just">
              <a:spcBef>
                <a:spcPts val="600"/>
              </a:spcBef>
              <a:buSzPts val="2000"/>
              <a:buFont typeface="Arial" pitchFamily="34" charset="0"/>
              <a:buChar char="•"/>
              <a:tabLst>
                <a:tab pos="866140" algn="l"/>
              </a:tabLst>
            </a:pPr>
            <a:endParaRPr lang="en-US" sz="2200" dirty="0">
              <a:latin typeface="Calibri" panose="020F0502020204030204" pitchFamily="34" charset="0"/>
              <a:ea typeface="Wingdings" panose="05000000000000000000" pitchFamily="2" charset="2"/>
              <a:cs typeface="Wingdings" panose="05000000000000000000" pitchFamily="2" charset="2"/>
            </a:endParaRPr>
          </a:p>
          <a:p>
            <a:pPr marR="390525" lvl="2" algn="just">
              <a:spcBef>
                <a:spcPts val="600"/>
              </a:spcBef>
              <a:buSzPts val="2000"/>
              <a:buFont typeface="Arial" pitchFamily="34" charset="0"/>
              <a:buChar char="•"/>
              <a:tabLst>
                <a:tab pos="866140" algn="l"/>
              </a:tabLst>
            </a:pPr>
            <a:r>
              <a:rPr lang="en-US" sz="2200" dirty="0">
                <a:latin typeface="Calibri" panose="020F0502020204030204" pitchFamily="34" charset="0"/>
                <a:ea typeface="Wingdings" panose="05000000000000000000" pitchFamily="2" charset="2"/>
                <a:cs typeface="Wingdings" panose="05000000000000000000" pitchFamily="2" charset="2"/>
              </a:rPr>
              <a:t>  Al which is stable becomes </a:t>
            </a:r>
            <a:r>
              <a:rPr lang="en-US" sz="2200" b="1" dirty="0">
                <a:solidFill>
                  <a:srgbClr val="D60093"/>
                </a:solidFill>
                <a:latin typeface="Calibri" panose="020F0502020204030204" pitchFamily="34" charset="0"/>
                <a:ea typeface="Wingdings" panose="05000000000000000000" pitchFamily="2" charset="2"/>
                <a:cs typeface="Wingdings" panose="05000000000000000000" pitchFamily="2" charset="2"/>
              </a:rPr>
              <a:t>combustible</a:t>
            </a:r>
            <a:r>
              <a:rPr lang="en-US" sz="2200" dirty="0">
                <a:latin typeface="Calibri" panose="020F0502020204030204" pitchFamily="34" charset="0"/>
                <a:ea typeface="Wingdings" panose="05000000000000000000" pitchFamily="2" charset="2"/>
                <a:cs typeface="Wingdings" panose="05000000000000000000" pitchFamily="2" charset="2"/>
              </a:rPr>
              <a:t> in the </a:t>
            </a:r>
            <a:r>
              <a:rPr lang="en-US" sz="2200" dirty="0" err="1">
                <a:latin typeface="Calibri" panose="020F0502020204030204" pitchFamily="34" charset="0"/>
                <a:ea typeface="Wingdings" panose="05000000000000000000" pitchFamily="2" charset="2"/>
                <a:cs typeface="Wingdings" panose="05000000000000000000" pitchFamily="2" charset="2"/>
              </a:rPr>
              <a:t>nanoparticle</a:t>
            </a:r>
            <a:r>
              <a:rPr lang="en-US" sz="2200" dirty="0">
                <a:latin typeface="Calibri" panose="020F0502020204030204" pitchFamily="34" charset="0"/>
                <a:ea typeface="Wingdings" panose="05000000000000000000" pitchFamily="2" charset="2"/>
                <a:cs typeface="Wingdings" panose="05000000000000000000" pitchFamily="2" charset="2"/>
              </a:rPr>
              <a:t> range and is used as solid fuel in rocket propulsion</a:t>
            </a:r>
          </a:p>
          <a:p>
            <a:pPr marR="390525" lvl="2" algn="just">
              <a:spcBef>
                <a:spcPts val="600"/>
              </a:spcBef>
              <a:buSzPts val="2000"/>
              <a:buFont typeface="Arial" pitchFamily="34" charset="0"/>
              <a:buChar char="•"/>
              <a:tabLst>
                <a:tab pos="866140" algn="l"/>
              </a:tabLst>
            </a:pPr>
            <a:endParaRPr lang="en-US" sz="2200" dirty="0">
              <a:latin typeface="Calibri" panose="020F0502020204030204" pitchFamily="34" charset="0"/>
              <a:ea typeface="Wingdings" panose="05000000000000000000" pitchFamily="2" charset="2"/>
              <a:cs typeface="Wingdings" panose="05000000000000000000" pitchFamily="2" charset="2"/>
            </a:endParaRPr>
          </a:p>
          <a:p>
            <a:pPr marR="390525" lvl="2">
              <a:spcBef>
                <a:spcPts val="600"/>
              </a:spcBef>
              <a:buSzPts val="2000"/>
              <a:buFont typeface="Arial" pitchFamily="34" charset="0"/>
              <a:buChar char="•"/>
              <a:tabLst>
                <a:tab pos="866140" algn="l"/>
              </a:tabLst>
            </a:pPr>
            <a:r>
              <a:rPr lang="en-US" sz="2200" dirty="0">
                <a:latin typeface="Calibri" panose="020F0502020204030204" pitchFamily="34" charset="0"/>
                <a:ea typeface="Wingdings" panose="05000000000000000000" pitchFamily="2" charset="2"/>
                <a:cs typeface="Wingdings" panose="05000000000000000000" pitchFamily="2" charset="2"/>
              </a:rPr>
              <a:t>  </a:t>
            </a:r>
            <a:r>
              <a:rPr lang="en-US" sz="2200" b="1" dirty="0">
                <a:solidFill>
                  <a:srgbClr val="D60093"/>
                </a:solidFill>
                <a:latin typeface="Calibri" panose="020F0502020204030204" pitchFamily="34" charset="0"/>
                <a:ea typeface="Wingdings" panose="05000000000000000000" pitchFamily="2" charset="2"/>
                <a:cs typeface="Wingdings" panose="05000000000000000000" pitchFamily="2" charset="2"/>
              </a:rPr>
              <a:t>Melting point  </a:t>
            </a:r>
            <a:r>
              <a:rPr lang="en-US" sz="2200" dirty="0">
                <a:latin typeface="Calibri" panose="020F0502020204030204" pitchFamily="34" charset="0"/>
                <a:ea typeface="Wingdings" panose="05000000000000000000" pitchFamily="2" charset="2"/>
                <a:cs typeface="Wingdings" panose="05000000000000000000" pitchFamily="2" charset="2"/>
              </a:rPr>
              <a:t>of materials is lower in </a:t>
            </a:r>
            <a:r>
              <a:rPr lang="en-US" sz="2200" dirty="0" err="1">
                <a:latin typeface="Calibri" panose="020F0502020204030204" pitchFamily="34" charset="0"/>
                <a:ea typeface="Wingdings" panose="05000000000000000000" pitchFamily="2" charset="2"/>
                <a:cs typeface="Wingdings" panose="05000000000000000000" pitchFamily="2" charset="2"/>
              </a:rPr>
              <a:t>nano</a:t>
            </a:r>
            <a:r>
              <a:rPr lang="en-US" sz="2200" dirty="0">
                <a:latin typeface="Calibri" panose="020F0502020204030204" pitchFamily="34" charset="0"/>
                <a:ea typeface="Wingdings" panose="05000000000000000000" pitchFamily="2" charset="2"/>
                <a:cs typeface="Wingdings" panose="05000000000000000000" pitchFamily="2" charset="2"/>
              </a:rPr>
              <a:t>-range</a:t>
            </a:r>
          </a:p>
          <a:p>
            <a:pPr marR="390525" lvl="1" algn="just">
              <a:lnSpc>
                <a:spcPct val="97000"/>
              </a:lnSpc>
              <a:spcBef>
                <a:spcPts val="1170"/>
              </a:spcBef>
              <a:spcAft>
                <a:spcPts val="0"/>
              </a:spcAft>
              <a:buSzPts val="2000"/>
              <a:tabLst>
                <a:tab pos="866140" algn="l"/>
              </a:tabLst>
            </a:pPr>
            <a:endParaRPr lang="en-US" sz="2000" dirty="0" err="1">
              <a:solidFill>
                <a:schemeClr val="accent1">
                  <a:lumMod val="50000"/>
                </a:schemeClr>
              </a:solidFill>
              <a:latin typeface="Calibri" panose="020F0502020204030204" pitchFamily="34"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60477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a:t>
            </a:r>
            <a:r>
              <a:rPr lang="en-IN" sz="2800" b="1" dirty="0" smtClean="0">
                <a:solidFill>
                  <a:schemeClr val="accent2">
                    <a:lumMod val="75000"/>
                  </a:schemeClr>
                </a:solidFill>
              </a:rPr>
              <a:t>7- </a:t>
            </a:r>
            <a:r>
              <a:rPr lang="en-IN" sz="2800" b="1" dirty="0">
                <a:solidFill>
                  <a:schemeClr val="accent2">
                    <a:lumMod val="75000"/>
                  </a:schemeClr>
                </a:solidFill>
              </a:rPr>
              <a:t>Nanomaterials</a:t>
            </a:r>
          </a:p>
        </p:txBody>
      </p:sp>
      <p:sp>
        <p:nvSpPr>
          <p:cNvPr id="10" name="Rectangle 9">
            <a:extLst>
              <a:ext uri="{FF2B5EF4-FFF2-40B4-BE49-F238E27FC236}">
                <a16:creationId xmlns="" xmlns:a16="http://schemas.microsoft.com/office/drawing/2014/main" id="{D8467200-F5B4-4547-9CB2-2C4B08E2B058}"/>
              </a:ext>
            </a:extLst>
          </p:cNvPr>
          <p:cNvSpPr/>
          <p:nvPr/>
        </p:nvSpPr>
        <p:spPr>
          <a:xfrm>
            <a:off x="319357" y="1561145"/>
            <a:ext cx="7659329" cy="3545586"/>
          </a:xfrm>
          <a:prstGeom prst="rect">
            <a:avLst/>
          </a:prstGeom>
        </p:spPr>
        <p:txBody>
          <a:bodyPr wrap="square">
            <a:spAutoFit/>
          </a:bodyPr>
          <a:lstStyle/>
          <a:p>
            <a:pPr marL="342900" marR="328295" lvl="0" indent="-342900" algn="just">
              <a:lnSpc>
                <a:spcPct val="85000"/>
              </a:lnSpc>
              <a:spcAft>
                <a:spcPts val="0"/>
              </a:spcAft>
              <a:buFont typeface="Arial" panose="020B0604020202020204" pitchFamily="34" charset="0"/>
              <a:buChar char="•"/>
              <a:tabLst>
                <a:tab pos="713740" algn="l"/>
              </a:tabLst>
            </a:pPr>
            <a:r>
              <a:rPr lang="en-US" sz="2400" b="1" dirty="0" err="1">
                <a:solidFill>
                  <a:srgbClr val="D60093"/>
                </a:solidFill>
                <a:ea typeface="Calibri" panose="020F0502020204030204" pitchFamily="34" charset="0"/>
              </a:rPr>
              <a:t>Nanomaterials</a:t>
            </a:r>
            <a:r>
              <a:rPr lang="en-US" sz="2400" b="1" dirty="0">
                <a:solidFill>
                  <a:srgbClr val="D60093"/>
                </a:solidFill>
                <a:ea typeface="Calibri" panose="020F0502020204030204" pitchFamily="34" charset="0"/>
              </a:rPr>
              <a:t>:</a:t>
            </a:r>
            <a:r>
              <a:rPr lang="en-US" sz="2400" b="1" dirty="0">
                <a:ea typeface="Calibri" panose="020F0502020204030204" pitchFamily="34" charset="0"/>
              </a:rPr>
              <a:t> </a:t>
            </a:r>
            <a:r>
              <a:rPr lang="en-US" sz="2400" dirty="0">
                <a:ea typeface="Calibri" panose="020F0502020204030204" pitchFamily="34" charset="0"/>
              </a:rPr>
              <a:t>Materials with </a:t>
            </a:r>
            <a:r>
              <a:rPr lang="en-US" sz="2400" b="1" dirty="0">
                <a:solidFill>
                  <a:srgbClr val="D60093"/>
                </a:solidFill>
                <a:ea typeface="Calibri" panose="020F0502020204030204" pitchFamily="34" charset="0"/>
              </a:rPr>
              <a:t>at least one </a:t>
            </a:r>
            <a:r>
              <a:rPr lang="en-US" sz="2400" dirty="0">
                <a:ea typeface="Calibri" panose="020F0502020204030204" pitchFamily="34" charset="0"/>
              </a:rPr>
              <a:t>external dimension </a:t>
            </a:r>
            <a:r>
              <a:rPr lang="en-US" sz="2400" spc="-15" dirty="0">
                <a:ea typeface="Calibri" panose="020F0502020204030204" pitchFamily="34" charset="0"/>
              </a:rPr>
              <a:t>between </a:t>
            </a:r>
            <a:r>
              <a:rPr lang="en-US" sz="2400" dirty="0">
                <a:ea typeface="Calibri" panose="020F0502020204030204" pitchFamily="34" charset="0"/>
              </a:rPr>
              <a:t>1 and 100</a:t>
            </a:r>
            <a:r>
              <a:rPr lang="en-US" sz="2400" spc="-30" dirty="0">
                <a:ea typeface="Calibri" panose="020F0502020204030204" pitchFamily="34" charset="0"/>
              </a:rPr>
              <a:t> </a:t>
            </a:r>
            <a:r>
              <a:rPr lang="en-US" sz="2400" dirty="0">
                <a:ea typeface="Calibri" panose="020F0502020204030204" pitchFamily="34" charset="0"/>
              </a:rPr>
              <a:t>nm </a:t>
            </a:r>
          </a:p>
          <a:p>
            <a:pPr marL="342900" marR="328295" lvl="0" indent="-342900" algn="just">
              <a:lnSpc>
                <a:spcPct val="85000"/>
              </a:lnSpc>
              <a:spcAft>
                <a:spcPts val="0"/>
              </a:spcAft>
              <a:buFont typeface="Arial" panose="020B0604020202020204" pitchFamily="34" charset="0"/>
              <a:buChar char="•"/>
              <a:tabLst>
                <a:tab pos="713740" algn="l"/>
              </a:tabLst>
            </a:pPr>
            <a:endParaRPr lang="en-US" sz="2400" dirty="0">
              <a:ea typeface="Calibri" panose="020F0502020204030204" pitchFamily="34" charset="0"/>
            </a:endParaRPr>
          </a:p>
          <a:p>
            <a:pPr marL="342900" marR="328295" lvl="0" indent="-342900" algn="just">
              <a:lnSpc>
                <a:spcPct val="85000"/>
              </a:lnSpc>
              <a:spcAft>
                <a:spcPts val="0"/>
              </a:spcAft>
              <a:buFont typeface="Arial" panose="020B0604020202020204" pitchFamily="34" charset="0"/>
              <a:buChar char="•"/>
              <a:tabLst>
                <a:tab pos="713740" algn="l"/>
              </a:tabLst>
            </a:pPr>
            <a:r>
              <a:rPr lang="en-US" sz="2400" b="1" dirty="0" err="1">
                <a:solidFill>
                  <a:srgbClr val="D60093"/>
                </a:solidFill>
                <a:latin typeface="Calibri" panose="020F0502020204030204" pitchFamily="34" charset="0"/>
                <a:ea typeface="Calibri" panose="020F0502020204030204" pitchFamily="34" charset="0"/>
                <a:cs typeface="Calibri" panose="020F0502020204030204" pitchFamily="34" charset="0"/>
              </a:rPr>
              <a:t>Nanoscience</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is the study of phenomena and synthesis, </a:t>
            </a:r>
            <a:r>
              <a:rPr lang="en-US" sz="2400" dirty="0" err="1" smtClean="0">
                <a:latin typeface="Calibri" panose="020F0502020204030204" pitchFamily="34" charset="0"/>
                <a:ea typeface="Calibri" panose="020F0502020204030204" pitchFamily="34" charset="0"/>
                <a:cs typeface="Calibri" panose="020F0502020204030204" pitchFamily="34" charset="0"/>
              </a:rPr>
              <a:t>characteristisation</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exploration and exploitation of nanostructured materials </a:t>
            </a:r>
          </a:p>
          <a:p>
            <a:pPr marL="342900" marR="328295" lvl="0" indent="-342900" algn="just">
              <a:lnSpc>
                <a:spcPct val="85000"/>
              </a:lnSpc>
              <a:spcAft>
                <a:spcPts val="0"/>
              </a:spcAft>
              <a:buFont typeface="Arial" panose="020B0604020202020204" pitchFamily="34" charset="0"/>
              <a:buChar char="•"/>
              <a:tabLst>
                <a:tab pos="713740" algn="l"/>
              </a:tabLst>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marR="328295" lvl="0" indent="-342900" algn="just">
              <a:lnSpc>
                <a:spcPct val="85000"/>
              </a:lnSpc>
              <a:spcAft>
                <a:spcPts val="0"/>
              </a:spcAft>
              <a:buFont typeface="Arial" panose="020B0604020202020204" pitchFamily="34" charset="0"/>
              <a:buChar char="•"/>
              <a:tabLst>
                <a:tab pos="713740" algn="l"/>
              </a:tabLst>
            </a:pPr>
            <a:r>
              <a:rPr lang="en-US" sz="2400" b="1" dirty="0">
                <a:solidFill>
                  <a:srgbClr val="D60093"/>
                </a:solidFill>
                <a:ea typeface="Calibri" panose="020F0502020204030204" pitchFamily="34" charset="0"/>
              </a:rPr>
              <a:t>Nanotechnologies</a:t>
            </a:r>
            <a:r>
              <a:rPr lang="en-US" sz="2400" b="1" dirty="0">
                <a:ea typeface="Calibri" panose="020F0502020204030204" pitchFamily="34" charset="0"/>
              </a:rPr>
              <a:t> </a:t>
            </a:r>
            <a:r>
              <a:rPr lang="en-US" sz="2400" dirty="0">
                <a:ea typeface="Calibri" panose="020F0502020204030204" pitchFamily="34" charset="0"/>
              </a:rPr>
              <a:t>are the design, </a:t>
            </a:r>
            <a:r>
              <a:rPr lang="en-US" sz="2400" dirty="0" err="1">
                <a:ea typeface="Calibri" panose="020F0502020204030204" pitchFamily="34" charset="0"/>
              </a:rPr>
              <a:t>characterisation</a:t>
            </a:r>
            <a:r>
              <a:rPr lang="en-US" sz="2400" dirty="0">
                <a:ea typeface="Calibri" panose="020F0502020204030204" pitchFamily="34" charset="0"/>
              </a:rPr>
              <a:t>, production and application of structures, devices and systems by controlling shape and size at nanometer</a:t>
            </a:r>
            <a:r>
              <a:rPr lang="en-US" sz="2400" spc="-40" dirty="0">
                <a:ea typeface="Calibri" panose="020F0502020204030204" pitchFamily="34" charset="0"/>
              </a:rPr>
              <a:t> </a:t>
            </a:r>
            <a:r>
              <a:rPr lang="en-US" sz="2400" dirty="0">
                <a:ea typeface="Calibri" panose="020F0502020204030204" pitchFamily="34" charset="0"/>
              </a:rPr>
              <a:t>scale</a:t>
            </a:r>
            <a:endParaRPr lang="en-IN" sz="2400" dirty="0">
              <a:effectLst/>
              <a:ea typeface="Calibri" panose="020F0502020204030204" pitchFamily="34" charset="0"/>
            </a:endParaRPr>
          </a:p>
        </p:txBody>
      </p:sp>
    </p:spTree>
    <p:extLst>
      <p:ext uri="{BB962C8B-B14F-4D97-AF65-F5344CB8AC3E}">
        <p14:creationId xmlns:p14="http://schemas.microsoft.com/office/powerpoint/2010/main" val="460477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a:t>
            </a:r>
            <a:r>
              <a:rPr lang="en-IN" sz="2800" b="1" dirty="0" smtClean="0">
                <a:solidFill>
                  <a:schemeClr val="accent2">
                    <a:lumMod val="75000"/>
                  </a:schemeClr>
                </a:solidFill>
              </a:rPr>
              <a:t>7- </a:t>
            </a:r>
            <a:r>
              <a:rPr lang="en-IN" sz="2800" b="1" dirty="0">
                <a:solidFill>
                  <a:schemeClr val="accent2">
                    <a:lumMod val="75000"/>
                  </a:schemeClr>
                </a:solidFill>
              </a:rPr>
              <a:t>Nanomaterials</a:t>
            </a: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CB78F859-3D48-4F0F-AE8E-ADD3E43FC1D8}"/>
              </a:ext>
            </a:extLst>
          </p:cNvPr>
          <p:cNvSpPr/>
          <p:nvPr/>
        </p:nvSpPr>
        <p:spPr>
          <a:xfrm>
            <a:off x="319627" y="1281024"/>
            <a:ext cx="5741539" cy="5193217"/>
          </a:xfrm>
          <a:prstGeom prst="rect">
            <a:avLst/>
          </a:prstGeom>
        </p:spPr>
        <p:txBody>
          <a:bodyPr wrap="square">
            <a:spAutoFit/>
          </a:bodyPr>
          <a:lstStyle/>
          <a:p>
            <a:pPr marR="327660" algn="just">
              <a:lnSpc>
                <a:spcPct val="85000"/>
              </a:lnSpc>
              <a:spcBef>
                <a:spcPts val="115"/>
              </a:spcBef>
              <a:tabLst>
                <a:tab pos="713740" algn="l"/>
              </a:tabLst>
            </a:pPr>
            <a:r>
              <a:rPr lang="en-US" sz="2800" b="1" dirty="0">
                <a:solidFill>
                  <a:srgbClr val="FF0000"/>
                </a:solidFill>
              </a:rPr>
              <a:t>Classification of Nanomaterials</a:t>
            </a:r>
            <a:endParaRPr lang="en-IN" sz="2800" dirty="0">
              <a:solidFill>
                <a:srgbClr val="FF0000"/>
              </a:solidFill>
            </a:endParaRPr>
          </a:p>
          <a:p>
            <a:pPr marL="342900" marR="327660" lvl="0" indent="-342900" algn="just">
              <a:lnSpc>
                <a:spcPct val="85000"/>
              </a:lnSpc>
              <a:spcBef>
                <a:spcPts val="115"/>
              </a:spcBef>
              <a:spcAft>
                <a:spcPts val="0"/>
              </a:spcAft>
              <a:buFont typeface="Arial" panose="020B0604020202020204" pitchFamily="34" charset="0"/>
              <a:buChar char="•"/>
              <a:tabLst>
                <a:tab pos="713740" algn="l"/>
              </a:tabLst>
            </a:pPr>
            <a:r>
              <a:rPr lang="en-US" sz="2000" b="1" dirty="0">
                <a:solidFill>
                  <a:srgbClr val="D60093"/>
                </a:solidFill>
                <a:ea typeface="Calibri" panose="020F0502020204030204" pitchFamily="34" charset="0"/>
              </a:rPr>
              <a:t>Zero dimensional nanomaterials (0D) : </a:t>
            </a:r>
            <a:r>
              <a:rPr lang="en-US" sz="2000" dirty="0">
                <a:ea typeface="Calibri" panose="020F0502020204030204" pitchFamily="34" charset="0"/>
              </a:rPr>
              <a:t>Materials having all the dimensions within the </a:t>
            </a:r>
            <a:r>
              <a:rPr lang="en-US" sz="2000" dirty="0" err="1" smtClean="0">
                <a:ea typeface="Calibri" panose="020F0502020204030204" pitchFamily="34" charset="0"/>
              </a:rPr>
              <a:t>nano</a:t>
            </a:r>
            <a:r>
              <a:rPr lang="en-US" sz="2000" dirty="0" smtClean="0">
                <a:ea typeface="Calibri" panose="020F0502020204030204" pitchFamily="34" charset="0"/>
              </a:rPr>
              <a:t>-range </a:t>
            </a:r>
            <a:r>
              <a:rPr lang="en-US" sz="2000" dirty="0">
                <a:ea typeface="Calibri" panose="020F0502020204030204" pitchFamily="34" charset="0"/>
              </a:rPr>
              <a:t>where no dimension is allowed to be outside of </a:t>
            </a:r>
            <a:r>
              <a:rPr lang="en-US" sz="2000" dirty="0" err="1" smtClean="0">
                <a:ea typeface="Calibri" panose="020F0502020204030204" pitchFamily="34" charset="0"/>
              </a:rPr>
              <a:t>nano</a:t>
            </a:r>
            <a:r>
              <a:rPr lang="en-US" sz="2000" dirty="0" smtClean="0">
                <a:ea typeface="Calibri" panose="020F0502020204030204" pitchFamily="34" charset="0"/>
              </a:rPr>
              <a:t>-range</a:t>
            </a:r>
            <a:r>
              <a:rPr lang="en-US" sz="2000" dirty="0">
                <a:ea typeface="Calibri" panose="020F0502020204030204" pitchFamily="34" charset="0"/>
              </a:rPr>
              <a:t>. Like quantum </a:t>
            </a:r>
            <a:r>
              <a:rPr lang="en-US" sz="2000" dirty="0" smtClean="0">
                <a:ea typeface="Calibri" panose="020F0502020204030204" pitchFamily="34" charset="0"/>
              </a:rPr>
              <a:t>dots, </a:t>
            </a:r>
            <a:r>
              <a:rPr lang="en-US" sz="2000" dirty="0" err="1">
                <a:ea typeface="Calibri" panose="020F0502020204030204" pitchFamily="34" charset="0"/>
              </a:rPr>
              <a:t>nanoclustures</a:t>
            </a:r>
            <a:r>
              <a:rPr lang="en-US" sz="2000" dirty="0">
                <a:ea typeface="Calibri" panose="020F0502020204030204" pitchFamily="34" charset="0"/>
              </a:rPr>
              <a:t> </a:t>
            </a:r>
            <a:r>
              <a:rPr lang="en-US" sz="2000" dirty="0" err="1">
                <a:ea typeface="Calibri" panose="020F0502020204030204" pitchFamily="34" charset="0"/>
              </a:rPr>
              <a:t>eg</a:t>
            </a:r>
            <a:r>
              <a:rPr lang="en-US" sz="2000" dirty="0">
                <a:ea typeface="Calibri" panose="020F0502020204030204" pitchFamily="34" charset="0"/>
              </a:rPr>
              <a:t>. fullerene</a:t>
            </a:r>
            <a:r>
              <a:rPr lang="en-US" sz="2000" b="1" dirty="0">
                <a:ea typeface="Calibri" panose="020F0502020204030204" pitchFamily="34" charset="0"/>
              </a:rPr>
              <a:t>.</a:t>
            </a:r>
          </a:p>
          <a:p>
            <a:pPr marL="342900" marR="327660" lvl="0" indent="-342900" algn="just">
              <a:lnSpc>
                <a:spcPct val="85000"/>
              </a:lnSpc>
              <a:spcBef>
                <a:spcPts val="115"/>
              </a:spcBef>
              <a:spcAft>
                <a:spcPts val="0"/>
              </a:spcAft>
              <a:buFont typeface="Arial" panose="020B0604020202020204" pitchFamily="34" charset="0"/>
              <a:buChar char="•"/>
              <a:tabLst>
                <a:tab pos="713740" algn="l"/>
              </a:tabLst>
            </a:pPr>
            <a:endParaRPr lang="en-IN" sz="2000" dirty="0">
              <a:ea typeface="Calibri" panose="020F0502020204030204" pitchFamily="34" charset="0"/>
            </a:endParaRPr>
          </a:p>
          <a:p>
            <a:pPr marL="342900" marR="328295" lvl="0" indent="-342900" algn="just">
              <a:lnSpc>
                <a:spcPct val="85000"/>
              </a:lnSpc>
              <a:spcBef>
                <a:spcPts val="5"/>
              </a:spcBef>
              <a:spcAft>
                <a:spcPts val="0"/>
              </a:spcAft>
              <a:buFont typeface="Arial" panose="020B0604020202020204" pitchFamily="34" charset="0"/>
              <a:buChar char="•"/>
              <a:tabLst>
                <a:tab pos="713740" algn="l"/>
              </a:tabLst>
            </a:pPr>
            <a:r>
              <a:rPr lang="en-US" sz="2000" b="1" dirty="0">
                <a:solidFill>
                  <a:srgbClr val="D60093"/>
                </a:solidFill>
                <a:ea typeface="Calibri" panose="020F0502020204030204" pitchFamily="34" charset="0"/>
              </a:rPr>
              <a:t>One dimensional nanomaterials(1D): </a:t>
            </a:r>
            <a:r>
              <a:rPr lang="en-US" sz="2000" dirty="0">
                <a:ea typeface="Calibri" panose="020F0502020204030204" pitchFamily="34" charset="0"/>
              </a:rPr>
              <a:t>Materials having one of their dimensions out of the </a:t>
            </a:r>
            <a:r>
              <a:rPr lang="en-US" sz="2000" dirty="0" err="1" smtClean="0">
                <a:ea typeface="Calibri" panose="020F0502020204030204" pitchFamily="34" charset="0"/>
              </a:rPr>
              <a:t>nano</a:t>
            </a:r>
            <a:r>
              <a:rPr lang="en-US" sz="2000" dirty="0" smtClean="0">
                <a:ea typeface="Calibri" panose="020F0502020204030204" pitchFamily="34" charset="0"/>
              </a:rPr>
              <a:t>-range </a:t>
            </a:r>
            <a:r>
              <a:rPr lang="en-US" sz="2000" dirty="0" err="1">
                <a:ea typeface="Calibri" panose="020F0502020204030204" pitchFamily="34" charset="0"/>
              </a:rPr>
              <a:t>eg</a:t>
            </a:r>
            <a:r>
              <a:rPr lang="en-US" sz="2000" dirty="0">
                <a:ea typeface="Calibri" panose="020F0502020204030204" pitchFamily="34" charset="0"/>
              </a:rPr>
              <a:t>. nanotubes ,</a:t>
            </a:r>
            <a:r>
              <a:rPr lang="en-US" sz="2000" spc="-115" dirty="0">
                <a:ea typeface="Calibri" panose="020F0502020204030204" pitchFamily="34" charset="0"/>
              </a:rPr>
              <a:t> </a:t>
            </a:r>
            <a:r>
              <a:rPr lang="en-US" sz="2000" dirty="0">
                <a:ea typeface="Calibri" panose="020F0502020204030204" pitchFamily="34" charset="0"/>
              </a:rPr>
              <a:t>nanowires</a:t>
            </a:r>
          </a:p>
          <a:p>
            <a:pPr marL="342900" marR="328295" lvl="0" indent="-342900" algn="just">
              <a:lnSpc>
                <a:spcPct val="85000"/>
              </a:lnSpc>
              <a:spcBef>
                <a:spcPts val="5"/>
              </a:spcBef>
              <a:spcAft>
                <a:spcPts val="0"/>
              </a:spcAft>
              <a:buFont typeface="Arial" panose="020B0604020202020204" pitchFamily="34" charset="0"/>
              <a:buChar char="•"/>
              <a:tabLst>
                <a:tab pos="713740" algn="l"/>
              </a:tabLst>
            </a:pPr>
            <a:endParaRPr lang="en-IN" sz="2000" dirty="0">
              <a:ea typeface="Calibri" panose="020F0502020204030204" pitchFamily="34" charset="0"/>
            </a:endParaRPr>
          </a:p>
          <a:p>
            <a:pPr marL="342900" marR="328295" lvl="0" indent="-342900" algn="just">
              <a:lnSpc>
                <a:spcPct val="85000"/>
              </a:lnSpc>
              <a:spcBef>
                <a:spcPts val="5"/>
              </a:spcBef>
              <a:spcAft>
                <a:spcPts val="0"/>
              </a:spcAft>
              <a:buFont typeface="Arial" panose="020B0604020202020204" pitchFamily="34" charset="0"/>
              <a:buChar char="•"/>
              <a:tabLst>
                <a:tab pos="713740" algn="l"/>
              </a:tabLst>
            </a:pPr>
            <a:r>
              <a:rPr lang="en-US" sz="2000" b="1" dirty="0">
                <a:solidFill>
                  <a:srgbClr val="D60093"/>
                </a:solidFill>
                <a:ea typeface="Calibri" panose="020F0502020204030204" pitchFamily="34" charset="0"/>
              </a:rPr>
              <a:t>Two dimensional nanomaterials (2D) : </a:t>
            </a:r>
            <a:r>
              <a:rPr lang="en-US" sz="2000" dirty="0">
                <a:ea typeface="Calibri" panose="020F0502020204030204" pitchFamily="34" charset="0"/>
              </a:rPr>
              <a:t>Materials having two of their dimensions out of the </a:t>
            </a:r>
            <a:r>
              <a:rPr lang="en-US" sz="2000" dirty="0" err="1" smtClean="0">
                <a:ea typeface="Calibri" panose="020F0502020204030204" pitchFamily="34" charset="0"/>
              </a:rPr>
              <a:t>nano</a:t>
            </a:r>
            <a:r>
              <a:rPr lang="en-US" sz="2000" dirty="0" smtClean="0">
                <a:ea typeface="Calibri" panose="020F0502020204030204" pitchFamily="34" charset="0"/>
              </a:rPr>
              <a:t>-range </a:t>
            </a:r>
            <a:r>
              <a:rPr lang="en-US" sz="2000" dirty="0" err="1">
                <a:ea typeface="Calibri" panose="020F0502020204030204" pitchFamily="34" charset="0"/>
              </a:rPr>
              <a:t>eg</a:t>
            </a:r>
            <a:r>
              <a:rPr lang="en-US" sz="2000" dirty="0">
                <a:ea typeface="Calibri" panose="020F0502020204030204" pitchFamily="34" charset="0"/>
              </a:rPr>
              <a:t>. Nanofilms,</a:t>
            </a:r>
            <a:r>
              <a:rPr lang="en-US" sz="2000" spc="-115" dirty="0">
                <a:ea typeface="Calibri" panose="020F0502020204030204" pitchFamily="34" charset="0"/>
              </a:rPr>
              <a:t> </a:t>
            </a:r>
            <a:r>
              <a:rPr lang="en-US" sz="2000" dirty="0" err="1">
                <a:ea typeface="Calibri" panose="020F0502020204030204" pitchFamily="34" charset="0"/>
              </a:rPr>
              <a:t>nanocoatings</a:t>
            </a:r>
            <a:endParaRPr lang="en-US" sz="2000" dirty="0">
              <a:ea typeface="Calibri" panose="020F0502020204030204" pitchFamily="34" charset="0"/>
            </a:endParaRPr>
          </a:p>
          <a:p>
            <a:pPr marL="342900" marR="328295" lvl="0" indent="-342900" algn="just">
              <a:lnSpc>
                <a:spcPct val="85000"/>
              </a:lnSpc>
              <a:spcBef>
                <a:spcPts val="5"/>
              </a:spcBef>
              <a:spcAft>
                <a:spcPts val="0"/>
              </a:spcAft>
              <a:buFont typeface="Arial" panose="020B0604020202020204" pitchFamily="34" charset="0"/>
              <a:buChar char="•"/>
              <a:tabLst>
                <a:tab pos="713740" algn="l"/>
              </a:tabLst>
            </a:pPr>
            <a:endParaRPr lang="en-IN" sz="2000" dirty="0">
              <a:ea typeface="Calibri" panose="020F0502020204030204" pitchFamily="34" charset="0"/>
            </a:endParaRPr>
          </a:p>
          <a:p>
            <a:pPr marL="342900" marR="328930" lvl="0" indent="-342900" algn="just">
              <a:lnSpc>
                <a:spcPct val="85000"/>
              </a:lnSpc>
              <a:spcBef>
                <a:spcPts val="10"/>
              </a:spcBef>
              <a:spcAft>
                <a:spcPts val="0"/>
              </a:spcAft>
              <a:buFont typeface="Arial" panose="020B0604020202020204" pitchFamily="34" charset="0"/>
              <a:buChar char="•"/>
              <a:tabLst>
                <a:tab pos="713740" algn="l"/>
              </a:tabLst>
            </a:pPr>
            <a:r>
              <a:rPr lang="en-US" sz="2000" b="1" dirty="0">
                <a:solidFill>
                  <a:srgbClr val="D60093"/>
                </a:solidFill>
                <a:ea typeface="Calibri" panose="020F0502020204030204" pitchFamily="34" charset="0"/>
              </a:rPr>
              <a:t>Three dimensional nanomaterials (3D): </a:t>
            </a:r>
            <a:r>
              <a:rPr lang="en-US" sz="2000" dirty="0">
                <a:ea typeface="Calibri" panose="020F0502020204030204" pitchFamily="34" charset="0"/>
              </a:rPr>
              <a:t>Materials having all the three dimensions out of the </a:t>
            </a:r>
            <a:r>
              <a:rPr lang="en-US" sz="2000" dirty="0" err="1" smtClean="0">
                <a:ea typeface="Calibri" panose="020F0502020204030204" pitchFamily="34" charset="0"/>
              </a:rPr>
              <a:t>nano</a:t>
            </a:r>
            <a:r>
              <a:rPr lang="en-US" sz="2000" dirty="0" smtClean="0">
                <a:ea typeface="Calibri" panose="020F0502020204030204" pitchFamily="34" charset="0"/>
              </a:rPr>
              <a:t>-range </a:t>
            </a:r>
            <a:r>
              <a:rPr lang="en-US" sz="2000" dirty="0" err="1">
                <a:ea typeface="Calibri" panose="020F0502020204030204" pitchFamily="34" charset="0"/>
              </a:rPr>
              <a:t>eg</a:t>
            </a:r>
            <a:r>
              <a:rPr lang="en-US" sz="2000" dirty="0">
                <a:ea typeface="Calibri" panose="020F0502020204030204" pitchFamily="34" charset="0"/>
              </a:rPr>
              <a:t>. Dispersions of nanoparticles, bundles of nanowires</a:t>
            </a:r>
            <a:endParaRPr lang="en-IN" sz="2000" dirty="0">
              <a:effectLst/>
              <a:ea typeface="Calibri" panose="020F0502020204030204" pitchFamily="34" charset="0"/>
            </a:endParaRPr>
          </a:p>
        </p:txBody>
      </p:sp>
      <p:pic>
        <p:nvPicPr>
          <p:cNvPr id="11" name="image56.jpeg">
            <a:extLst>
              <a:ext uri="{FF2B5EF4-FFF2-40B4-BE49-F238E27FC236}">
                <a16:creationId xmlns="" xmlns:a16="http://schemas.microsoft.com/office/drawing/2014/main" id="{637ACA4D-9348-4A6E-ABEE-9BAB6208EE08}"/>
              </a:ext>
            </a:extLst>
          </p:cNvPr>
          <p:cNvPicPr/>
          <p:nvPr/>
        </p:nvPicPr>
        <p:blipFill>
          <a:blip r:embed="rId3" cstate="print"/>
          <a:srcRect r="65534" b="51844"/>
          <a:stretch>
            <a:fillRect/>
          </a:stretch>
        </p:blipFill>
        <p:spPr>
          <a:xfrm>
            <a:off x="6772243" y="1341273"/>
            <a:ext cx="1183037" cy="1349675"/>
          </a:xfrm>
          <a:prstGeom prst="rect">
            <a:avLst/>
          </a:prstGeom>
        </p:spPr>
      </p:pic>
      <p:pic>
        <p:nvPicPr>
          <p:cNvPr id="12" name="image56.jpeg">
            <a:extLst>
              <a:ext uri="{FF2B5EF4-FFF2-40B4-BE49-F238E27FC236}">
                <a16:creationId xmlns="" xmlns:a16="http://schemas.microsoft.com/office/drawing/2014/main" id="{637ACA4D-9348-4A6E-ABEE-9BAB6208EE08}"/>
              </a:ext>
            </a:extLst>
          </p:cNvPr>
          <p:cNvPicPr/>
          <p:nvPr/>
        </p:nvPicPr>
        <p:blipFill>
          <a:blip r:embed="rId3" cstate="print"/>
          <a:srcRect l="38213" b="53713"/>
          <a:stretch>
            <a:fillRect/>
          </a:stretch>
        </p:blipFill>
        <p:spPr>
          <a:xfrm>
            <a:off x="6740435" y="2987195"/>
            <a:ext cx="1371599" cy="1153732"/>
          </a:xfrm>
          <a:prstGeom prst="rect">
            <a:avLst/>
          </a:prstGeom>
        </p:spPr>
      </p:pic>
      <p:pic>
        <p:nvPicPr>
          <p:cNvPr id="13" name="image56.jpeg">
            <a:extLst>
              <a:ext uri="{FF2B5EF4-FFF2-40B4-BE49-F238E27FC236}">
                <a16:creationId xmlns="" xmlns:a16="http://schemas.microsoft.com/office/drawing/2014/main" id="{637ACA4D-9348-4A6E-ABEE-9BAB6208EE08}"/>
              </a:ext>
            </a:extLst>
          </p:cNvPr>
          <p:cNvPicPr/>
          <p:nvPr/>
        </p:nvPicPr>
        <p:blipFill>
          <a:blip r:embed="rId3" cstate="print"/>
          <a:srcRect l="44042" t="47355" r="13075"/>
          <a:stretch>
            <a:fillRect/>
          </a:stretch>
        </p:blipFill>
        <p:spPr>
          <a:xfrm>
            <a:off x="6858000" y="5368834"/>
            <a:ext cx="1097280" cy="1110343"/>
          </a:xfrm>
          <a:prstGeom prst="rect">
            <a:avLst/>
          </a:prstGeom>
        </p:spPr>
      </p:pic>
      <p:pic>
        <p:nvPicPr>
          <p:cNvPr id="14" name="image56.jpeg">
            <a:extLst>
              <a:ext uri="{FF2B5EF4-FFF2-40B4-BE49-F238E27FC236}">
                <a16:creationId xmlns="" xmlns:a16="http://schemas.microsoft.com/office/drawing/2014/main" id="{637ACA4D-9348-4A6E-ABEE-9BAB6208EE08}"/>
              </a:ext>
            </a:extLst>
          </p:cNvPr>
          <p:cNvPicPr/>
          <p:nvPr/>
        </p:nvPicPr>
        <p:blipFill>
          <a:blip r:embed="rId3" cstate="print"/>
          <a:srcRect t="47889" r="53044"/>
          <a:stretch>
            <a:fillRect/>
          </a:stretch>
        </p:blipFill>
        <p:spPr>
          <a:xfrm>
            <a:off x="6492240" y="4297680"/>
            <a:ext cx="1580605" cy="979714"/>
          </a:xfrm>
          <a:prstGeom prst="rect">
            <a:avLst/>
          </a:prstGeom>
        </p:spPr>
      </p:pic>
    </p:spTree>
    <p:extLst>
      <p:ext uri="{BB962C8B-B14F-4D97-AF65-F5344CB8AC3E}">
        <p14:creationId xmlns:p14="http://schemas.microsoft.com/office/powerpoint/2010/main" val="193348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9B981547-1E92-449B-B78C-DA526B5E33C9}"/>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4" name="TextBox 3">
            <a:extLst>
              <a:ext uri="{FF2B5EF4-FFF2-40B4-BE49-F238E27FC236}">
                <a16:creationId xmlns="" xmlns:a16="http://schemas.microsoft.com/office/drawing/2014/main" id="{E7E1021E-52E9-4EDA-9996-F489AE209CA1}"/>
              </a:ext>
            </a:extLst>
          </p:cNvPr>
          <p:cNvSpPr txBox="1"/>
          <p:nvPr/>
        </p:nvSpPr>
        <p:spPr>
          <a:xfrm>
            <a:off x="388514" y="1411653"/>
            <a:ext cx="6902245" cy="400110"/>
          </a:xfrm>
          <a:prstGeom prst="rect">
            <a:avLst/>
          </a:prstGeom>
          <a:noFill/>
        </p:spPr>
        <p:txBody>
          <a:bodyPr wrap="square" rtlCol="0">
            <a:spAutoFit/>
          </a:bodyPr>
          <a:lstStyle/>
          <a:p>
            <a:r>
              <a:rPr lang="en-IN" dirty="0">
                <a:solidFill>
                  <a:srgbClr val="D60093"/>
                </a:solidFill>
              </a:rPr>
              <a:t> </a:t>
            </a:r>
            <a:r>
              <a:rPr lang="en-IN" sz="2000" b="1" dirty="0">
                <a:solidFill>
                  <a:srgbClr val="D60093"/>
                </a:solidFill>
              </a:rPr>
              <a:t>Spatial confinement- (quantum confinement)</a:t>
            </a:r>
          </a:p>
        </p:txBody>
      </p:sp>
      <p:pic>
        <p:nvPicPr>
          <p:cNvPr id="2050" name="Picture 2" descr="Quantum Dots: Confinement and Applications - ppt video online download">
            <a:extLst>
              <a:ext uri="{FF2B5EF4-FFF2-40B4-BE49-F238E27FC236}">
                <a16:creationId xmlns="" xmlns:a16="http://schemas.microsoft.com/office/drawing/2014/main" id="{1647C66F-3CFD-411B-BFCA-B85DB1A0A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855" b="11625"/>
          <a:stretch>
            <a:fillRect/>
          </a:stretch>
        </p:blipFill>
        <p:spPr bwMode="auto">
          <a:xfrm>
            <a:off x="201149" y="1881051"/>
            <a:ext cx="7192427" cy="41682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B8D109E4-327A-4078-8245-749061A8DE78}"/>
              </a:ext>
            </a:extLst>
          </p:cNvPr>
          <p:cNvSpPr/>
          <p:nvPr/>
        </p:nvSpPr>
        <p:spPr>
          <a:xfrm>
            <a:off x="3400005" y="6135704"/>
            <a:ext cx="3596306" cy="307777"/>
          </a:xfrm>
          <a:prstGeom prst="rect">
            <a:avLst/>
          </a:prstGeom>
        </p:spPr>
        <p:txBody>
          <a:bodyPr wrap="none">
            <a:spAutoFit/>
          </a:bodyPr>
          <a:lstStyle/>
          <a:p>
            <a:r>
              <a:rPr lang="en-IN" sz="1400" dirty="0" err="1">
                <a:hlinkClick r:id="rId4"/>
              </a:rPr>
              <a:t>Source:https</a:t>
            </a:r>
            <a:r>
              <a:rPr lang="en-IN" sz="1400" dirty="0">
                <a:hlinkClick r:id="rId4"/>
              </a:rPr>
              <a:t>://slideplayer.com/slide/5849551/</a:t>
            </a:r>
            <a:endParaRPr lang="en-IN" sz="1400" dirty="0"/>
          </a:p>
        </p:txBody>
      </p:sp>
    </p:spTree>
    <p:extLst>
      <p:ext uri="{BB962C8B-B14F-4D97-AF65-F5344CB8AC3E}">
        <p14:creationId xmlns:p14="http://schemas.microsoft.com/office/powerpoint/2010/main" val="3709908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2- Nanomaterials</a:t>
            </a:r>
          </a:p>
        </p:txBody>
      </p:sp>
      <p:sp>
        <p:nvSpPr>
          <p:cNvPr id="4" name="TextBox 3">
            <a:extLst>
              <a:ext uri="{FF2B5EF4-FFF2-40B4-BE49-F238E27FC236}">
                <a16:creationId xmlns="" xmlns:a16="http://schemas.microsoft.com/office/drawing/2014/main" id="{9A87CC88-7779-4373-97AF-FCB8D5164C93}"/>
              </a:ext>
            </a:extLst>
          </p:cNvPr>
          <p:cNvSpPr txBox="1"/>
          <p:nvPr/>
        </p:nvSpPr>
        <p:spPr>
          <a:xfrm>
            <a:off x="169817" y="1341682"/>
            <a:ext cx="8046720" cy="2277547"/>
          </a:xfrm>
          <a:prstGeom prst="rect">
            <a:avLst/>
          </a:prstGeom>
          <a:noFill/>
        </p:spPr>
        <p:txBody>
          <a:bodyPr wrap="square" rtlCol="0">
            <a:spAutoFit/>
          </a:bodyPr>
          <a:lstStyle/>
          <a:p>
            <a:r>
              <a:rPr lang="en-IN" sz="2000" dirty="0" err="1"/>
              <a:t>Nanomaterials</a:t>
            </a:r>
            <a:r>
              <a:rPr lang="en-IN" sz="2000" dirty="0"/>
              <a:t> possess specific properties which maybe significantly different from bulk properties</a:t>
            </a:r>
          </a:p>
          <a:p>
            <a:r>
              <a:rPr lang="en-IN" sz="2400" b="1" dirty="0">
                <a:solidFill>
                  <a:srgbClr val="FF0000"/>
                </a:solidFill>
              </a:rPr>
              <a:t>Reasons </a:t>
            </a:r>
          </a:p>
          <a:p>
            <a:r>
              <a:rPr lang="en-IN" sz="2000" b="1" dirty="0">
                <a:solidFill>
                  <a:srgbClr val="D60093"/>
                </a:solidFill>
              </a:rPr>
              <a:t>Large fraction of surface atoms / unit volume:</a:t>
            </a:r>
          </a:p>
          <a:p>
            <a:r>
              <a:rPr lang="en-IN" sz="2000" dirty="0"/>
              <a:t>Properties are dictated by surface atoms rather than bulk atoms</a:t>
            </a:r>
          </a:p>
          <a:p>
            <a:r>
              <a:rPr lang="en-IN" sz="2000" dirty="0" err="1"/>
              <a:t>Eg</a:t>
            </a:r>
            <a:r>
              <a:rPr lang="en-IN" sz="2000" dirty="0"/>
              <a:t> Pt sheet  versus Pt powder</a:t>
            </a:r>
          </a:p>
          <a:p>
            <a:endParaRPr lang="en-IN" dirty="0"/>
          </a:p>
        </p:txBody>
      </p:sp>
      <p:pic>
        <p:nvPicPr>
          <p:cNvPr id="1026" name="Picture 2" descr="Lesson 1: Introduction to Nanoscience Student Materials">
            <a:extLst>
              <a:ext uri="{FF2B5EF4-FFF2-40B4-BE49-F238E27FC236}">
                <a16:creationId xmlns="" xmlns:a16="http://schemas.microsoft.com/office/drawing/2014/main" id="{FB54EF1C-E0DB-4A0D-B92F-AC2476A57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984" y="3297493"/>
            <a:ext cx="2066925"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E9553438-D74F-4FFB-9665-44261736D1BA}"/>
              </a:ext>
            </a:extLst>
          </p:cNvPr>
          <p:cNvSpPr/>
          <p:nvPr/>
        </p:nvSpPr>
        <p:spPr>
          <a:xfrm>
            <a:off x="3283974" y="3959709"/>
            <a:ext cx="3721510" cy="523220"/>
          </a:xfrm>
          <a:prstGeom prst="rect">
            <a:avLst/>
          </a:prstGeom>
        </p:spPr>
        <p:txBody>
          <a:bodyPr wrap="square">
            <a:spAutoFit/>
          </a:bodyPr>
          <a:lstStyle/>
          <a:p>
            <a:r>
              <a:rPr lang="en-IN" sz="1400" dirty="0" err="1">
                <a:hlinkClick r:id="rId4"/>
              </a:rPr>
              <a:t>Source:https</a:t>
            </a:r>
            <a:r>
              <a:rPr lang="en-IN" sz="1400" dirty="0">
                <a:hlinkClick r:id="rId4"/>
              </a:rPr>
              <a:t>://nanosense.sri.com/activities/sizematters/introduction/SM_Lesson1Student.pdf</a:t>
            </a:r>
            <a:endParaRPr lang="en-IN" sz="1400" dirty="0"/>
          </a:p>
        </p:txBody>
      </p:sp>
      <p:sp>
        <p:nvSpPr>
          <p:cNvPr id="10" name="TextBox 9">
            <a:extLst>
              <a:ext uri="{FF2B5EF4-FFF2-40B4-BE49-F238E27FC236}">
                <a16:creationId xmlns="" xmlns:a16="http://schemas.microsoft.com/office/drawing/2014/main" id="{5C54A91C-6117-4CD1-B4B5-804E8635F0BC}"/>
              </a:ext>
            </a:extLst>
          </p:cNvPr>
          <p:cNvSpPr txBox="1"/>
          <p:nvPr/>
        </p:nvSpPr>
        <p:spPr>
          <a:xfrm>
            <a:off x="245405" y="5641138"/>
            <a:ext cx="7034980" cy="984885"/>
          </a:xfrm>
          <a:prstGeom prst="rect">
            <a:avLst/>
          </a:prstGeom>
          <a:noFill/>
        </p:spPr>
        <p:txBody>
          <a:bodyPr wrap="square" rtlCol="0">
            <a:spAutoFit/>
          </a:bodyPr>
          <a:lstStyle/>
          <a:p>
            <a:r>
              <a:rPr lang="en-IN" sz="2000" b="1" dirty="0">
                <a:solidFill>
                  <a:srgbClr val="D60093"/>
                </a:solidFill>
              </a:rPr>
              <a:t>Large surface energy :</a:t>
            </a:r>
            <a:r>
              <a:rPr lang="en-IN" sz="2000" dirty="0"/>
              <a:t> Surface atoms are held with less force as compared to bulk. Surface activity high .</a:t>
            </a:r>
            <a:r>
              <a:rPr lang="en-IN" sz="2000" dirty="0" err="1"/>
              <a:t>Eg</a:t>
            </a:r>
            <a:r>
              <a:rPr lang="en-IN" sz="2000" dirty="0"/>
              <a:t> Al</a:t>
            </a:r>
          </a:p>
          <a:p>
            <a:endParaRPr lang="en-IN" dirty="0"/>
          </a:p>
        </p:txBody>
      </p:sp>
    </p:spTree>
    <p:extLst>
      <p:ext uri="{BB962C8B-B14F-4D97-AF65-F5344CB8AC3E}">
        <p14:creationId xmlns:p14="http://schemas.microsoft.com/office/powerpoint/2010/main" val="3709908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6242</TotalTime>
  <Words>1380</Words>
  <Application>Microsoft Office PowerPoint</Application>
  <PresentationFormat>Custom</PresentationFormat>
  <Paragraphs>260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Admin</cp:lastModifiedBy>
  <cp:revision>376</cp:revision>
  <dcterms:created xsi:type="dcterms:W3CDTF">2019-05-30T23:14:36Z</dcterms:created>
  <dcterms:modified xsi:type="dcterms:W3CDTF">2024-04-24T04:22:42Z</dcterms:modified>
</cp:coreProperties>
</file>