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69" r:id="rId4"/>
    <p:sldId id="317" r:id="rId5"/>
    <p:sldId id="371" r:id="rId6"/>
    <p:sldId id="370" r:id="rId7"/>
    <p:sldId id="372" r:id="rId8"/>
    <p:sldId id="365" r:id="rId9"/>
    <p:sldId id="373" r:id="rId10"/>
    <p:sldId id="374" r:id="rId11"/>
    <p:sldId id="368" r:id="rId12"/>
    <p:sldId id="375" r:id="rId13"/>
    <p:sldId id="376" r:id="rId14"/>
    <p:sldId id="377" r:id="rId15"/>
    <p:sldId id="366" r:id="rId16"/>
    <p:sldId id="341" r:id="rId17"/>
    <p:sldId id="346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2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FFFFF"/>
    <a:srgbClr val="B727B0"/>
    <a:srgbClr val="FEDC32"/>
    <a:srgbClr val="FDBA53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Asha</a:t>
            </a:r>
            <a:r>
              <a:rPr lang="en-IN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82950" y="1386116"/>
            <a:ext cx="7607462" cy="5302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Salient features: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or branched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polymers are produced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 addition takes place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rapidly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srgbClr val="C42ABD"/>
                </a:solidFill>
              </a:rPr>
              <a:t>No elimination </a:t>
            </a:r>
            <a:r>
              <a:rPr lang="en-GB" sz="2000" dirty="0"/>
              <a:t>of by products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 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polymerisation can take place by 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radical mechanism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free radical initiator is used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GB" sz="2000" dirty="0"/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(benzoyl peroxide)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Cationic mechanism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cation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generated using a Lewis acid(AlCl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Anionic mechanism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anion is generated using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organometallic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compound(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Coordination mechanism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Zeigler Natta catalyst is used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GB" sz="2000" dirty="0"/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(Al(C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TiCl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       Molecular weight is an </a:t>
            </a:r>
            <a:r>
              <a:rPr lang="en-GB" sz="2000" b="1" dirty="0">
                <a:solidFill>
                  <a:srgbClr val="C42ABD"/>
                </a:solidFill>
              </a:rPr>
              <a:t>integral multiple </a:t>
            </a:r>
            <a:r>
              <a:rPr lang="en-GB" sz="2000" dirty="0"/>
              <a:t>of that of the monomer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1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188720" y="1968139"/>
            <a:ext cx="4585061" cy="34398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5100" b="1" dirty="0">
                <a:solidFill>
                  <a:schemeClr val="accent1">
                    <a:lumMod val="50000"/>
                  </a:schemeClr>
                </a:solidFill>
              </a:rPr>
              <a:t>                       </a:t>
            </a:r>
            <a:r>
              <a:rPr lang="en-GB" sz="9600" b="1" dirty="0">
                <a:solidFill>
                  <a:schemeClr val="accent1">
                    <a:lumMod val="50000"/>
                  </a:schemeClr>
                </a:solidFill>
              </a:rPr>
              <a:t>Types of addition polymers  </a:t>
            </a:r>
          </a:p>
          <a:p>
            <a:pPr>
              <a:buNone/>
            </a:pPr>
            <a:r>
              <a:rPr lang="en-GB" sz="3200" dirty="0"/>
              <a:t>                                                                          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>
              <a:buNone/>
            </a:pPr>
            <a:endParaRPr lang="en-GB" sz="3200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62" name="Group 61"/>
          <p:cNvGrpSpPr/>
          <p:nvPr/>
        </p:nvGrpSpPr>
        <p:grpSpPr>
          <a:xfrm>
            <a:off x="751116" y="2319836"/>
            <a:ext cx="7210695" cy="2468085"/>
            <a:chOff x="979716" y="1620589"/>
            <a:chExt cx="7210695" cy="2468085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3573487" y="1730831"/>
              <a:ext cx="221278" cy="7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168434" y="1802674"/>
              <a:ext cx="3174275" cy="130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095795" y="1900645"/>
              <a:ext cx="144485" cy="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5257007" y="1870165"/>
              <a:ext cx="179319" cy="182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476104" y="1959429"/>
              <a:ext cx="1658982" cy="4049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Homopolymer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41818" y="1959429"/>
              <a:ext cx="1240971" cy="444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Copolymer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2031274" y="2527663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214257" y="2536371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979716" y="2664823"/>
              <a:ext cx="2664822" cy="50945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PVC , PE, Teflon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88674" y="2664823"/>
              <a:ext cx="2795452" cy="47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Styrene-Butadiene rubber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5240383" y="3280954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35977" y="3422469"/>
              <a:ext cx="3984172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594463" y="3568338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809308" y="3568337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207034" y="3542211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7565571" y="3529149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769326" y="3683726"/>
              <a:ext cx="1293223" cy="391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Alternating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45873" y="3683726"/>
              <a:ext cx="1097281" cy="378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Random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21976" y="3657600"/>
              <a:ext cx="953589" cy="4049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Block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62949" y="3683726"/>
              <a:ext cx="927462" cy="4049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2889" y="1336766"/>
            <a:ext cx="7352757" cy="5207726"/>
          </a:xfrm>
        </p:spPr>
        <p:txBody>
          <a:bodyPr>
            <a:normAutofit/>
          </a:bodyPr>
          <a:lstStyle/>
          <a:p>
            <a:r>
              <a:rPr lang="en-GB" sz="2000" dirty="0" err="1"/>
              <a:t>Homopolymer</a:t>
            </a:r>
            <a:r>
              <a:rPr lang="en-GB" sz="2000" dirty="0"/>
              <a:t> – </a:t>
            </a:r>
            <a:r>
              <a:rPr lang="en-GB" sz="2000" b="1" dirty="0">
                <a:solidFill>
                  <a:srgbClr val="C42ABD"/>
                </a:solidFill>
              </a:rPr>
              <a:t>Single monomer </a:t>
            </a:r>
            <a:r>
              <a:rPr lang="en-GB" sz="2000" dirty="0"/>
              <a:t>unit</a:t>
            </a:r>
          </a:p>
          <a:p>
            <a:r>
              <a:rPr lang="en-GB" sz="2000" dirty="0"/>
              <a:t>Copolymer-</a:t>
            </a:r>
            <a:r>
              <a:rPr lang="en-GB" sz="2000" b="1" dirty="0">
                <a:solidFill>
                  <a:srgbClr val="C42ABD"/>
                </a:solidFill>
              </a:rPr>
              <a:t>Two or more different monomer </a:t>
            </a:r>
            <a:r>
              <a:rPr lang="en-GB" sz="2000" dirty="0"/>
              <a:t>units</a:t>
            </a:r>
          </a:p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Types of Copolymers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50" name="Picture 2" descr="Polymers: an over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266" y="2582191"/>
            <a:ext cx="4533991" cy="3896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Copolymer - Definition, Types of Copolymerization, Exampl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2717" y="1385189"/>
            <a:ext cx="2339430" cy="75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5761390" y="2238494"/>
            <a:ext cx="2442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byjus.com</a:t>
            </a:r>
            <a:r>
              <a:rPr lang="en-GB" sz="1200" dirty="0"/>
              <a:t>/chemistry/copolymer/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59680" y="4203116"/>
            <a:ext cx="318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www.essentialchemicalindustry.org</a:t>
            </a:r>
            <a:r>
              <a:rPr lang="en-GB" sz="1200" dirty="0"/>
              <a:t>/polymers/polymers-an-</a:t>
            </a:r>
            <a:r>
              <a:rPr lang="en-GB" sz="1200" dirty="0" err="1"/>
              <a:t>overview.html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2889" y="1336766"/>
            <a:ext cx="7352757" cy="49203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Condensation polymerisation: </a:t>
            </a:r>
            <a:r>
              <a:rPr lang="en-US" sz="2000" b="1" dirty="0">
                <a:solidFill>
                  <a:srgbClr val="C42ABD"/>
                </a:solidFill>
              </a:rPr>
              <a:t>intermolecular condensation </a:t>
            </a:r>
            <a:r>
              <a:rPr lang="en-US" sz="2000" dirty="0"/>
              <a:t>through functional groups of monomers with continuous elimination of by products. Examples: Nylons, polyesters, phenol-formaldehyde resin</a:t>
            </a:r>
            <a:endParaRPr lang="en-GB" sz="2000" dirty="0"/>
          </a:p>
          <a:p>
            <a:pPr>
              <a:buNone/>
            </a:pP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3" name="Picture 4" descr="IGCSE Chemistry 2017: 4.48C: Know that Condensation Polymerisation, in  Which a Dicarboxylic Acid Reacts with a Diol, Produces a Polyester and Wa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2215" y="2389529"/>
            <a:ext cx="5988299" cy="3504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Solids"/>
          <p:cNvPicPr>
            <a:picLocks noChangeAspect="1" noChangeArrowheads="1"/>
          </p:cNvPicPr>
          <p:nvPr/>
        </p:nvPicPr>
        <p:blipFill>
          <a:blip r:embed="rId4" cstate="print"/>
          <a:srcRect b="7055"/>
          <a:stretch>
            <a:fillRect/>
          </a:stretch>
        </p:blipFill>
        <p:spPr bwMode="auto">
          <a:xfrm>
            <a:off x="185280" y="2719754"/>
            <a:ext cx="5703344" cy="298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121198" y="5837080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           Nylon 66                                                              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                 </a:t>
            </a:r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Terylene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9749" y="6211105"/>
            <a:ext cx="456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://2012books.lardbucket.org/books/principles-of-general-chemistry-v1.0/s16-solids.html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0886" y="6069291"/>
            <a:ext cx="4034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://igcse-chemistry-2017.blogspot.com/2017/07/448c-know-that-condensation.html</a:t>
            </a: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9015" y="1650274"/>
            <a:ext cx="7352757" cy="3770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Salient features:</a:t>
            </a:r>
          </a:p>
          <a:p>
            <a:pPr>
              <a:buNone/>
            </a:pPr>
            <a:endParaRPr lang="en-GB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200" dirty="0"/>
              <a:t>  </a:t>
            </a:r>
            <a:r>
              <a:rPr lang="en-GB" sz="2000" b="1" dirty="0">
                <a:solidFill>
                  <a:srgbClr val="C42ABD"/>
                </a:solidFill>
              </a:rPr>
              <a:t>catalysed</a:t>
            </a:r>
            <a:r>
              <a:rPr lang="en-GB" sz="2000" dirty="0"/>
              <a:t> by acids or alkali</a:t>
            </a:r>
          </a:p>
          <a:p>
            <a:r>
              <a:rPr lang="en-GB" sz="2000" dirty="0"/>
              <a:t>  </a:t>
            </a:r>
            <a:r>
              <a:rPr lang="en-GB" sz="2000" b="1" dirty="0">
                <a:solidFill>
                  <a:srgbClr val="C42ABD"/>
                </a:solidFill>
              </a:rPr>
              <a:t>continuous elimination </a:t>
            </a:r>
            <a:r>
              <a:rPr lang="en-GB" sz="2000" dirty="0"/>
              <a:t>of by products</a:t>
            </a:r>
          </a:p>
          <a:p>
            <a:r>
              <a:rPr lang="en-GB" sz="2000" dirty="0"/>
              <a:t>  </a:t>
            </a:r>
            <a:r>
              <a:rPr lang="en-GB" sz="2000" b="1" dirty="0">
                <a:solidFill>
                  <a:srgbClr val="C42ABD"/>
                </a:solidFill>
              </a:rPr>
              <a:t>Linear , branched or cross-linked </a:t>
            </a:r>
            <a:r>
              <a:rPr lang="en-GB" sz="2000" dirty="0"/>
              <a:t>polymers are formed</a:t>
            </a:r>
          </a:p>
          <a:p>
            <a:r>
              <a:rPr lang="en-GB" sz="2000" dirty="0"/>
              <a:t>  chain build-up is </a:t>
            </a:r>
            <a:r>
              <a:rPr lang="en-GB" sz="2000" b="1" dirty="0">
                <a:solidFill>
                  <a:srgbClr val="C42ABD"/>
                </a:solidFill>
              </a:rPr>
              <a:t>stepwise</a:t>
            </a:r>
          </a:p>
          <a:p>
            <a:r>
              <a:rPr lang="en-GB" sz="2000" dirty="0"/>
              <a:t> molecular weight of the polymer is not an </a:t>
            </a:r>
            <a:r>
              <a:rPr lang="en-GB" sz="2000" b="1" dirty="0">
                <a:solidFill>
                  <a:srgbClr val="C42ABD"/>
                </a:solidFill>
              </a:rPr>
              <a:t>integral multiple </a:t>
            </a:r>
            <a:r>
              <a:rPr lang="en-GB" sz="2000" dirty="0"/>
              <a:t>of that  of the monomer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20667"/>
              </p:ext>
            </p:extLst>
          </p:nvPr>
        </p:nvGraphicFramePr>
        <p:xfrm>
          <a:off x="238457" y="1454330"/>
          <a:ext cx="7860514" cy="4146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557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47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0700">
                <a:tc>
                  <a:txBody>
                    <a:bodyPr/>
                    <a:lstStyle/>
                    <a:p>
                      <a:r>
                        <a:rPr lang="en-IN" sz="2400" dirty="0"/>
                        <a:t>Addition polymerization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Condensation Polymerization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r>
                        <a:rPr lang="en-IN" sz="2000" dirty="0"/>
                        <a:t>No elimination of small molecule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Elimination of small molecules like H</a:t>
                      </a:r>
                      <a:r>
                        <a:rPr lang="en-IN" sz="2000" baseline="-25000" dirty="0"/>
                        <a:t>2</a:t>
                      </a:r>
                      <a:r>
                        <a:rPr lang="en-IN" sz="2000" dirty="0"/>
                        <a:t>O, NH</a:t>
                      </a:r>
                      <a:r>
                        <a:rPr lang="en-IN" sz="2000" baseline="-25000" dirty="0"/>
                        <a:t>3</a:t>
                      </a:r>
                      <a:r>
                        <a:rPr lang="en-IN" sz="2000" dirty="0"/>
                        <a:t> etc 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80794">
                <a:tc>
                  <a:txBody>
                    <a:bodyPr/>
                    <a:lstStyle/>
                    <a:p>
                      <a:r>
                        <a:rPr lang="en-IN" sz="2000" dirty="0"/>
                        <a:t>Initiators</a:t>
                      </a:r>
                      <a:r>
                        <a:rPr lang="en-IN" sz="2000" baseline="0" dirty="0"/>
                        <a:t> are required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Catalyst is required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r>
                        <a:rPr lang="en-IN" sz="2000" dirty="0"/>
                        <a:t>Linear or branched polymers are formed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Linear ,branched or cross-linked</a:t>
                      </a:r>
                      <a:r>
                        <a:rPr lang="en-IN" sz="2000" baseline="0" dirty="0"/>
                        <a:t> polymers are formed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25540">
                <a:tc>
                  <a:txBody>
                    <a:bodyPr/>
                    <a:lstStyle/>
                    <a:p>
                      <a:r>
                        <a:rPr lang="en-IN" sz="2000" dirty="0"/>
                        <a:t>Molecular weight is an integral multiple of the molecular weight of the monomer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Molecular weight is not integral multiple.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r>
                        <a:rPr lang="en-IN" sz="2000" dirty="0"/>
                        <a:t>Monomers are unsaturated molecule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Monomer unit must have two active functional groups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3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half" idx="1"/>
          </p:nvPr>
        </p:nvSpPr>
        <p:spPr>
          <a:xfrm>
            <a:off x="261983" y="1319802"/>
            <a:ext cx="7353300" cy="3787775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Glass Transition temperature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</a:rPr>
              <a:t>All amorphous polymers, when cooled below a certain temperature, become </a:t>
            </a:r>
            <a:r>
              <a:rPr lang="en-US" sz="2000" b="1" dirty="0">
                <a:solidFill>
                  <a:srgbClr val="C42ABD"/>
                </a:solidFill>
              </a:rPr>
              <a:t>stiff, hard, brittle and glassy </a:t>
            </a:r>
            <a:r>
              <a:rPr lang="en-US" sz="2000" dirty="0">
                <a:solidFill>
                  <a:srgbClr val="000000"/>
                </a:solidFill>
              </a:rPr>
              <a:t>but above this temperature they are </a:t>
            </a:r>
            <a:r>
              <a:rPr lang="en-US" sz="2000" b="1" dirty="0">
                <a:solidFill>
                  <a:srgbClr val="C42ABD"/>
                </a:solidFill>
              </a:rPr>
              <a:t>soft, flexible and rubbery 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</a:rPr>
              <a:t>This transition temperature of a polymer  from glassy state to rubbery state is called its </a:t>
            </a:r>
            <a:r>
              <a:rPr lang="en-US" sz="2000" b="1" dirty="0">
                <a:solidFill>
                  <a:srgbClr val="C42ABD"/>
                </a:solidFill>
              </a:rPr>
              <a:t>glass transition temperature </a:t>
            </a:r>
            <a:r>
              <a:rPr lang="en-US" sz="2000" dirty="0">
                <a:solidFill>
                  <a:srgbClr val="000000"/>
                </a:solidFill>
              </a:rPr>
              <a:t>and is denoted by </a:t>
            </a:r>
            <a:r>
              <a:rPr lang="en-US" sz="2000" b="1" dirty="0" err="1">
                <a:solidFill>
                  <a:srgbClr val="C42ABD"/>
                </a:solidFill>
              </a:rPr>
              <a:t>T</a:t>
            </a:r>
            <a:r>
              <a:rPr lang="en-US" sz="2000" b="1" baseline="-25000" dirty="0" err="1">
                <a:solidFill>
                  <a:srgbClr val="C42ABD"/>
                </a:solidFill>
              </a:rPr>
              <a:t>g</a:t>
            </a:r>
            <a:endParaRPr lang="en-US" sz="2000" b="1" dirty="0">
              <a:solidFill>
                <a:srgbClr val="C42ABD"/>
              </a:solidFill>
            </a:endParaRPr>
          </a:p>
          <a:p>
            <a:pPr algn="just"/>
            <a:r>
              <a:rPr lang="en-US" sz="2000" dirty="0"/>
              <a:t>The rubbery state on heating melts and starts flowing. This temperature is the </a:t>
            </a:r>
            <a:r>
              <a:rPr lang="en-US" sz="2000" b="1" dirty="0">
                <a:solidFill>
                  <a:srgbClr val="C42ABD"/>
                </a:solidFill>
              </a:rPr>
              <a:t>melting </a:t>
            </a:r>
            <a:r>
              <a:rPr lang="en-US" sz="2000" b="1" dirty="0" err="1">
                <a:solidFill>
                  <a:srgbClr val="C42ABD"/>
                </a:solidFill>
              </a:rPr>
              <a:t>point,T</a:t>
            </a:r>
            <a:r>
              <a:rPr lang="en-US" sz="2000" b="1" baseline="-25000" dirty="0" err="1">
                <a:solidFill>
                  <a:srgbClr val="C42ABD"/>
                </a:solidFill>
              </a:rPr>
              <a:t>m</a:t>
            </a:r>
            <a:r>
              <a:rPr lang="en-US" sz="2000" b="1" dirty="0">
                <a:solidFill>
                  <a:srgbClr val="C42ABD"/>
                </a:solidFill>
              </a:rPr>
              <a:t> </a:t>
            </a:r>
          </a:p>
          <a:p>
            <a:pPr eaLnBrk="1" hangingPunct="1"/>
            <a:endParaRPr lang="en-US" dirty="0"/>
          </a:p>
        </p:txBody>
      </p:sp>
      <p:pic>
        <p:nvPicPr>
          <p:cNvPr id="9218" name="Picture 2" descr="Glass Transition Temperature (Tg) of Plastics - Definition &amp; Values"/>
          <p:cNvPicPr>
            <a:picLocks noChangeAspect="1" noChangeArrowheads="1"/>
          </p:cNvPicPr>
          <p:nvPr/>
        </p:nvPicPr>
        <p:blipFill>
          <a:blip r:embed="rId3"/>
          <a:srcRect t="10400" b="12343"/>
          <a:stretch>
            <a:fillRect/>
          </a:stretch>
        </p:blipFill>
        <p:spPr bwMode="auto">
          <a:xfrm>
            <a:off x="678090" y="4297680"/>
            <a:ext cx="2857500" cy="220762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766457" y="5169767"/>
            <a:ext cx="286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://omnexus.specialchem.com/polymer-properties/properties/glass-transition-temperature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04813" y="1300163"/>
            <a:ext cx="78359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6D1769"/>
                </a:solidFill>
                <a:latin typeface="+mn-lt"/>
              </a:rPr>
              <a:t>    </a:t>
            </a:r>
            <a:r>
              <a:rPr lang="en-US" sz="2400" b="1" dirty="0">
                <a:solidFill>
                  <a:srgbClr val="6D1769"/>
                </a:solidFill>
              </a:rPr>
              <a:t>g</a:t>
            </a:r>
            <a:r>
              <a:rPr lang="en-US" sz="2400" b="1" dirty="0">
                <a:solidFill>
                  <a:srgbClr val="6D1769"/>
                </a:solidFill>
                <a:latin typeface="+mn-lt"/>
              </a:rPr>
              <a:t>lassy state         </a:t>
            </a:r>
            <a:r>
              <a:rPr lang="en-US" sz="2400" b="1" dirty="0">
                <a:solidFill>
                  <a:srgbClr val="6D1769"/>
                </a:solidFill>
                <a:latin typeface="+mn-lt"/>
                <a:sym typeface="Wingdings" pitchFamily="2" charset="2"/>
              </a:rPr>
              <a:t> rubbery state       viscous liquid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sym typeface="Wingdings" pitchFamily="2" charset="2"/>
            </a:endParaRPr>
          </a:p>
          <a:p>
            <a:pPr algn="just">
              <a:defRPr/>
            </a:pPr>
            <a:endParaRPr lang="en-US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value of T</a:t>
            </a:r>
            <a:r>
              <a:rPr lang="en-US" sz="2000" baseline="-25000" dirty="0">
                <a:latin typeface="+mn-lt"/>
              </a:rPr>
              <a:t>g</a:t>
            </a:r>
            <a:r>
              <a:rPr lang="en-US" sz="2000" dirty="0">
                <a:latin typeface="+mn-lt"/>
              </a:rPr>
              <a:t> is a measure of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flexibility of a polymer </a:t>
            </a:r>
            <a:r>
              <a:rPr lang="en-US" sz="2000" dirty="0">
                <a:latin typeface="+mn-lt"/>
              </a:rPr>
              <a:t>and predicts its response to mechanical stress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Knowledge of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rgbClr val="C42ABD"/>
                </a:solidFill>
                <a:latin typeface="+mn-lt"/>
              </a:rPr>
              <a:t>g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 and Tm </a:t>
            </a:r>
            <a:r>
              <a:rPr lang="en-US" sz="2000" dirty="0">
                <a:latin typeface="+mn-lt"/>
              </a:rPr>
              <a:t>is useful in choosing right temperature range for fabrication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rgbClr val="C42ABD"/>
                </a:solidFill>
                <a:latin typeface="+mn-lt"/>
              </a:rPr>
              <a:t>g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 value </a:t>
            </a:r>
            <a:r>
              <a:rPr lang="en-US" sz="2000" dirty="0">
                <a:latin typeface="+mn-lt"/>
              </a:rPr>
              <a:t>gives an idea of thermal expansion, heat capacity, refractive index, electrical and mechanical properties of a polymer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8879" y="1528354"/>
            <a:ext cx="455893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b="1" dirty="0" err="1"/>
              <a:t>T</a:t>
            </a:r>
            <a:r>
              <a:rPr lang="en-GB" b="1" baseline="-25000" dirty="0" err="1"/>
              <a:t>g</a:t>
            </a:r>
            <a:r>
              <a:rPr lang="en-GB" dirty="0"/>
              <a:t>                                            </a:t>
            </a:r>
            <a:r>
              <a:rPr lang="en-GB" b="1" dirty="0"/>
              <a:t>T</a:t>
            </a:r>
            <a:r>
              <a:rPr lang="en-GB" b="1" baseline="-25000" dirty="0"/>
              <a:t>m</a:t>
            </a:r>
            <a:r>
              <a:rPr lang="en-GB" baseline="-25000" dirty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1998617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42ABD"/>
                </a:solidFill>
              </a:rPr>
              <a:t>No segmental or molecular motion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8148" y="2011680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42ABD"/>
                </a:solidFill>
              </a:rPr>
              <a:t>Only segmental motion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2526" y="2050869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42ABD"/>
                </a:solidFill>
              </a:rPr>
              <a:t>Molecular mobility sets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5006" y="1894114"/>
            <a:ext cx="613954" cy="13063"/>
          </a:xfrm>
          <a:prstGeom prst="straightConnector1">
            <a:avLst/>
          </a:prstGeom>
          <a:ln w="38100">
            <a:solidFill>
              <a:srgbClr val="6D176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8721" y="1889760"/>
            <a:ext cx="613954" cy="13063"/>
          </a:xfrm>
          <a:prstGeom prst="straightConnector1">
            <a:avLst/>
          </a:prstGeom>
          <a:ln w="38100">
            <a:solidFill>
              <a:srgbClr val="6D176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3" descr="Untitled Docum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r="1527" b="73246"/>
          <a:stretch>
            <a:fillRect/>
          </a:stretch>
        </p:blipFill>
        <p:spPr>
          <a:xfrm>
            <a:off x="2166848" y="3858261"/>
            <a:ext cx="3275167" cy="870494"/>
          </a:xfrm>
          <a:prstGeom prst="rect">
            <a:avLst/>
          </a:prstGeom>
        </p:spPr>
      </p:pic>
      <p:pic>
        <p:nvPicPr>
          <p:cNvPr id="22" name="Picture 3" descr="Untitled Docum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t="72468" r="1527"/>
          <a:stretch>
            <a:fillRect/>
          </a:stretch>
        </p:blipFill>
        <p:spPr>
          <a:xfrm>
            <a:off x="2153784" y="4728754"/>
            <a:ext cx="3267301" cy="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6213" y="1443038"/>
            <a:ext cx="7745412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</a:rPr>
              <a:t>Structure - property relationship of polymers</a:t>
            </a:r>
          </a:p>
          <a:p>
            <a:pPr algn="just">
              <a:defRPr/>
            </a:pP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extremely versatile</a:t>
            </a:r>
            <a:r>
              <a:rPr lang="en-US" sz="2400" dirty="0">
                <a:latin typeface="+mn-lt"/>
              </a:rPr>
              <a:t> when it comes to their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Some are hard while others are soft and flexible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Some are insoluble and resistant to heat while others are soluble and fusible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Properties of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influenced by their structure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7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622" y="1380109"/>
            <a:ext cx="7634287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Crystallinity 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The degree of cystallinity of a polymer depends on its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structure</a:t>
            </a:r>
            <a:r>
              <a:rPr lang="en-US" sz="2400" b="1" dirty="0">
                <a:solidFill>
                  <a:srgbClr val="C42ABD"/>
                </a:solidFill>
              </a:rPr>
              <a:t> and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contain both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crystalline and amorphous </a:t>
            </a:r>
            <a:r>
              <a:rPr lang="en-US" sz="2400" dirty="0">
                <a:latin typeface="+mn-lt"/>
              </a:rPr>
              <a:t>regions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Crystalline regions occur when polymer chains are arranged in an orderly fashion parallel and close to each other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  <p:pic>
        <p:nvPicPr>
          <p:cNvPr id="2" name="Picture 2" descr="Types of Polymer Matrix – Coventive Composites">
            <a:extLst>
              <a:ext uri="{FF2B5EF4-FFF2-40B4-BE49-F238E27FC236}">
                <a16:creationId xmlns:a16="http://schemas.microsoft.com/office/drawing/2014/main" xmlns="" id="{BAF910E1-1486-4BEB-A979-707F6F2B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78" y="4334891"/>
            <a:ext cx="3048000" cy="22860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1BE8ED-5AFC-4A95-866B-AFD31789EC6C}"/>
              </a:ext>
            </a:extLst>
          </p:cNvPr>
          <p:cNvSpPr/>
          <p:nvPr/>
        </p:nvSpPr>
        <p:spPr>
          <a:xfrm>
            <a:off x="4952793" y="5243724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https://coventivecomposites.com/explainers/types-of-polymer-matrix/</a:t>
            </a:r>
          </a:p>
        </p:txBody>
      </p:sp>
    </p:spTree>
    <p:extLst>
      <p:ext uri="{BB962C8B-B14F-4D97-AF65-F5344CB8AC3E}">
        <p14:creationId xmlns:p14="http://schemas.microsoft.com/office/powerpoint/2010/main" val="9188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5" y="1399957"/>
            <a:ext cx="7365274" cy="4969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800" b="1" i="1" dirty="0"/>
              <a:t>Module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sz="33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Polymers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</a:t>
            </a:r>
            <a:r>
              <a:rPr lang="en-US" sz="2800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polymerisation</a:t>
            </a:r>
            <a:endParaRPr lang="en-US" sz="2800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Structure - Property relationship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Commercial polymers – Butyl Rubber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Biodegradable Polymers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Epoxy resin 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Polymer composites-Kevlar and Carbon </a:t>
            </a:r>
            <a:r>
              <a:rPr lang="en-US" sz="2800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Fibre</a:t>
            </a:r>
            <a:endParaRPr lang="en-US" sz="2800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Conducting polymers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Molecular weight of Polymers</a:t>
            </a:r>
          </a:p>
          <a:p>
            <a:pPr algn="just"/>
            <a:r>
              <a:rPr lang="en-US" sz="33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Organic LEDs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0"/>
          <p:cNvSpPr>
            <a:spLocks noGrp="1"/>
          </p:cNvSpPr>
          <p:nvPr>
            <p:ph sz="half" idx="1"/>
          </p:nvPr>
        </p:nvSpPr>
        <p:spPr>
          <a:xfrm>
            <a:off x="614363" y="1358900"/>
            <a:ext cx="7562850" cy="41275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Structure:</a:t>
            </a:r>
          </a:p>
          <a:p>
            <a:pPr algn="just" eaLnBrk="1" hangingPunct="1"/>
            <a:r>
              <a:rPr lang="en-IN" sz="2000" dirty="0"/>
              <a:t>Polymers made up of linear chains </a:t>
            </a:r>
            <a:r>
              <a:rPr lang="en-IN" sz="2000" b="1" dirty="0">
                <a:solidFill>
                  <a:srgbClr val="C42ABD"/>
                </a:solidFill>
              </a:rPr>
              <a:t>without bulky pendant groups </a:t>
            </a:r>
            <a:r>
              <a:rPr lang="en-IN" sz="2000" dirty="0"/>
              <a:t>are more crystalline</a:t>
            </a:r>
          </a:p>
          <a:p>
            <a:pPr marL="0" indent="0" algn="just" eaLnBrk="1" hangingPunct="1">
              <a:buNone/>
            </a:pPr>
            <a:r>
              <a:rPr lang="en-IN" sz="2000" dirty="0"/>
              <a:t>    e.g., Polyethylene(PE) is more crystalline then </a:t>
            </a:r>
            <a:r>
              <a:rPr lang="en-IN" sz="2000" dirty="0" err="1"/>
              <a:t>polyvinylacetate</a:t>
            </a:r>
            <a:r>
              <a:rPr lang="en-IN" sz="2000" dirty="0"/>
              <a:t> </a:t>
            </a:r>
          </a:p>
          <a:p>
            <a:pPr marL="0" indent="0" algn="just" eaLnBrk="1" hangingPunct="1">
              <a:buNone/>
            </a:pPr>
            <a:endParaRPr lang="en-IN" sz="2000" dirty="0"/>
          </a:p>
          <a:p>
            <a:pPr marL="0" indent="0" algn="just" eaLnBrk="1" hangingPunct="1">
              <a:buNone/>
            </a:pPr>
            <a:endParaRPr lang="en-IN" sz="2000" dirty="0"/>
          </a:p>
          <a:p>
            <a:pPr algn="just" eaLnBrk="1" hangingPunct="1">
              <a:buFont typeface="Arial" charset="0"/>
              <a:buNone/>
            </a:pPr>
            <a:endParaRPr lang="en-US" sz="2000" dirty="0"/>
          </a:p>
          <a:p>
            <a:pPr algn="just"/>
            <a:r>
              <a:rPr lang="en-US" sz="2000" dirty="0"/>
              <a:t>Polymers containing </a:t>
            </a:r>
            <a:r>
              <a:rPr lang="en-US" sz="2000" b="1" dirty="0">
                <a:solidFill>
                  <a:srgbClr val="C42ABD"/>
                </a:solidFill>
              </a:rPr>
              <a:t>polar groups </a:t>
            </a:r>
            <a:r>
              <a:rPr lang="en-US" sz="2000" dirty="0"/>
              <a:t>are more crystalline</a:t>
            </a:r>
          </a:p>
          <a:p>
            <a:pPr algn="just" eaLnBrk="1" hangingPunct="1"/>
            <a:r>
              <a:rPr lang="en-US" sz="2000" dirty="0"/>
              <a:t>A close packing between polymeric chains because of strong secondary forces like dipole–dipole interactions or  hydrogen bonding imparts a high degree of crystallinity</a:t>
            </a:r>
          </a:p>
          <a:p>
            <a:pPr marL="0" indent="0" algn="just" eaLnBrk="1" hangingPunct="1">
              <a:buNone/>
            </a:pPr>
            <a:r>
              <a:rPr lang="en-US" sz="2000" dirty="0"/>
              <a:t>   e.g., </a:t>
            </a:r>
            <a:r>
              <a:rPr lang="en-IN" sz="2000" dirty="0"/>
              <a:t>PVC  is more crystalline than 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58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 205 Materials Science I Chapter 13: Polymers - ppt video online download">
            <a:extLst>
              <a:ext uri="{FF2B5EF4-FFF2-40B4-BE49-F238E27FC236}">
                <a16:creationId xmlns:a16="http://schemas.microsoft.com/office/drawing/2014/main" xmlns="" id="{4672376F-2310-4EB7-AA9F-5152EB928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973" r="13541"/>
          <a:stretch/>
        </p:blipFill>
        <p:spPr bwMode="auto">
          <a:xfrm>
            <a:off x="5255908" y="1611087"/>
            <a:ext cx="6103753" cy="36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5CB116-BE63-4E51-BDD4-CD21273954EA}"/>
              </a:ext>
            </a:extLst>
          </p:cNvPr>
          <p:cNvSpPr txBox="1"/>
          <p:nvPr/>
        </p:nvSpPr>
        <p:spPr>
          <a:xfrm>
            <a:off x="257859" y="1267072"/>
            <a:ext cx="47244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Configuration: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Crystallinity also depends on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stereoregularity </a:t>
            </a:r>
            <a:r>
              <a:rPr lang="en-US" sz="2000" dirty="0">
                <a:latin typeface="+mn-lt"/>
              </a:rPr>
              <a:t>of the polymer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Based on stereoregularity polymers are classified as </a:t>
            </a:r>
            <a:r>
              <a:rPr lang="en-US" sz="2000" b="1" dirty="0">
                <a:solidFill>
                  <a:srgbClr val="C42ABD"/>
                </a:solidFill>
              </a:rPr>
              <a:t>isotactic, syndiotactic and atactic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/>
              <a:t>Isotactic polymers are found to be </a:t>
            </a:r>
            <a:r>
              <a:rPr lang="en-US" sz="2000" b="1" dirty="0">
                <a:solidFill>
                  <a:srgbClr val="C42ABD"/>
                </a:solidFill>
              </a:rPr>
              <a:t>most crystalline </a:t>
            </a:r>
            <a:r>
              <a:rPr lang="en-US" sz="2000" dirty="0"/>
              <a:t>while atactic are found to be </a:t>
            </a:r>
            <a:r>
              <a:rPr lang="en-US" sz="2000" b="1" dirty="0">
                <a:solidFill>
                  <a:srgbClr val="C42ABD"/>
                </a:solidFill>
              </a:rPr>
              <a:t>least </a:t>
            </a:r>
            <a:r>
              <a:rPr lang="en-US" sz="2000" b="1" dirty="0" smtClean="0">
                <a:solidFill>
                  <a:srgbClr val="C42ABD"/>
                </a:solidFill>
              </a:rPr>
              <a:t>crystalline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IN" sz="2000" dirty="0" smtClean="0"/>
              <a:t>High </a:t>
            </a:r>
            <a:r>
              <a:rPr lang="en-IN" sz="2000" dirty="0" err="1"/>
              <a:t>crystallinity</a:t>
            </a:r>
            <a:r>
              <a:rPr lang="en-IN" sz="2000" dirty="0"/>
              <a:t> leads to sharper melting point, greater rigidity, strength and density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C42AB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D38B777-B6BA-404B-A96F-550B66027484}"/>
              </a:ext>
            </a:extLst>
          </p:cNvPr>
          <p:cNvSpPr txBox="1"/>
          <p:nvPr/>
        </p:nvSpPr>
        <p:spPr>
          <a:xfrm>
            <a:off x="8692835" y="5788057"/>
            <a:ext cx="2433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Source:https</a:t>
            </a:r>
            <a:r>
              <a:rPr lang="en-IN" sz="1200" dirty="0"/>
              <a:t>://slideplayer.com/slide/5759919/</a:t>
            </a:r>
          </a:p>
        </p:txBody>
      </p:sp>
    </p:spTree>
    <p:extLst>
      <p:ext uri="{BB962C8B-B14F-4D97-AF65-F5344CB8AC3E}">
        <p14:creationId xmlns:p14="http://schemas.microsoft.com/office/powerpoint/2010/main" val="375751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olymer Composites Part 2: Introduction to Polymer Resins - Polymer  Innovation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457" y="1345473"/>
            <a:ext cx="5222639" cy="4306276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4321" y="1345473"/>
            <a:ext cx="50596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Tensile strength: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C42ABD"/>
                </a:solidFill>
              </a:rPr>
              <a:t>amount of stress </a:t>
            </a:r>
            <a:r>
              <a:rPr lang="en-GB" dirty="0"/>
              <a:t>a polymer can take before undergoing permanent deformation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Tensile strength depends on :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        </a:t>
            </a:r>
            <a:r>
              <a:rPr lang="en-IN" b="1" dirty="0">
                <a:solidFill>
                  <a:srgbClr val="C42ABD"/>
                </a:solidFill>
              </a:rPr>
              <a:t>Molecular mass </a:t>
            </a:r>
            <a:r>
              <a:rPr lang="en-IN" dirty="0"/>
              <a:t>- low molecular mass polymers are soft and</a:t>
            </a:r>
          </a:p>
          <a:p>
            <a:pPr lvl="1"/>
            <a:r>
              <a:rPr lang="en-IN" dirty="0"/>
              <a:t>         gummy, high molecular mass polymers are tough and heat</a:t>
            </a:r>
          </a:p>
          <a:p>
            <a:pPr lvl="1"/>
            <a:r>
              <a:rPr lang="en-IN" dirty="0"/>
              <a:t>         resistant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dirty="0"/>
              <a:t>By increasing molecular mass the </a:t>
            </a:r>
            <a:r>
              <a:rPr lang="en-IN" b="1" dirty="0">
                <a:solidFill>
                  <a:srgbClr val="C42ABD"/>
                </a:solidFill>
              </a:rPr>
              <a:t>tensile strength increases </a:t>
            </a:r>
            <a:r>
              <a:rPr lang="en-IN" dirty="0"/>
              <a:t>to a certain extent and then  becomes constant 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C42ABD"/>
                </a:solidFill>
              </a:rPr>
              <a:t>Melt viscosity </a:t>
            </a:r>
            <a:r>
              <a:rPr lang="en-IN" dirty="0"/>
              <a:t>initially shows gradual increase then increases steeply with high molecular weight</a:t>
            </a:r>
          </a:p>
          <a:p>
            <a:endParaRPr lang="en-IN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6947748" y="5768979"/>
            <a:ext cx="3352800" cy="4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://polymerinnovationblog.com/polymer-composites-part-2-introduction-polymer-resins/</a:t>
            </a:r>
          </a:p>
        </p:txBody>
      </p:sp>
    </p:spTree>
    <p:extLst>
      <p:ext uri="{BB962C8B-B14F-4D97-AF65-F5344CB8AC3E}">
        <p14:creationId xmlns:p14="http://schemas.microsoft.com/office/powerpoint/2010/main" val="20345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938" y="1279525"/>
            <a:ext cx="75882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 Tensile strength increases when polymer has </a:t>
            </a:r>
            <a:r>
              <a:rPr lang="en-IN" sz="2400" b="1" dirty="0">
                <a:solidFill>
                  <a:srgbClr val="C42ABD"/>
                </a:solidFill>
              </a:rPr>
              <a:t>polar</a:t>
            </a:r>
          </a:p>
          <a:p>
            <a:pPr algn="just">
              <a:defRPr/>
            </a:pPr>
            <a:r>
              <a:rPr lang="en-IN" sz="2400" b="1" dirty="0">
                <a:solidFill>
                  <a:srgbClr val="C42ABD"/>
                </a:solidFill>
              </a:rPr>
              <a:t>   groups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Force of attraction between chains prevents polymer</a:t>
            </a:r>
          </a:p>
          <a:p>
            <a:pPr algn="just">
              <a:defRPr/>
            </a:pPr>
            <a:r>
              <a:rPr lang="en-IN" sz="2400" dirty="0"/>
              <a:t>  chains from </a:t>
            </a:r>
            <a:r>
              <a:rPr lang="en-IN" sz="2400" b="1" dirty="0">
                <a:solidFill>
                  <a:srgbClr val="C42ABD"/>
                </a:solidFill>
              </a:rPr>
              <a:t>slipping against each other</a:t>
            </a:r>
          </a:p>
          <a:p>
            <a:pPr algn="just">
              <a:defRPr/>
            </a:pPr>
            <a:r>
              <a:rPr lang="en-IN" sz="2400" dirty="0"/>
              <a:t>  e.g., PVC, Nylon</a:t>
            </a:r>
          </a:p>
          <a:p>
            <a:pPr algn="just">
              <a:defRPr/>
            </a:pPr>
            <a:endParaRPr lang="en-IN" sz="2400" dirty="0"/>
          </a:p>
          <a:p>
            <a:pPr algn="just"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 Cross linking </a:t>
            </a:r>
            <a:r>
              <a:rPr lang="en-US" sz="2400" dirty="0">
                <a:latin typeface="+mn-lt"/>
              </a:rPr>
              <a:t>in a polymer also increases its tensile</a:t>
            </a:r>
          </a:p>
          <a:p>
            <a:pPr algn="just">
              <a:defRPr/>
            </a:pP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 strength</a:t>
            </a:r>
          </a:p>
        </p:txBody>
      </p:sp>
    </p:spTree>
    <p:extLst>
      <p:ext uri="{BB962C8B-B14F-4D97-AF65-F5344CB8AC3E}">
        <p14:creationId xmlns:p14="http://schemas.microsoft.com/office/powerpoint/2010/main" val="244508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2309" y="1280886"/>
            <a:ext cx="7542213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Elasticity 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property of a polymer by which it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deforms on applying force and regains original shape on release of force</a:t>
            </a:r>
            <a:r>
              <a:rPr lang="en-US" sz="2000" dirty="0">
                <a:latin typeface="+mn-lt"/>
              </a:rPr>
              <a:t> is called elasticity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Elastomers have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long coiled and entangled chains </a:t>
            </a:r>
            <a:r>
              <a:rPr lang="en-US" sz="2000" dirty="0">
                <a:latin typeface="+mn-lt"/>
              </a:rPr>
              <a:t>which straighten and orient themselves on stretching. When stress is removed they go back to coiled form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For a polymer to show elasticity the individual chains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should not break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on prolonged stretching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</a:p>
        </p:txBody>
      </p:sp>
      <p:pic>
        <p:nvPicPr>
          <p:cNvPr id="13" name="Picture 2" descr="When a polymer is stretched the snarls begin to disentangle and straighten  out Elasticity of the polymer is mainly because of the uncoiling and  recoiling. - ppt download"/>
          <p:cNvPicPr>
            <a:picLocks noChangeAspect="1" noChangeArrowheads="1"/>
          </p:cNvPicPr>
          <p:nvPr/>
        </p:nvPicPr>
        <p:blipFill>
          <a:blip r:embed="rId3"/>
          <a:srcRect t="27387"/>
          <a:stretch>
            <a:fillRect/>
          </a:stretch>
        </p:blipFill>
        <p:spPr bwMode="auto">
          <a:xfrm>
            <a:off x="481148" y="3840480"/>
            <a:ext cx="3463834" cy="188638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500153" y="4484914"/>
            <a:ext cx="3106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://slideplayer.com/slide/8755303/</a:t>
            </a:r>
          </a:p>
        </p:txBody>
      </p:sp>
    </p:spTree>
    <p:extLst>
      <p:ext uri="{BB962C8B-B14F-4D97-AF65-F5344CB8AC3E}">
        <p14:creationId xmlns:p14="http://schemas.microsoft.com/office/powerpoint/2010/main" val="100598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6999288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Presence of </a:t>
            </a:r>
            <a:r>
              <a:rPr lang="en-US" sz="2400" b="1" dirty="0">
                <a:solidFill>
                  <a:srgbClr val="C42ABD"/>
                </a:solidFill>
              </a:rPr>
              <a:t>polar groups </a:t>
            </a:r>
            <a:r>
              <a:rPr lang="en-US" sz="2400" dirty="0"/>
              <a:t>in the polymer chain results</a:t>
            </a:r>
          </a:p>
          <a:p>
            <a:pPr algn="just">
              <a:defRPr/>
            </a:pPr>
            <a:r>
              <a:rPr lang="en-US" sz="2400" dirty="0"/>
              <a:t>  in strong secondary force of attraction between the</a:t>
            </a:r>
          </a:p>
          <a:p>
            <a:pPr algn="just">
              <a:defRPr/>
            </a:pPr>
            <a:r>
              <a:rPr lang="en-US" sz="2400" dirty="0"/>
              <a:t>  chains making them </a:t>
            </a:r>
            <a:r>
              <a:rPr lang="en-US" sz="2400" b="1" dirty="0">
                <a:solidFill>
                  <a:srgbClr val="C42ABD"/>
                </a:solidFill>
              </a:rPr>
              <a:t>stiff and inflexible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C42ABD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Non polar groups </a:t>
            </a:r>
            <a:r>
              <a:rPr lang="en-US" sz="2400" dirty="0">
                <a:latin typeface="+mn-lt"/>
              </a:rPr>
              <a:t>have weak van </a:t>
            </a:r>
            <a:r>
              <a:rPr lang="en-US" sz="2400" dirty="0" err="1">
                <a:latin typeface="+mn-lt"/>
              </a:rPr>
              <a:t>der</a:t>
            </a:r>
            <a:r>
              <a:rPr lang="en-US" sz="2400" dirty="0">
                <a:latin typeface="+mn-lt"/>
              </a:rPr>
              <a:t> Waal’s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attraction between them and hence they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more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C42ABD"/>
                </a:solidFill>
              </a:rPr>
              <a:t>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 elastic 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Presence of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bulky, aromatic and cyclic groups </a:t>
            </a:r>
            <a:r>
              <a:rPr lang="en-US" sz="2400" dirty="0">
                <a:latin typeface="+mn-lt"/>
              </a:rPr>
              <a:t>in the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polymer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decreases</a:t>
            </a:r>
            <a:r>
              <a:rPr lang="en-US" sz="2400" dirty="0">
                <a:latin typeface="+mn-lt"/>
              </a:rPr>
              <a:t> the elasticity of the polymer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4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46803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In elastic materials such as natural rubber, elasticity can  be improved by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introducing cross linking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 suitable molecular positions like in vulcanisation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non-elastic materials, elasticity is achieved by using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plasticisers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, for example (Ph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PO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), which enter between the polymer chains and make a hard polymer more flexible</a:t>
            </a:r>
          </a:p>
        </p:txBody>
      </p:sp>
      <p:pic>
        <p:nvPicPr>
          <p:cNvPr id="12292" name="Picture 4" descr="Polymers | GCSE revi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117" y="1379352"/>
            <a:ext cx="2442883" cy="2096724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374343" y="3549589"/>
            <a:ext cx="2855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://revision4gcses.wordpress.com/science/chemistry-2/polymers/</a:t>
            </a:r>
          </a:p>
        </p:txBody>
      </p:sp>
      <p:pic>
        <p:nvPicPr>
          <p:cNvPr id="12294" name="Picture 6" descr="Migration of plasticisers from PV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528" y="4205568"/>
            <a:ext cx="2419350" cy="18859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253317" y="6184775"/>
            <a:ext cx="3675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www.diva-portal.org</a:t>
            </a:r>
            <a:r>
              <a:rPr lang="en-GB" sz="1200" dirty="0"/>
              <a:t>/smash/get/diva2:1312811/FULLTEXT01.pdf</a:t>
            </a:r>
          </a:p>
        </p:txBody>
      </p:sp>
    </p:spTree>
    <p:extLst>
      <p:ext uri="{BB962C8B-B14F-4D97-AF65-F5344CB8AC3E}">
        <p14:creationId xmlns:p14="http://schemas.microsoft.com/office/powerpoint/2010/main" val="130106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sz="3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Polymers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Introduction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</a:t>
            </a:r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polymerisation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Glass transition temperature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46842" y="1332186"/>
            <a:ext cx="213845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</a:rPr>
              <a:t>Polymers</a:t>
            </a:r>
          </a:p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Polymer : </a:t>
            </a:r>
          </a:p>
          <a:p>
            <a:r>
              <a:rPr lang="en-GB" sz="2000" dirty="0"/>
              <a:t>A giant molecule or a macromolecule formed by </a:t>
            </a:r>
            <a:r>
              <a:rPr lang="en-GB" sz="2000" b="1" dirty="0">
                <a:solidFill>
                  <a:srgbClr val="C42ABD"/>
                </a:solidFill>
              </a:rPr>
              <a:t>repeated joining </a:t>
            </a:r>
            <a:r>
              <a:rPr lang="en-GB" sz="2000" dirty="0"/>
              <a:t>of several simple </a:t>
            </a:r>
            <a:r>
              <a:rPr lang="en-GB" sz="2000" dirty="0" smtClean="0"/>
              <a:t>molecules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Polymers can be </a:t>
            </a:r>
            <a:r>
              <a:rPr lang="en-GB" sz="2000" b="1" dirty="0">
                <a:solidFill>
                  <a:srgbClr val="C42ABD"/>
                </a:solidFill>
              </a:rPr>
              <a:t>linear, branched or cross-linked</a:t>
            </a:r>
          </a:p>
          <a:p>
            <a:endParaRPr lang="en-GB" sz="2400" dirty="0"/>
          </a:p>
          <a:p>
            <a:endParaRPr lang="en-GB" sz="2400" dirty="0"/>
          </a:p>
          <a:p>
            <a:pPr>
              <a:buNone/>
            </a:pPr>
            <a:endParaRPr lang="en-GB" sz="2400" dirty="0"/>
          </a:p>
        </p:txBody>
      </p:sp>
      <p:pic>
        <p:nvPicPr>
          <p:cNvPr id="12290" name="Picture 2" descr="2 : A schematic illustration of (a) linear polymers, (b) branched... |  Download Scientific Diagram"/>
          <p:cNvPicPr>
            <a:picLocks noChangeAspect="1" noChangeArrowheads="1"/>
          </p:cNvPicPr>
          <p:nvPr/>
        </p:nvPicPr>
        <p:blipFill>
          <a:blip r:embed="rId3"/>
          <a:srcRect l="10955"/>
          <a:stretch>
            <a:fillRect/>
          </a:stretch>
        </p:blipFill>
        <p:spPr bwMode="auto">
          <a:xfrm>
            <a:off x="5352739" y="1452868"/>
            <a:ext cx="4260184" cy="4885639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9870834" y="4622715"/>
            <a:ext cx="2203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://www.researchgate.net/figure/A-schematic-illustration-of-a-linear-polymers-b-branched-polymers-and-c_fig2_323689828</a:t>
            </a:r>
          </a:p>
        </p:txBody>
      </p:sp>
      <p:pic>
        <p:nvPicPr>
          <p:cNvPr id="12292" name="Picture 4" descr="What Is a Polymer? | Live Scien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6108" y="2468434"/>
            <a:ext cx="2379769" cy="2154281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9870834" y="2329935"/>
            <a:ext cx="2242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 </a:t>
            </a:r>
            <a:r>
              <a:rPr lang="en-GB" sz="1200" dirty="0" err="1"/>
              <a:t>Source:https</a:t>
            </a:r>
            <a:r>
              <a:rPr lang="en-GB" sz="1200" dirty="0"/>
              <a:t>://www.livescience.com/60682-polymers.html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36483" y="1347952"/>
            <a:ext cx="78196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Monomer :</a:t>
            </a:r>
            <a:r>
              <a:rPr lang="en-GB" sz="2400" dirty="0"/>
              <a:t> </a:t>
            </a:r>
            <a:r>
              <a:rPr lang="en-GB" sz="2000" dirty="0"/>
              <a:t>A simple molecule , having </a:t>
            </a:r>
            <a:r>
              <a:rPr lang="en-GB" sz="2000" b="1" dirty="0">
                <a:solidFill>
                  <a:srgbClr val="C42ABD"/>
                </a:solidFill>
              </a:rPr>
              <a:t>two or more binding sites</a:t>
            </a:r>
            <a:r>
              <a:rPr lang="en-GB" sz="2000" dirty="0"/>
              <a:t> , which can be linked together to form a giant molecule</a:t>
            </a:r>
          </a:p>
          <a:p>
            <a:endParaRPr lang="en-GB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38651"/>
              </p:ext>
            </p:extLst>
          </p:nvPr>
        </p:nvGraphicFramePr>
        <p:xfrm>
          <a:off x="628868" y="2137752"/>
          <a:ext cx="7159298" cy="448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30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667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498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Molecule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Monomer(Yes/No)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r>
                        <a:rPr lang="en-GB" sz="1800" dirty="0"/>
                        <a:t>Ethylene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1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Acetic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8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34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86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/>
                        <a:t>Adipic</a:t>
                      </a:r>
                      <a:r>
                        <a:rPr lang="en-GB" sz="1800" dirty="0"/>
                        <a:t>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90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Amino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804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Styrene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 descr="Learn About Structure Of Ethylene | Cheg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476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97" y="2209067"/>
            <a:ext cx="1128345" cy="67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ddition Polymerisation - Assignment 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9209" y="1631390"/>
            <a:ext cx="4764979" cy="238249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44" y="1332186"/>
            <a:ext cx="8229600" cy="5052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Polymerisation: </a:t>
            </a:r>
            <a:r>
              <a:rPr lang="en-GB" sz="2000" dirty="0"/>
              <a:t>The </a:t>
            </a:r>
            <a:r>
              <a:rPr lang="en-GB" sz="2000" b="1" dirty="0">
                <a:solidFill>
                  <a:srgbClr val="C42ABD"/>
                </a:solidFill>
              </a:rPr>
              <a:t>process</a:t>
            </a:r>
            <a:r>
              <a:rPr lang="en-GB" sz="2000" dirty="0"/>
              <a:t> by which monomers of low molecular weight are converted to  polymers of high molecular weight</a:t>
            </a:r>
          </a:p>
          <a:p>
            <a:endParaRPr lang="en-GB" dirty="0"/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Functionality :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/>
              <a:t>The total number of </a:t>
            </a:r>
            <a:r>
              <a:rPr lang="en-GB" sz="2000" b="1" dirty="0">
                <a:solidFill>
                  <a:srgbClr val="C42ABD"/>
                </a:solidFill>
              </a:rPr>
              <a:t>functional groups or bonding sites </a:t>
            </a:r>
            <a:r>
              <a:rPr lang="en-GB" sz="2000" dirty="0"/>
              <a:t>present in a monomer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362" y="2301795"/>
            <a:ext cx="3900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www.assignmentpoint.com</a:t>
            </a:r>
            <a:r>
              <a:rPr lang="en-GB" sz="1200" dirty="0"/>
              <a:t>/science/chemistry/addition-</a:t>
            </a:r>
            <a:r>
              <a:rPr lang="en-GB" sz="1200" dirty="0" err="1"/>
              <a:t>polymerisation.html</a:t>
            </a:r>
            <a:endParaRPr lang="en-GB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4277" y="4361501"/>
          <a:ext cx="8127999" cy="2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Ethene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5109">
                <a:tc>
                  <a:txBody>
                    <a:bodyPr/>
                    <a:lstStyle/>
                    <a:p>
                      <a:r>
                        <a:rPr lang="en-GB" dirty="0" err="1"/>
                        <a:t>Ehtylene</a:t>
                      </a:r>
                      <a:r>
                        <a:rPr lang="en-GB" baseline="0" dirty="0"/>
                        <a:t> glycol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err="1"/>
                        <a:t>bifunctional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GB" dirty="0"/>
                        <a:t>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trifunctional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Amino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44" y="1332186"/>
            <a:ext cx="8229600" cy="5052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Degree of polymerisation(DP) : </a:t>
            </a:r>
          </a:p>
          <a:p>
            <a:r>
              <a:rPr lang="en-GB" sz="2000" dirty="0"/>
              <a:t>The </a:t>
            </a:r>
            <a:r>
              <a:rPr lang="en-GB" sz="2000" b="1" dirty="0">
                <a:solidFill>
                  <a:srgbClr val="C42ABD"/>
                </a:solidFill>
              </a:rPr>
              <a:t>total number of repeat units </a:t>
            </a:r>
            <a:r>
              <a:rPr lang="en-GB" sz="2000" dirty="0"/>
              <a:t>in a polymer chain</a:t>
            </a:r>
          </a:p>
          <a:p>
            <a:endParaRPr lang="en-GB" sz="2000" dirty="0"/>
          </a:p>
          <a:p>
            <a:r>
              <a:rPr lang="en-GB" sz="2000" dirty="0"/>
              <a:t>DP = </a:t>
            </a:r>
          </a:p>
          <a:p>
            <a:pPr>
              <a:buNone/>
            </a:pPr>
            <a:r>
              <a:rPr lang="en-GB" sz="2000" dirty="0"/>
              <a:t> </a:t>
            </a:r>
          </a:p>
          <a:p>
            <a:r>
              <a:rPr lang="en-GB" sz="2000" dirty="0"/>
              <a:t>It can be used to </a:t>
            </a:r>
          </a:p>
          <a:p>
            <a:pPr lvl="1"/>
            <a:r>
              <a:rPr lang="en-GB" sz="2000" b="1" dirty="0">
                <a:solidFill>
                  <a:srgbClr val="C42ABD"/>
                </a:solidFill>
              </a:rPr>
              <a:t>determine length of the polymer chain</a:t>
            </a:r>
          </a:p>
          <a:p>
            <a:pPr lvl="1"/>
            <a:r>
              <a:rPr lang="en-GB" sz="2000" b="1" dirty="0">
                <a:solidFill>
                  <a:srgbClr val="C42ABD"/>
                </a:solidFill>
              </a:rPr>
              <a:t>molecular weight of the polymer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041" y="4657460"/>
            <a:ext cx="663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CH</a:t>
            </a:r>
            <a:r>
              <a:rPr lang="en-US" sz="2000" baseline="-25000" dirty="0"/>
              <a:t>2</a:t>
            </a:r>
            <a:r>
              <a:rPr lang="en-US" sz="2000" dirty="0"/>
              <a:t>=CH</a:t>
            </a:r>
            <a:r>
              <a:rPr lang="en-US" sz="2000" baseline="-25000" dirty="0"/>
              <a:t>2</a:t>
            </a:r>
            <a:r>
              <a:rPr lang="en-US" sz="2000" dirty="0"/>
              <a:t>       </a:t>
            </a:r>
            <a:r>
              <a:rPr lang="en-US" sz="2000" u="sng" dirty="0"/>
              <a:t>Peroxide initiator</a:t>
            </a:r>
            <a:r>
              <a:rPr lang="en-US" sz="2000" baseline="-25000" dirty="0"/>
              <a:t>         </a:t>
            </a:r>
            <a:r>
              <a:rPr lang="en-US" sz="2000" dirty="0"/>
              <a:t>[-CH</a:t>
            </a:r>
            <a:r>
              <a:rPr lang="en-US" sz="2000" baseline="-25000" dirty="0"/>
              <a:t>2</a:t>
            </a:r>
            <a:r>
              <a:rPr lang="en-US" sz="2000" dirty="0"/>
              <a:t>-CH</a:t>
            </a:r>
            <a:r>
              <a:rPr lang="en-US" sz="2000" baseline="-25000" dirty="0"/>
              <a:t>2</a:t>
            </a:r>
            <a:r>
              <a:rPr lang="en-US" sz="2000" dirty="0"/>
              <a:t>-]</a:t>
            </a:r>
            <a:r>
              <a:rPr lang="en-US" sz="2000" b="1" baseline="-25000" dirty="0"/>
              <a:t>n</a:t>
            </a:r>
            <a:r>
              <a:rPr lang="en-US" sz="2000" baseline="-25000" dirty="0"/>
              <a:t>                                                            Ethylene (monomer)                                             Polyethylene (polymer)</a:t>
            </a:r>
            <a:endParaRPr lang="en-GB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2938" y="4918841"/>
            <a:ext cx="2112579" cy="157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7006" y="2375360"/>
            <a:ext cx="313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Molecular weight of polymer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40069" y="2774732"/>
            <a:ext cx="2806262" cy="15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1241" y="2790497"/>
            <a:ext cx="35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Molecular weight of monomer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82950" y="1386115"/>
            <a:ext cx="7568274" cy="54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of polymerisation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b="1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polymerisation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 addition of unsaturated monomers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each other takes place without elimination of by products. Examples: PVC, polystyrene, Teflon, polyethylene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AF9F4875-25FC-488B-9E8C-AF87909771D5}"/>
              </a:ext>
            </a:extLst>
          </p:cNvPr>
          <p:cNvCxnSpPr/>
          <p:nvPr/>
        </p:nvCxnSpPr>
        <p:spPr>
          <a:xfrm>
            <a:off x="4336026" y="1725561"/>
            <a:ext cx="0" cy="233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7A39E66-E775-472B-96D7-4F1D1BD69547}"/>
              </a:ext>
            </a:extLst>
          </p:cNvPr>
          <p:cNvCxnSpPr>
            <a:cxnSpLocks/>
          </p:cNvCxnSpPr>
          <p:nvPr/>
        </p:nvCxnSpPr>
        <p:spPr>
          <a:xfrm>
            <a:off x="1975091" y="1984281"/>
            <a:ext cx="458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582F9A7-7B52-44B9-B04B-D826641BFA11}"/>
              </a:ext>
            </a:extLst>
          </p:cNvPr>
          <p:cNvCxnSpPr/>
          <p:nvPr/>
        </p:nvCxnSpPr>
        <p:spPr>
          <a:xfrm>
            <a:off x="1975091" y="1958976"/>
            <a:ext cx="0" cy="325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4D7314B-9D3C-4D62-B5E9-D533C9B94BFD}"/>
              </a:ext>
            </a:extLst>
          </p:cNvPr>
          <p:cNvCxnSpPr/>
          <p:nvPr/>
        </p:nvCxnSpPr>
        <p:spPr>
          <a:xfrm>
            <a:off x="6563032" y="1958976"/>
            <a:ext cx="0" cy="282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DEE6EE6-38ED-4A1C-85CF-CA7E6E029198}"/>
              </a:ext>
            </a:extLst>
          </p:cNvPr>
          <p:cNvSpPr/>
          <p:nvPr/>
        </p:nvSpPr>
        <p:spPr>
          <a:xfrm>
            <a:off x="582948" y="2284549"/>
            <a:ext cx="3192629" cy="572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Addition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0A9A22D-279F-4B49-A3F7-076738470499}"/>
              </a:ext>
            </a:extLst>
          </p:cNvPr>
          <p:cNvSpPr/>
          <p:nvPr/>
        </p:nvSpPr>
        <p:spPr>
          <a:xfrm>
            <a:off x="5167720" y="2255052"/>
            <a:ext cx="3067132" cy="615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Condensation</a:t>
            </a: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1B50145-77D9-4E60-B12A-0BAE05604843}"/>
              </a:ext>
            </a:extLst>
          </p:cNvPr>
          <p:cNvSpPr/>
          <p:nvPr/>
        </p:nvSpPr>
        <p:spPr>
          <a:xfrm>
            <a:off x="804041" y="4657460"/>
            <a:ext cx="6637283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 </a:t>
            </a:r>
            <a:r>
              <a:rPr lang="en-US" sz="2400" b="1" dirty="0"/>
              <a:t>n</a:t>
            </a:r>
            <a:r>
              <a:rPr lang="en-US" sz="2400" dirty="0"/>
              <a:t>CH</a:t>
            </a:r>
            <a:r>
              <a:rPr lang="en-US" sz="2400" baseline="-25000" dirty="0"/>
              <a:t>2</a:t>
            </a:r>
            <a:r>
              <a:rPr lang="en-US" sz="2400" dirty="0"/>
              <a:t>=CH       </a:t>
            </a:r>
            <a:r>
              <a:rPr lang="en-US" sz="2400" u="sng" dirty="0"/>
              <a:t>Peroxide initiator</a:t>
            </a:r>
            <a:r>
              <a:rPr lang="en-US" sz="2400" baseline="-25000" dirty="0"/>
              <a:t>         </a:t>
            </a:r>
            <a:r>
              <a:rPr lang="en-US" sz="2400" dirty="0"/>
              <a:t>[-CH</a:t>
            </a:r>
            <a:r>
              <a:rPr lang="en-US" sz="2400" baseline="-25000" dirty="0"/>
              <a:t>2</a:t>
            </a:r>
            <a:r>
              <a:rPr lang="en-US" sz="2400" dirty="0"/>
              <a:t>-CH-]</a:t>
            </a:r>
            <a:r>
              <a:rPr lang="en-US" sz="2400" b="1" baseline="-25000" dirty="0"/>
              <a:t>n</a:t>
            </a:r>
            <a:endParaRPr lang="en-US" sz="2400" baseline="-25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D1A6AECC-D2C6-43C4-9FB4-45BED10DBDE5}"/>
              </a:ext>
            </a:extLst>
          </p:cNvPr>
          <p:cNvGrpSpPr/>
          <p:nvPr/>
        </p:nvGrpSpPr>
        <p:grpSpPr>
          <a:xfrm>
            <a:off x="1607658" y="4960690"/>
            <a:ext cx="4391037" cy="592471"/>
            <a:chOff x="1607658" y="4960690"/>
            <a:chExt cx="4391037" cy="5924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6AF48D1D-21FA-414F-8796-AC1CC43C4372}"/>
                </a:ext>
              </a:extLst>
            </p:cNvPr>
            <p:cNvCxnSpPr>
              <a:cxnSpLocks/>
            </p:cNvCxnSpPr>
            <p:nvPr/>
          </p:nvCxnSpPr>
          <p:spPr>
            <a:xfrm>
              <a:off x="1799303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DA94041-9B1A-41DA-8090-B6CCFC32D1E3}"/>
                </a:ext>
              </a:extLst>
            </p:cNvPr>
            <p:cNvSpPr txBox="1"/>
            <p:nvPr/>
          </p:nvSpPr>
          <p:spPr>
            <a:xfrm>
              <a:off x="1607658" y="5068923"/>
              <a:ext cx="38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="" xmlns:a16="http://schemas.microsoft.com/office/drawing/2014/main" id="{D13F6AF7-81D5-47DC-A385-767D66A811F6}"/>
                </a:ext>
              </a:extLst>
            </p:cNvPr>
            <p:cNvCxnSpPr>
              <a:cxnSpLocks/>
            </p:cNvCxnSpPr>
            <p:nvPr/>
          </p:nvCxnSpPr>
          <p:spPr>
            <a:xfrm>
              <a:off x="2473394" y="4989942"/>
              <a:ext cx="2444238" cy="12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933B4E9F-EE5B-4B64-8340-1D8B121E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937136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EC1C9A9-5910-4F87-9633-884114900699}"/>
                </a:ext>
              </a:extLst>
            </p:cNvPr>
            <p:cNvSpPr txBox="1"/>
            <p:nvPr/>
          </p:nvSpPr>
          <p:spPr>
            <a:xfrm>
              <a:off x="5778165" y="5091496"/>
              <a:ext cx="22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82949" y="1386115"/>
            <a:ext cx="8196943" cy="54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/>
              <a:t>        n</a:t>
            </a:r>
            <a:r>
              <a:rPr lang="en-US" sz="2400" dirty="0"/>
              <a:t>CH</a:t>
            </a:r>
            <a:r>
              <a:rPr lang="en-US" sz="2400" baseline="-25000" dirty="0"/>
              <a:t>2</a:t>
            </a:r>
            <a:r>
              <a:rPr lang="en-US" sz="2400" dirty="0"/>
              <a:t>=CH       </a:t>
            </a:r>
            <a:r>
              <a:rPr lang="en-US" sz="2400" u="sng" dirty="0"/>
              <a:t>Peroxide initiator</a:t>
            </a:r>
            <a:r>
              <a:rPr lang="en-US" sz="2400" baseline="-25000" dirty="0"/>
              <a:t>         </a:t>
            </a:r>
            <a:r>
              <a:rPr lang="en-US" sz="2400" dirty="0"/>
              <a:t>[-CH</a:t>
            </a:r>
            <a:r>
              <a:rPr lang="en-US" sz="2400" baseline="-25000" dirty="0"/>
              <a:t>2</a:t>
            </a:r>
            <a:r>
              <a:rPr lang="en-US" sz="2400" dirty="0"/>
              <a:t>-CH-]</a:t>
            </a:r>
            <a:r>
              <a:rPr lang="en-US" sz="2400" b="1" baseline="-25000" dirty="0"/>
              <a:t>n</a:t>
            </a:r>
            <a:endParaRPr lang="en-US" sz="2400" baseline="-25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Polymer structure [SubsTech]"/>
          <p:cNvPicPr>
            <a:picLocks noChangeAspect="1" noChangeArrowheads="1"/>
          </p:cNvPicPr>
          <p:nvPr/>
        </p:nvPicPr>
        <p:blipFill rotWithShape="1">
          <a:blip r:embed="rId3"/>
          <a:srcRect l="3140" t="15595" r="35600" b="1705"/>
          <a:stretch/>
        </p:blipFill>
        <p:spPr bwMode="auto">
          <a:xfrm>
            <a:off x="1061883" y="2789173"/>
            <a:ext cx="3347885" cy="32687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5251271" y="3891224"/>
            <a:ext cx="2659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://www.substech.com/dokuwiki/doku.php?id=polymer_structure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91EDE009-BD2E-4F97-A289-7560AFB5EACD}"/>
              </a:ext>
            </a:extLst>
          </p:cNvPr>
          <p:cNvGrpSpPr/>
          <p:nvPr/>
        </p:nvGrpSpPr>
        <p:grpSpPr>
          <a:xfrm>
            <a:off x="1902108" y="1667121"/>
            <a:ext cx="4391037" cy="592471"/>
            <a:chOff x="1607658" y="4960690"/>
            <a:chExt cx="4391037" cy="592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3696741-3B9F-4493-BF57-D0DB579123AA}"/>
                </a:ext>
              </a:extLst>
            </p:cNvPr>
            <p:cNvCxnSpPr>
              <a:cxnSpLocks/>
            </p:cNvCxnSpPr>
            <p:nvPr/>
          </p:nvCxnSpPr>
          <p:spPr>
            <a:xfrm>
              <a:off x="1799303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A249E10-98FD-4337-ACA4-311D8584039E}"/>
                </a:ext>
              </a:extLst>
            </p:cNvPr>
            <p:cNvSpPr txBox="1"/>
            <p:nvPr/>
          </p:nvSpPr>
          <p:spPr>
            <a:xfrm>
              <a:off x="1607658" y="5068923"/>
              <a:ext cx="38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B09916D9-68C2-4A97-9B2A-7844E60C023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583" y="5016068"/>
              <a:ext cx="2444238" cy="12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6EB84B33-77B1-474C-961C-59A073DE78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7136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8777CDA-F7B2-4852-95DB-FCF30D7C3508}"/>
                </a:ext>
              </a:extLst>
            </p:cNvPr>
            <p:cNvSpPr txBox="1"/>
            <p:nvPr/>
          </p:nvSpPr>
          <p:spPr>
            <a:xfrm>
              <a:off x="5778165" y="5091496"/>
              <a:ext cx="22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7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16255</TotalTime>
  <Words>1416</Words>
  <Application>Microsoft Office PowerPoint</Application>
  <PresentationFormat>Custom</PresentationFormat>
  <Paragraphs>323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1270</cp:revision>
  <cp:lastPrinted>2020-06-24T17:52:28Z</cp:lastPrinted>
  <dcterms:created xsi:type="dcterms:W3CDTF">2019-05-30T23:14:36Z</dcterms:created>
  <dcterms:modified xsi:type="dcterms:W3CDTF">2023-01-24T05:28:11Z</dcterms:modified>
</cp:coreProperties>
</file>