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69" r:id="rId3"/>
    <p:sldId id="317" r:id="rId4"/>
    <p:sldId id="371" r:id="rId5"/>
    <p:sldId id="372" r:id="rId6"/>
    <p:sldId id="370" r:id="rId7"/>
    <p:sldId id="373" r:id="rId8"/>
    <p:sldId id="374" r:id="rId9"/>
    <p:sldId id="375" r:id="rId10"/>
    <p:sldId id="384" r:id="rId11"/>
    <p:sldId id="376" r:id="rId12"/>
    <p:sldId id="366" r:id="rId13"/>
    <p:sldId id="341" r:id="rId14"/>
    <p:sldId id="379" r:id="rId15"/>
    <p:sldId id="382" r:id="rId16"/>
    <p:sldId id="3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6D1769"/>
    <a:srgbClr val="FFFFFF"/>
    <a:srgbClr val="B727B0"/>
    <a:srgbClr val="FEDC32"/>
    <a:srgbClr val="FDBA53"/>
    <a:srgbClr val="DFA267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5126" autoAdjust="0"/>
  </p:normalViewPr>
  <p:slideViewPr>
    <p:cSldViewPr snapToGrid="0">
      <p:cViewPr>
        <p:scale>
          <a:sx n="81" d="100"/>
          <a:sy n="81" d="100"/>
        </p:scale>
        <p:origin x="-192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23-01-2023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69900" y="1331913"/>
            <a:ext cx="6999288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/>
              <a:t>Presence of </a:t>
            </a:r>
            <a:r>
              <a:rPr lang="en-US" sz="2400" b="1" dirty="0">
                <a:solidFill>
                  <a:srgbClr val="C42ABD"/>
                </a:solidFill>
              </a:rPr>
              <a:t>polar groups </a:t>
            </a:r>
            <a:r>
              <a:rPr lang="en-US" sz="2400" dirty="0"/>
              <a:t>in the polymer chain results</a:t>
            </a:r>
          </a:p>
          <a:p>
            <a:pPr algn="just">
              <a:defRPr/>
            </a:pPr>
            <a:r>
              <a:rPr lang="en-US" sz="2400" dirty="0"/>
              <a:t>  in strong secondary force of attraction between the</a:t>
            </a:r>
          </a:p>
          <a:p>
            <a:pPr algn="just">
              <a:defRPr/>
            </a:pPr>
            <a:r>
              <a:rPr lang="en-US" sz="2400" dirty="0"/>
              <a:t>  chains making them </a:t>
            </a:r>
            <a:r>
              <a:rPr lang="en-US" sz="2400" b="1" dirty="0">
                <a:solidFill>
                  <a:srgbClr val="C42ABD"/>
                </a:solidFill>
              </a:rPr>
              <a:t>stiff and inflexible 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400" b="1" dirty="0">
              <a:solidFill>
                <a:srgbClr val="C42ABD"/>
              </a:solidFill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C42ABD"/>
                </a:solidFill>
                <a:latin typeface="+mn-lt"/>
              </a:rPr>
              <a:t> Non polar groups </a:t>
            </a:r>
            <a:r>
              <a:rPr lang="en-US" sz="2400" dirty="0">
                <a:latin typeface="+mn-lt"/>
              </a:rPr>
              <a:t>have weak van </a:t>
            </a:r>
            <a:r>
              <a:rPr lang="en-US" sz="2400" dirty="0" err="1">
                <a:latin typeface="+mn-lt"/>
              </a:rPr>
              <a:t>der</a:t>
            </a:r>
            <a:r>
              <a:rPr lang="en-US" sz="2400" dirty="0">
                <a:latin typeface="+mn-lt"/>
              </a:rPr>
              <a:t> Waal’s</a:t>
            </a:r>
          </a:p>
          <a:p>
            <a:pPr algn="just">
              <a:defRPr/>
            </a:pPr>
            <a:r>
              <a:rPr lang="en-US" sz="2400" dirty="0"/>
              <a:t> </a:t>
            </a:r>
            <a:r>
              <a:rPr lang="en-US" sz="2400" dirty="0">
                <a:latin typeface="+mn-lt"/>
              </a:rPr>
              <a:t> attraction between them and hence they are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more</a:t>
            </a:r>
          </a:p>
          <a:p>
            <a:pPr algn="just">
              <a:defRPr/>
            </a:pPr>
            <a:r>
              <a:rPr lang="en-US" sz="2400" b="1" dirty="0">
                <a:solidFill>
                  <a:srgbClr val="C42ABD"/>
                </a:solidFill>
              </a:rPr>
              <a:t>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 elastic </a:t>
            </a:r>
          </a:p>
          <a:p>
            <a:pPr algn="just">
              <a:defRPr/>
            </a:pPr>
            <a:endParaRPr lang="en-US" sz="24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 Presence of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bulky, aromatic and cyclic groups </a:t>
            </a:r>
            <a:r>
              <a:rPr lang="en-US" sz="2400" dirty="0">
                <a:latin typeface="+mn-lt"/>
              </a:rPr>
              <a:t>in the</a:t>
            </a:r>
          </a:p>
          <a:p>
            <a:pPr algn="just">
              <a:defRPr/>
            </a:pPr>
            <a:r>
              <a:rPr lang="en-US" sz="2400" dirty="0"/>
              <a:t> </a:t>
            </a:r>
            <a:r>
              <a:rPr lang="en-US" sz="2400" dirty="0">
                <a:latin typeface="+mn-lt"/>
              </a:rPr>
              <a:t> polymer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decreases</a:t>
            </a:r>
            <a:r>
              <a:rPr lang="en-US" sz="2400" dirty="0">
                <a:latin typeface="+mn-lt"/>
              </a:rPr>
              <a:t> the elasticity of the polymer</a:t>
            </a:r>
          </a:p>
          <a:p>
            <a:pPr algn="just">
              <a:defRPr/>
            </a:pPr>
            <a:endParaRPr lang="en-US" sz="2400" dirty="0">
              <a:latin typeface="+mn-lt"/>
            </a:endParaRPr>
          </a:p>
          <a:p>
            <a:pPr algn="just">
              <a:defRPr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337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69900" y="1331913"/>
            <a:ext cx="468032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In elastic materials such as natural rubber, elasticity can  be improved by </a:t>
            </a:r>
            <a:r>
              <a:rPr lang="en-IN" sz="2000" b="1" dirty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introducing cross linking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at suitable molecular positions like in vulcanisation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In non-elastic materials, elasticity is achieved by using </a:t>
            </a:r>
            <a:r>
              <a:rPr lang="en-IN" sz="2000" b="1" dirty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plasticisers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 , for example (Ph</a:t>
            </a:r>
            <a:r>
              <a:rPr lang="en-IN" sz="2000" baseline="-25000" dirty="0">
                <a:latin typeface="Calibri" pitchFamily="34" charset="0"/>
                <a:cs typeface="Calibri" pitchFamily="34" charset="0"/>
              </a:rPr>
              <a:t>3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PO</a:t>
            </a:r>
            <a:r>
              <a:rPr lang="en-IN" sz="2000" baseline="-25000" dirty="0">
                <a:latin typeface="Calibri" pitchFamily="34" charset="0"/>
                <a:cs typeface="Calibri" pitchFamily="34" charset="0"/>
              </a:rPr>
              <a:t>4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), which enter between the polymer chains and make a hard polymer more flexible</a:t>
            </a:r>
          </a:p>
        </p:txBody>
      </p:sp>
      <p:pic>
        <p:nvPicPr>
          <p:cNvPr id="12292" name="Picture 4" descr="Polymers | GCSE revis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8117" y="1379352"/>
            <a:ext cx="2442883" cy="2096724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5374343" y="3549589"/>
            <a:ext cx="2855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://revision4gcses.wordpress.com/science/chemistry-2/polymers/</a:t>
            </a:r>
          </a:p>
        </p:txBody>
      </p:sp>
      <p:pic>
        <p:nvPicPr>
          <p:cNvPr id="12294" name="Picture 6" descr="Migration of plasticisers from PV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8528" y="4205568"/>
            <a:ext cx="2419350" cy="188595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5253317" y="6184775"/>
            <a:ext cx="3675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</a:t>
            </a:r>
            <a:r>
              <a:rPr lang="en-GB" sz="1200" dirty="0" err="1"/>
              <a:t>www.diva-portal.org</a:t>
            </a:r>
            <a:r>
              <a:rPr lang="en-GB" sz="1200" dirty="0"/>
              <a:t>/smash/get/diva2:1312811/FULLTEXT01.pdf</a:t>
            </a:r>
          </a:p>
        </p:txBody>
      </p:sp>
    </p:spTree>
    <p:extLst>
      <p:ext uri="{BB962C8B-B14F-4D97-AF65-F5344CB8AC3E}">
        <p14:creationId xmlns:p14="http://schemas.microsoft.com/office/powerpoint/2010/main" val="324337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38125" y="1449388"/>
            <a:ext cx="8047038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latin typeface="+mn-lt"/>
              </a:rPr>
              <a:t>Chemical resistance: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Resistance to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swell, dissolve and get degraded </a:t>
            </a:r>
            <a:r>
              <a:rPr lang="en-US" sz="2000" dirty="0">
                <a:latin typeface="+mn-lt"/>
              </a:rPr>
              <a:t>in the presence of a solvent or chemical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It depends on the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chemical nature of monomeric units </a:t>
            </a:r>
            <a:r>
              <a:rPr lang="en-US" sz="2000" dirty="0">
                <a:latin typeface="+mn-lt"/>
              </a:rPr>
              <a:t>and their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molecular arrangement</a:t>
            </a:r>
          </a:p>
          <a:p>
            <a:pPr algn="just">
              <a:defRPr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Presence of polar and non-polar groups</a:t>
            </a:r>
            <a:r>
              <a:rPr lang="en-US" sz="2000" dirty="0">
                <a:latin typeface="+mn-lt"/>
              </a:rPr>
              <a:t>: Like dissolves like - A polymer is more soluble in a solvent of similar chemical structure 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Polymers having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polar groups </a:t>
            </a:r>
            <a:r>
              <a:rPr lang="en-US" sz="2000" dirty="0">
                <a:latin typeface="+mn-lt"/>
              </a:rPr>
              <a:t>(–OH or –COOH groups) are usually attacked or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dissolved by polar liquids </a:t>
            </a:r>
            <a:r>
              <a:rPr lang="en-US" sz="2000" dirty="0">
                <a:latin typeface="+mn-lt"/>
              </a:rPr>
              <a:t>such as water or alcohols. (e.g. PVA dissolves in water)</a:t>
            </a:r>
          </a:p>
          <a:p>
            <a:pPr lvl="1" algn="just">
              <a:buFont typeface="Arial" pitchFamily="34" charset="0"/>
              <a:buChar char="•"/>
              <a:defRPr/>
            </a:pPr>
            <a:r>
              <a:rPr lang="en-US" sz="2000" dirty="0"/>
              <a:t>Polymers with </a:t>
            </a:r>
            <a:r>
              <a:rPr lang="en-US" sz="2000" b="1" dirty="0">
                <a:solidFill>
                  <a:srgbClr val="C42ABD"/>
                </a:solidFill>
              </a:rPr>
              <a:t>non-polar groups </a:t>
            </a:r>
            <a:r>
              <a:rPr lang="en-US" sz="2000" dirty="0"/>
              <a:t>such as –CH</a:t>
            </a:r>
            <a:r>
              <a:rPr lang="en-US" sz="2000" baseline="-25000" dirty="0"/>
              <a:t>3</a:t>
            </a:r>
            <a:r>
              <a:rPr lang="en-US" sz="2000" dirty="0"/>
              <a:t> and –C</a:t>
            </a:r>
            <a:r>
              <a:rPr lang="en-US" sz="2000" baseline="-25000" dirty="0"/>
              <a:t>6</a:t>
            </a:r>
            <a:r>
              <a:rPr lang="en-US" sz="2000" dirty="0"/>
              <a:t>H</a:t>
            </a:r>
            <a:r>
              <a:rPr lang="en-US" sz="2000" baseline="-25000" dirty="0"/>
              <a:t>5</a:t>
            </a:r>
            <a:r>
              <a:rPr lang="en-US" sz="2000" dirty="0"/>
              <a:t> are not easily attacked by polar solvents but they easily </a:t>
            </a:r>
            <a:r>
              <a:rPr lang="en-US" sz="2000" b="1" dirty="0">
                <a:solidFill>
                  <a:srgbClr val="C42ABD"/>
                </a:solidFill>
              </a:rPr>
              <a:t>swell and sometimes dissolve in non-polar solvents</a:t>
            </a:r>
            <a:r>
              <a:rPr lang="en-US" sz="2000" dirty="0"/>
              <a:t> such as petrol, benzene and carbon tetrachloride</a:t>
            </a:r>
          </a:p>
        </p:txBody>
      </p:sp>
    </p:spTree>
    <p:extLst>
      <p:ext uri="{BB962C8B-B14F-4D97-AF65-F5344CB8AC3E}">
        <p14:creationId xmlns:p14="http://schemas.microsoft.com/office/powerpoint/2010/main" val="1121433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264251" y="1329010"/>
            <a:ext cx="8047038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Residual unsaturation </a:t>
            </a:r>
            <a:r>
              <a:rPr lang="en-US" sz="2000" dirty="0">
                <a:latin typeface="+mn-lt"/>
              </a:rPr>
              <a:t>leads to oxidative degradation: polymers with residual double bonds get attacked and degraded in air and UV light </a:t>
            </a:r>
          </a:p>
          <a:p>
            <a:pPr algn="just">
              <a:defRPr/>
            </a:pPr>
            <a:r>
              <a:rPr lang="en-US" sz="2000" dirty="0"/>
              <a:t> </a:t>
            </a:r>
            <a:r>
              <a:rPr lang="en-US" sz="2000" dirty="0" err="1"/>
              <a:t>e</a:t>
            </a:r>
            <a:r>
              <a:rPr lang="en-US" sz="2000" dirty="0" err="1">
                <a:latin typeface="+mn-lt"/>
              </a:rPr>
              <a:t>.g.,natural</a:t>
            </a:r>
            <a:r>
              <a:rPr lang="en-US" sz="2000" dirty="0">
                <a:latin typeface="+mn-lt"/>
              </a:rPr>
              <a:t> rubber</a:t>
            </a:r>
          </a:p>
        </p:txBody>
      </p:sp>
      <p:sp>
        <p:nvSpPr>
          <p:cNvPr id="9218" name="AutoShape 2" descr="Natural Rubber and Synthetic Rubber Preparation and Proper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20" name="AutoShape 4" descr="Natural Rubber and Synthetic Rubber Preparation and Proper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22" name="AutoShape 6" descr="Natural Rubber and Synthetic Rubber Preparation and Propert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224" name="AutoShape 8" descr="Solve it, What is true about natural rubber?a) linear polymerb) polymer of  2 methyl-1,3-butadienec) held together by strong intermolecluar bondingd)  coiled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226" name="Picture 10" descr="Learn Natural Rubber Vulcanization Of Natural Rubber meaning, concepts,  formulas through Study Material, Notes – Embibe.co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461" y="2467022"/>
            <a:ext cx="4573179" cy="1061606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5294812" y="2531070"/>
            <a:ext cx="26604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://www.embibe.com/study/natural-rubber-vulcanization-of-natural-rubber-concept?entity_code=KTBP50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0115" y="3521002"/>
            <a:ext cx="7741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rgbClr val="C42ABD"/>
                </a:solidFill>
              </a:rPr>
              <a:t>Packing:</a:t>
            </a:r>
            <a:r>
              <a:rPr lang="en-US" dirty="0"/>
              <a:t> Dense packing does not allow the solvent to penetrate between the layers hence resistance increases, for example Teflon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dirty="0"/>
          </a:p>
          <a:p>
            <a:pPr algn="just">
              <a:buFont typeface="Arial" pitchFamily="34" charset="0"/>
              <a:buChar char="•"/>
              <a:defRPr/>
            </a:pPr>
            <a:endParaRPr lang="en-US" dirty="0"/>
          </a:p>
          <a:p>
            <a:pPr algn="just">
              <a:defRPr/>
            </a:pPr>
            <a:endParaRPr lang="en-US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C42ABD"/>
                </a:solidFill>
              </a:rPr>
              <a:t>Molecular mass:</a:t>
            </a:r>
            <a:r>
              <a:rPr lang="en-US" dirty="0"/>
              <a:t> For a given polymer, the swelling character decreases with the increase in the molecular mass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rgbClr val="C42ABD"/>
                </a:solidFill>
              </a:rPr>
              <a:t>Degree of cross linking: </a:t>
            </a:r>
            <a:r>
              <a:rPr lang="en-US" dirty="0"/>
              <a:t>Greater the degree of cross linking lesser is the solubility</a:t>
            </a:r>
          </a:p>
        </p:txBody>
      </p:sp>
      <p:pic>
        <p:nvPicPr>
          <p:cNvPr id="9228" name="Picture 12" descr="Polytetrafluoroethyle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769" y="4095523"/>
            <a:ext cx="3505200" cy="866776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4079262" y="4276299"/>
            <a:ext cx="1485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://pslc.ws/macrog/ptfe.htm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71880" y="211865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92113" y="1300163"/>
            <a:ext cx="7837487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latin typeface="+mn-lt"/>
              </a:rPr>
              <a:t>Plastic deformation :</a:t>
            </a:r>
            <a:endParaRPr lang="en-US" sz="2400" dirty="0">
              <a:latin typeface="+mn-lt"/>
            </a:endParaRPr>
          </a:p>
          <a:p>
            <a:pPr algn="just">
              <a:defRPr/>
            </a:pPr>
            <a:r>
              <a:rPr lang="en-US" sz="240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Property of a polymer by which on application of heat it becomes soft and flexible and on cooling returns to its original shape is called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plasticity or plastic deformation</a:t>
            </a:r>
            <a:r>
              <a:rPr lang="en-US" sz="2000" dirty="0">
                <a:latin typeface="+mn-lt"/>
              </a:rPr>
              <a:t> </a:t>
            </a:r>
          </a:p>
          <a:p>
            <a:pPr algn="just">
              <a:defRPr/>
            </a:pPr>
            <a:endParaRPr lang="en-US" sz="2000" dirty="0">
              <a:latin typeface="+mn-lt"/>
            </a:endParaRPr>
          </a:p>
          <a:p>
            <a:pPr algn="just">
              <a:defRPr/>
            </a:pPr>
            <a:r>
              <a:rPr lang="en-US" sz="2000" dirty="0">
                <a:latin typeface="+mn-lt"/>
              </a:rPr>
              <a:t>Based on their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response to heat </a:t>
            </a:r>
            <a:r>
              <a:rPr lang="en-US" sz="2000" dirty="0">
                <a:latin typeface="+mn-lt"/>
              </a:rPr>
              <a:t>two kinds of polymers are: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Thermoplastic</a:t>
            </a:r>
            <a:r>
              <a:rPr lang="en-US" sz="2000" dirty="0">
                <a:latin typeface="+mn-lt"/>
              </a:rPr>
              <a:t> - A thermoplastic polymer is one which softens on heating and becomes hard on cooling. It can be remoulded into new </a:t>
            </a:r>
            <a:r>
              <a:rPr lang="en-US" sz="2000" dirty="0"/>
              <a:t>shapes, e.g., Polyethylene, polypropylene, polystyrene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C42ABD"/>
                </a:solidFill>
              </a:rPr>
              <a:t>Thermosetting</a:t>
            </a:r>
            <a:r>
              <a:rPr lang="en-US" sz="2000" dirty="0"/>
              <a:t> - A thermosetting polymer becomes hard on heating. It cannot be </a:t>
            </a:r>
            <a:r>
              <a:rPr lang="en-US" sz="2000" dirty="0" err="1"/>
              <a:t>remoulded</a:t>
            </a:r>
            <a:r>
              <a:rPr lang="en-US" sz="2000" dirty="0"/>
              <a:t>, its structure instead undergoes a total degradation on heating, </a:t>
            </a:r>
            <a:r>
              <a:rPr lang="en-US" sz="2000" dirty="0" err="1"/>
              <a:t>e.g.,Bakelite</a:t>
            </a:r>
            <a:r>
              <a:rPr lang="en-US" sz="2000" dirty="0"/>
              <a:t>, Aniline </a:t>
            </a:r>
            <a:r>
              <a:rPr lang="en-US" sz="2000" dirty="0" err="1"/>
              <a:t>aldehyde</a:t>
            </a:r>
            <a:r>
              <a:rPr lang="en-US" sz="2000" dirty="0"/>
              <a:t> resin, urea formaldehyde resin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Polym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43724" y="1418491"/>
            <a:ext cx="7861713" cy="3941745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71880" y="211865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48423" y="1317943"/>
            <a:ext cx="38932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000" dirty="0">
                <a:latin typeface="+mn-lt"/>
              </a:rPr>
              <a:t>The reason for the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difference</a:t>
            </a:r>
            <a:r>
              <a:rPr lang="en-US" sz="2000" dirty="0">
                <a:latin typeface="+mn-lt"/>
              </a:rPr>
              <a:t> in the thermal </a:t>
            </a:r>
            <a:r>
              <a:rPr lang="en-US" sz="2000" dirty="0" err="1">
                <a:latin typeface="+mn-lt"/>
              </a:rPr>
              <a:t>behaviour</a:t>
            </a:r>
            <a:r>
              <a:rPr lang="en-US" sz="2000" dirty="0">
                <a:latin typeface="+mn-lt"/>
              </a:rPr>
              <a:t> is:</a:t>
            </a:r>
          </a:p>
          <a:p>
            <a:pPr algn="just">
              <a:defRPr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/>
              <a:t>T</a:t>
            </a:r>
            <a:r>
              <a:rPr lang="en-US" sz="2000" dirty="0">
                <a:latin typeface="+mn-lt"/>
              </a:rPr>
              <a:t>hermoplastics have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relatively weak forces of attraction </a:t>
            </a:r>
            <a:r>
              <a:rPr lang="en-US" sz="2000" dirty="0">
                <a:latin typeface="+mn-lt"/>
              </a:rPr>
              <a:t>like van der Waals forces, dipole-dipole attraction or H-bonding between the chains, which are overcome when the material is heated</a:t>
            </a:r>
          </a:p>
          <a:p>
            <a:pPr algn="just">
              <a:defRPr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 Thermosetting plastics have the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cross-linking</a:t>
            </a:r>
            <a:r>
              <a:rPr lang="en-US" sz="2000" dirty="0">
                <a:latin typeface="+mn-lt"/>
              </a:rPr>
              <a:t> between the chains is by strong covalent bonds cannot be broken easily. On strong heating will result in charring and degradation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50602" y="5730905"/>
            <a:ext cx="2431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</a:t>
            </a:r>
            <a:r>
              <a:rPr lang="en-GB" sz="1200" dirty="0"/>
              <a:t>://chemistry2.csudh.edu/rpendarvis/Polymer.html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57036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6527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Structure –property relationship</a:t>
            </a:r>
          </a:p>
          <a:p>
            <a:pPr lvl="1" algn="just"/>
            <a:r>
              <a:rPr lang="en-US" b="1" i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Crystallinity</a:t>
            </a: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Tensile strength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Elasticity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Chemical resistance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Plastic deformation</a:t>
            </a:r>
          </a:p>
          <a:p>
            <a:pPr lvl="1"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6213" y="1443038"/>
            <a:ext cx="7745412" cy="45858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800" b="1" dirty="0">
                <a:solidFill>
                  <a:srgbClr val="FF0000"/>
                </a:solidFill>
                <a:latin typeface="+mn-lt"/>
              </a:rPr>
              <a:t>Structure - property relationship of polymers</a:t>
            </a:r>
          </a:p>
          <a:p>
            <a:pPr algn="just">
              <a:defRPr/>
            </a:pPr>
            <a:endParaRPr lang="en-US" sz="2400" dirty="0">
              <a:solidFill>
                <a:srgbClr val="FF0000"/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 Polymers are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extremely versatile</a:t>
            </a:r>
            <a:r>
              <a:rPr lang="en-US" sz="2400" dirty="0">
                <a:latin typeface="+mn-lt"/>
              </a:rPr>
              <a:t> when it comes to their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Some are hard while others are soft and flexible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 Some are insoluble and resistant to heat while others are soluble and fusible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Properties of polymers are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influenced by their structure</a:t>
            </a:r>
          </a:p>
          <a:p>
            <a:pPr algn="just">
              <a:defRPr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6622" y="1380109"/>
            <a:ext cx="7634287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Crystallinity :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 The degree of cystallinity of a polymer depends on its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structure</a:t>
            </a:r>
            <a:r>
              <a:rPr lang="en-US" sz="2400" b="1" dirty="0">
                <a:solidFill>
                  <a:srgbClr val="C42ABD"/>
                </a:solidFill>
              </a:rPr>
              <a:t> and configuration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 Polymers contain both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crystalline and amorphous </a:t>
            </a:r>
            <a:r>
              <a:rPr lang="en-US" sz="2400" dirty="0">
                <a:latin typeface="+mn-lt"/>
              </a:rPr>
              <a:t>regions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 Crystalline regions occur when polymer chains are arranged in an orderly fashion parallel and close to each other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algn="just">
              <a:defRPr/>
            </a:pPr>
            <a:endParaRPr lang="en-US" sz="2400" dirty="0">
              <a:latin typeface="+mn-lt"/>
            </a:endParaRPr>
          </a:p>
        </p:txBody>
      </p:sp>
      <p:pic>
        <p:nvPicPr>
          <p:cNvPr id="2" name="Picture 2" descr="Types of Polymer Matrix – Coventive Composites">
            <a:extLst>
              <a:ext uri="{FF2B5EF4-FFF2-40B4-BE49-F238E27FC236}">
                <a16:creationId xmlns:a16="http://schemas.microsoft.com/office/drawing/2014/main" xmlns="" id="{BAF910E1-1486-4BEB-A979-707F6F2B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8878" y="4334891"/>
            <a:ext cx="3048000" cy="228600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71BE8ED-5AFC-4A95-866B-AFD31789EC6C}"/>
              </a:ext>
            </a:extLst>
          </p:cNvPr>
          <p:cNvSpPr/>
          <p:nvPr/>
        </p:nvSpPr>
        <p:spPr>
          <a:xfrm>
            <a:off x="4952793" y="5243724"/>
            <a:ext cx="236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https://coventivecomposites.com/explainers/types-of-polymer-matrix/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10"/>
          <p:cNvSpPr>
            <a:spLocks noGrp="1"/>
          </p:cNvSpPr>
          <p:nvPr>
            <p:ph sz="half" idx="1"/>
          </p:nvPr>
        </p:nvSpPr>
        <p:spPr>
          <a:xfrm>
            <a:off x="614363" y="1358900"/>
            <a:ext cx="7562850" cy="4127500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 Structure:</a:t>
            </a:r>
          </a:p>
          <a:p>
            <a:pPr algn="just" eaLnBrk="1" hangingPunct="1"/>
            <a:r>
              <a:rPr lang="en-IN" sz="2000" dirty="0"/>
              <a:t>Polymers made up of linear chains </a:t>
            </a:r>
            <a:r>
              <a:rPr lang="en-IN" sz="2000" b="1" dirty="0">
                <a:solidFill>
                  <a:srgbClr val="C42ABD"/>
                </a:solidFill>
              </a:rPr>
              <a:t>without bulky pendant groups </a:t>
            </a:r>
            <a:r>
              <a:rPr lang="en-IN" sz="2000" dirty="0"/>
              <a:t>are more crystalline</a:t>
            </a:r>
          </a:p>
          <a:p>
            <a:pPr marL="0" indent="0" algn="just" eaLnBrk="1" hangingPunct="1">
              <a:buNone/>
            </a:pPr>
            <a:r>
              <a:rPr lang="en-IN" sz="2000" dirty="0"/>
              <a:t>    e.g., Polyethylene(PE) is more crystalline then </a:t>
            </a:r>
            <a:r>
              <a:rPr lang="en-IN" sz="2000" dirty="0" err="1"/>
              <a:t>polyvinylacetate</a:t>
            </a:r>
            <a:r>
              <a:rPr lang="en-IN" sz="2000" dirty="0"/>
              <a:t> </a:t>
            </a:r>
            <a:endParaRPr lang="en-IN" sz="2000" dirty="0" smtClean="0"/>
          </a:p>
          <a:p>
            <a:pPr marL="0" indent="0" algn="just" eaLnBrk="1" hangingPunct="1">
              <a:buNone/>
            </a:pPr>
            <a:endParaRPr lang="en-US" sz="2000" dirty="0"/>
          </a:p>
          <a:p>
            <a:pPr algn="just"/>
            <a:r>
              <a:rPr lang="en-US" sz="2000" dirty="0"/>
              <a:t>Polymers containing </a:t>
            </a:r>
            <a:r>
              <a:rPr lang="en-US" sz="2000" b="1" dirty="0">
                <a:solidFill>
                  <a:srgbClr val="C42ABD"/>
                </a:solidFill>
              </a:rPr>
              <a:t>polar groups </a:t>
            </a:r>
            <a:r>
              <a:rPr lang="en-US" sz="2000" dirty="0"/>
              <a:t>are more </a:t>
            </a:r>
            <a:r>
              <a:rPr lang="en-US" sz="2000" dirty="0" smtClean="0"/>
              <a:t>crystalline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 eaLnBrk="1" hangingPunct="1"/>
            <a:r>
              <a:rPr lang="en-US" sz="2000" dirty="0"/>
              <a:t>A close packing between polymeric chains because of strong secondary forces like dipole–dipole interactions or  hydrogen bonding imparts a high degree of crystallinity</a:t>
            </a:r>
          </a:p>
          <a:p>
            <a:pPr marL="0" indent="0" algn="just" eaLnBrk="1" hangingPunct="1">
              <a:buNone/>
            </a:pPr>
            <a:r>
              <a:rPr lang="en-US" sz="2000" dirty="0"/>
              <a:t>   e.g., </a:t>
            </a:r>
            <a:r>
              <a:rPr lang="en-IN" sz="2000" dirty="0"/>
              <a:t>PVC  is more crystalline than 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S 205 Materials Science I Chapter 13: Polymers - ppt video online download">
            <a:extLst>
              <a:ext uri="{FF2B5EF4-FFF2-40B4-BE49-F238E27FC236}">
                <a16:creationId xmlns:a16="http://schemas.microsoft.com/office/drawing/2014/main" xmlns="" id="{4672376F-2310-4EB7-AA9F-5152EB928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9" t="39973" r="13541"/>
          <a:stretch/>
        </p:blipFill>
        <p:spPr bwMode="auto">
          <a:xfrm>
            <a:off x="5255908" y="1611087"/>
            <a:ext cx="6103753" cy="367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05CB116-BE63-4E51-BDD4-CD21273954EA}"/>
              </a:ext>
            </a:extLst>
          </p:cNvPr>
          <p:cNvSpPr txBox="1"/>
          <p:nvPr/>
        </p:nvSpPr>
        <p:spPr>
          <a:xfrm>
            <a:off x="257859" y="1267072"/>
            <a:ext cx="472445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Configuration: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Crystallinity also depends on the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stereoregularity </a:t>
            </a:r>
            <a:r>
              <a:rPr lang="en-US" sz="2000" dirty="0">
                <a:latin typeface="+mn-lt"/>
              </a:rPr>
              <a:t>of the polymer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sz="2000" dirty="0"/>
              <a:t>Based on stereoregularity polymers are classified as </a:t>
            </a:r>
            <a:r>
              <a:rPr lang="en-US" sz="2000" b="1" dirty="0">
                <a:solidFill>
                  <a:srgbClr val="C42ABD"/>
                </a:solidFill>
              </a:rPr>
              <a:t>isotactic, syndiotactic and atactic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 </a:t>
            </a:r>
            <a:r>
              <a:rPr lang="en-US" sz="2000" dirty="0"/>
              <a:t>Isotactic polymers are found to be </a:t>
            </a:r>
            <a:r>
              <a:rPr lang="en-US" sz="2000" b="1" dirty="0">
                <a:solidFill>
                  <a:srgbClr val="C42ABD"/>
                </a:solidFill>
              </a:rPr>
              <a:t>most crystalline </a:t>
            </a:r>
            <a:r>
              <a:rPr lang="en-US" sz="2000" dirty="0"/>
              <a:t>while atactic are found to be </a:t>
            </a:r>
            <a:r>
              <a:rPr lang="en-US" sz="2000" b="1" dirty="0">
                <a:solidFill>
                  <a:srgbClr val="C42ABD"/>
                </a:solidFill>
              </a:rPr>
              <a:t>least </a:t>
            </a:r>
            <a:r>
              <a:rPr lang="en-US" sz="2000" b="1" dirty="0" smtClean="0">
                <a:solidFill>
                  <a:srgbClr val="C42ABD"/>
                </a:solidFill>
              </a:rPr>
              <a:t>crystalline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IN" sz="2000" dirty="0" smtClean="0"/>
              <a:t>High </a:t>
            </a:r>
            <a:r>
              <a:rPr lang="en-IN" sz="2000" dirty="0" err="1"/>
              <a:t>crystallinity</a:t>
            </a:r>
            <a:r>
              <a:rPr lang="en-IN" sz="2000" dirty="0"/>
              <a:t> leads to sharper melting point, greater rigidity, strength and density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C42AB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D38B777-B6BA-404B-A96F-550B66027484}"/>
              </a:ext>
            </a:extLst>
          </p:cNvPr>
          <p:cNvSpPr txBox="1"/>
          <p:nvPr/>
        </p:nvSpPr>
        <p:spPr>
          <a:xfrm>
            <a:off x="8692835" y="5788057"/>
            <a:ext cx="2433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 err="1"/>
              <a:t>Source:https</a:t>
            </a:r>
            <a:r>
              <a:rPr lang="en-IN" sz="1200" dirty="0"/>
              <a:t>://slideplayer.com/slide/5759919/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Polymer Composites Part 2: Introduction to Polymer Resins - Polymer  Innovation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5457" y="1345473"/>
            <a:ext cx="5222639" cy="4306276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74321" y="1345473"/>
            <a:ext cx="50596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Tensile strength: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rgbClr val="C42ABD"/>
                </a:solidFill>
              </a:rPr>
              <a:t>amount of stress </a:t>
            </a:r>
            <a:r>
              <a:rPr lang="en-GB" dirty="0"/>
              <a:t>a polymer can take before undergoing permanent deformation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Tensile strength depends on :</a:t>
            </a:r>
          </a:p>
          <a:p>
            <a:pPr lvl="1">
              <a:buFont typeface="Arial" pitchFamily="34" charset="0"/>
              <a:buChar char="•"/>
            </a:pPr>
            <a:r>
              <a:rPr lang="en-IN" dirty="0"/>
              <a:t>        </a:t>
            </a:r>
            <a:r>
              <a:rPr lang="en-IN" b="1" dirty="0">
                <a:solidFill>
                  <a:srgbClr val="C42ABD"/>
                </a:solidFill>
              </a:rPr>
              <a:t>Molecular mass </a:t>
            </a:r>
            <a:r>
              <a:rPr lang="en-IN" dirty="0"/>
              <a:t>- low molecular mass polymers are soft and</a:t>
            </a:r>
          </a:p>
          <a:p>
            <a:pPr lvl="1"/>
            <a:r>
              <a:rPr lang="en-IN" dirty="0"/>
              <a:t>         gummy, high molecular mass polymers are tough and heat</a:t>
            </a:r>
          </a:p>
          <a:p>
            <a:pPr lvl="1"/>
            <a:r>
              <a:rPr lang="en-IN" dirty="0"/>
              <a:t>         resistant</a:t>
            </a:r>
          </a:p>
          <a:p>
            <a:pPr marL="971550" lvl="1" indent="-514350" algn="just">
              <a:buFont typeface="Arial" pitchFamily="34" charset="0"/>
              <a:buChar char="•"/>
            </a:pPr>
            <a:r>
              <a:rPr lang="en-IN" dirty="0"/>
              <a:t>By increasing molecular mass the </a:t>
            </a:r>
            <a:r>
              <a:rPr lang="en-IN" b="1" dirty="0">
                <a:solidFill>
                  <a:srgbClr val="C42ABD"/>
                </a:solidFill>
              </a:rPr>
              <a:t>tensile strength increases </a:t>
            </a:r>
            <a:r>
              <a:rPr lang="en-IN" dirty="0"/>
              <a:t>to a certain extent and then  becomes constant </a:t>
            </a:r>
          </a:p>
          <a:p>
            <a:pPr marL="971550" lvl="1" indent="-514350" algn="just">
              <a:buFont typeface="Arial" pitchFamily="34" charset="0"/>
              <a:buChar char="•"/>
            </a:pPr>
            <a:r>
              <a:rPr lang="en-IN" b="1" dirty="0">
                <a:solidFill>
                  <a:srgbClr val="C42ABD"/>
                </a:solidFill>
              </a:rPr>
              <a:t>Melt viscosity </a:t>
            </a:r>
            <a:r>
              <a:rPr lang="en-IN" dirty="0"/>
              <a:t>initially shows gradual increase then increases steeply with high molecular weight</a:t>
            </a:r>
          </a:p>
          <a:p>
            <a:endParaRPr lang="en-IN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15" name="Rectangle 14"/>
          <p:cNvSpPr/>
          <p:nvPr/>
        </p:nvSpPr>
        <p:spPr>
          <a:xfrm>
            <a:off x="6947748" y="5768979"/>
            <a:ext cx="3352800" cy="46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://polymerinnovationblog.com/polymer-composites-part-2-introduction-polymer-resins/</a:t>
            </a:r>
          </a:p>
        </p:txBody>
      </p:sp>
    </p:spTree>
    <p:extLst>
      <p:ext uri="{BB962C8B-B14F-4D97-AF65-F5344CB8AC3E}">
        <p14:creationId xmlns:p14="http://schemas.microsoft.com/office/powerpoint/2010/main" val="336271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1938" y="1279525"/>
            <a:ext cx="758825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IN" sz="2400" dirty="0"/>
              <a:t>  Tensile strength increases when polymer has </a:t>
            </a:r>
            <a:r>
              <a:rPr lang="en-IN" sz="2400" b="1" dirty="0">
                <a:solidFill>
                  <a:srgbClr val="C42ABD"/>
                </a:solidFill>
              </a:rPr>
              <a:t>polar</a:t>
            </a:r>
          </a:p>
          <a:p>
            <a:pPr algn="just">
              <a:defRPr/>
            </a:pPr>
            <a:r>
              <a:rPr lang="en-IN" sz="2400" b="1" dirty="0">
                <a:solidFill>
                  <a:srgbClr val="C42ABD"/>
                </a:solidFill>
              </a:rPr>
              <a:t>   groups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IN" sz="2400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IN" sz="2400" dirty="0"/>
              <a:t> Force of attraction between chains prevents polymer</a:t>
            </a:r>
          </a:p>
          <a:p>
            <a:pPr algn="just">
              <a:defRPr/>
            </a:pPr>
            <a:r>
              <a:rPr lang="en-IN" sz="2400" dirty="0"/>
              <a:t>  chains from </a:t>
            </a:r>
            <a:r>
              <a:rPr lang="en-IN" sz="2400" b="1" dirty="0">
                <a:solidFill>
                  <a:srgbClr val="C42ABD"/>
                </a:solidFill>
              </a:rPr>
              <a:t>slipping against each other</a:t>
            </a:r>
          </a:p>
          <a:p>
            <a:pPr algn="just">
              <a:defRPr/>
            </a:pPr>
            <a:r>
              <a:rPr lang="en-IN" sz="2400" dirty="0"/>
              <a:t>  e.g., PVC, Nylon</a:t>
            </a:r>
          </a:p>
          <a:p>
            <a:pPr algn="just">
              <a:defRPr/>
            </a:pPr>
            <a:endParaRPr lang="en-IN" sz="2400" dirty="0"/>
          </a:p>
          <a:p>
            <a:pPr algn="just">
              <a:defRPr/>
            </a:pPr>
            <a:endParaRPr lang="en-IN" sz="2400" dirty="0"/>
          </a:p>
          <a:p>
            <a:pPr algn="just">
              <a:buFont typeface="Arial" pitchFamily="34" charset="0"/>
              <a:buChar char="•"/>
              <a:defRPr/>
            </a:pPr>
            <a:endParaRPr lang="en-IN" sz="2400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C42ABD"/>
                </a:solidFill>
                <a:latin typeface="+mn-lt"/>
              </a:rPr>
              <a:t>  Cross linking </a:t>
            </a:r>
            <a:r>
              <a:rPr lang="en-US" sz="2400" dirty="0">
                <a:latin typeface="+mn-lt"/>
              </a:rPr>
              <a:t>in a polymer also increases its tensile</a:t>
            </a:r>
          </a:p>
          <a:p>
            <a:pPr algn="just">
              <a:defRPr/>
            </a:pPr>
            <a:r>
              <a:rPr lang="en-US" sz="2400" dirty="0"/>
              <a:t>  </a:t>
            </a:r>
            <a:r>
              <a:rPr lang="en-US" sz="2400" dirty="0">
                <a:latin typeface="+mn-lt"/>
              </a:rPr>
              <a:t> strength</a:t>
            </a:r>
          </a:p>
        </p:txBody>
      </p:sp>
    </p:spTree>
    <p:extLst>
      <p:ext uri="{BB962C8B-B14F-4D97-AF65-F5344CB8AC3E}">
        <p14:creationId xmlns:p14="http://schemas.microsoft.com/office/powerpoint/2010/main" val="386631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22309" y="1280886"/>
            <a:ext cx="7542213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Elasticity :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The property of a polymer by which it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deforms on applying force and regains original shape on release of force</a:t>
            </a:r>
            <a:r>
              <a:rPr lang="en-US" sz="2000" dirty="0">
                <a:latin typeface="+mn-lt"/>
              </a:rPr>
              <a:t> is called elasticity</a:t>
            </a:r>
          </a:p>
          <a:p>
            <a:pPr algn="just">
              <a:defRPr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Elastomers have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long coiled and entangled chains </a:t>
            </a:r>
            <a:r>
              <a:rPr lang="en-US" sz="2000" dirty="0">
                <a:latin typeface="+mn-lt"/>
              </a:rPr>
              <a:t>which straighten and orient themselves on stretching. When stress is removed they go back to coiled form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/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/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/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For a polymer to show elasticity the individual chains </a:t>
            </a:r>
            <a:r>
              <a:rPr lang="en-IN" sz="2000" b="1" dirty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should not break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on prolonged stretching 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>
              <a:latin typeface="+mn-lt"/>
            </a:endParaRPr>
          </a:p>
          <a:p>
            <a:pPr algn="just">
              <a:defRPr/>
            </a:pPr>
            <a:endParaRPr lang="en-US" sz="2400" dirty="0">
              <a:latin typeface="+mn-lt"/>
            </a:endParaRPr>
          </a:p>
          <a:p>
            <a:pPr algn="just">
              <a:defRPr/>
            </a:pPr>
            <a:r>
              <a:rPr lang="en-US" sz="2400" dirty="0">
                <a:latin typeface="+mn-lt"/>
              </a:rPr>
              <a:t> </a:t>
            </a:r>
          </a:p>
        </p:txBody>
      </p:sp>
      <p:pic>
        <p:nvPicPr>
          <p:cNvPr id="13" name="Picture 2" descr="When a polymer is stretched the snarls begin to disentangle and straighten  out Elasticity of the polymer is mainly because of the uncoiling and  recoiling. - ppt download"/>
          <p:cNvPicPr>
            <a:picLocks noChangeAspect="1" noChangeArrowheads="1"/>
          </p:cNvPicPr>
          <p:nvPr/>
        </p:nvPicPr>
        <p:blipFill>
          <a:blip r:embed="rId3"/>
          <a:srcRect t="27387"/>
          <a:stretch>
            <a:fillRect/>
          </a:stretch>
        </p:blipFill>
        <p:spPr bwMode="auto">
          <a:xfrm>
            <a:off x="481148" y="3840480"/>
            <a:ext cx="3463834" cy="1886385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4500153" y="4484914"/>
            <a:ext cx="31066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://slideplayer.com/slide/8755303/</a:t>
            </a:r>
          </a:p>
        </p:txBody>
      </p:sp>
    </p:spTree>
    <p:extLst>
      <p:ext uri="{BB962C8B-B14F-4D97-AF65-F5344CB8AC3E}">
        <p14:creationId xmlns:p14="http://schemas.microsoft.com/office/powerpoint/2010/main" val="324337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16577</TotalTime>
  <Words>1055</Words>
  <Application>Microsoft Office PowerPoint</Application>
  <PresentationFormat>Custom</PresentationFormat>
  <Paragraphs>157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LENOVO</cp:lastModifiedBy>
  <cp:revision>1310</cp:revision>
  <cp:lastPrinted>2020-06-24T17:52:28Z</cp:lastPrinted>
  <dcterms:created xsi:type="dcterms:W3CDTF">2019-05-30T23:14:36Z</dcterms:created>
  <dcterms:modified xsi:type="dcterms:W3CDTF">2023-01-24T06:04:19Z</dcterms:modified>
</cp:coreProperties>
</file>