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369" r:id="rId3"/>
    <p:sldId id="384" r:id="rId4"/>
    <p:sldId id="317" r:id="rId5"/>
    <p:sldId id="397" r:id="rId6"/>
    <p:sldId id="398" r:id="rId7"/>
    <p:sldId id="385" r:id="rId8"/>
    <p:sldId id="386" r:id="rId9"/>
    <p:sldId id="394" r:id="rId10"/>
    <p:sldId id="393" r:id="rId11"/>
    <p:sldId id="401" r:id="rId12"/>
    <p:sldId id="402" r:id="rId13"/>
    <p:sldId id="403" r:id="rId14"/>
    <p:sldId id="404" r:id="rId15"/>
    <p:sldId id="405" r:id="rId16"/>
    <p:sldId id="406" r:id="rId17"/>
    <p:sldId id="407" r:id="rId18"/>
    <p:sldId id="408" r:id="rId19"/>
    <p:sldId id="409" r:id="rId20"/>
    <p:sldId id="410" r:id="rId21"/>
    <p:sldId id="411" r:id="rId22"/>
    <p:sldId id="412" r:id="rId23"/>
    <p:sldId id="413" r:id="rId24"/>
    <p:sldId id="414" r:id="rId25"/>
    <p:sldId id="415" r:id="rId26"/>
    <p:sldId id="416" r:id="rId27"/>
    <p:sldId id="417" r:id="rId28"/>
    <p:sldId id="418" r:id="rId29"/>
    <p:sldId id="419" r:id="rId30"/>
    <p:sldId id="420" r:id="rId31"/>
    <p:sldId id="326" r:id="rId32"/>
    <p:sldId id="42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pesit" initials="p"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42ABD"/>
    <a:srgbClr val="D60093"/>
    <a:srgbClr val="FDBA53"/>
    <a:srgbClr val="6D1769"/>
    <a:srgbClr val="FFFFFF"/>
    <a:srgbClr val="B727B0"/>
    <a:srgbClr val="FEDC32"/>
    <a:srgbClr val="DFA267"/>
    <a:srgbClr val="F4B350"/>
    <a:srgbClr val="10B9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574" autoAdjust="0"/>
    <p:restoredTop sz="95126" autoAdjust="0"/>
  </p:normalViewPr>
  <p:slideViewPr>
    <p:cSldViewPr snapToGrid="0">
      <p:cViewPr varScale="1">
        <p:scale>
          <a:sx n="74" d="100"/>
          <a:sy n="74" d="100"/>
        </p:scale>
        <p:origin x="-474" y="-90"/>
      </p:cViewPr>
      <p:guideLst>
        <p:guide orient="horz" pos="2160"/>
        <p:guide pos="3840"/>
      </p:guideLst>
    </p:cSldViewPr>
  </p:slideViewPr>
  <p:notesTextViewPr>
    <p:cViewPr>
      <p:scale>
        <a:sx n="1" d="1"/>
        <a:sy n="1" d="1"/>
      </p:scale>
      <p:origin x="0" y="0"/>
    </p:cViewPr>
  </p:notesTextViewPr>
  <p:sorterViewPr>
    <p:cViewPr>
      <p:scale>
        <a:sx n="60" d="100"/>
        <a:sy n="6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0-06-01T13:53:42.884" idx="1">
    <p:pos x="2445" y="1416"/>
    <p:text>1. this is the Title slide
2. Please do not put your designation</p:text>
  </p:cm>
</p: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EC3D4B-626B-4009-8192-CEAEED142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6A51827C-B164-4C81-9990-CA48A6D695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507DF93E-677D-48F6-8B5A-46E43F2C154F}"/>
              </a:ext>
            </a:extLst>
          </p:cNvPr>
          <p:cNvSpPr>
            <a:spLocks noGrp="1"/>
          </p:cNvSpPr>
          <p:nvPr>
            <p:ph type="dt" sz="half" idx="10"/>
          </p:nvPr>
        </p:nvSpPr>
        <p:spPr/>
        <p:txBody>
          <a:bodyPr/>
          <a:lstStyle/>
          <a:p>
            <a:fld id="{C0697723-E498-4D64-BBB6-490ED1364AC9}" type="datetimeFigureOut">
              <a:rPr lang="en-IN" smtClean="0"/>
              <a:pPr/>
              <a:t>19-05-2024</a:t>
            </a:fld>
            <a:endParaRPr lang="en-IN"/>
          </a:p>
        </p:txBody>
      </p:sp>
      <p:sp>
        <p:nvSpPr>
          <p:cNvPr id="5" name="Footer Placeholder 4">
            <a:extLst>
              <a:ext uri="{FF2B5EF4-FFF2-40B4-BE49-F238E27FC236}">
                <a16:creationId xmlns:a16="http://schemas.microsoft.com/office/drawing/2014/main" xmlns="" id="{B1DF4446-763D-4DB5-A60E-E76234DDA4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782FF9A-F0E6-4BE5-A785-09D93A75962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805025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E96CC-24D7-4AC0-845A-98CA572FE6D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2261921-3E80-4007-9849-91F4F1D9CF4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6A091F3-2079-48AC-A58B-4C729775D003}"/>
              </a:ext>
            </a:extLst>
          </p:cNvPr>
          <p:cNvSpPr>
            <a:spLocks noGrp="1"/>
          </p:cNvSpPr>
          <p:nvPr>
            <p:ph type="dt" sz="half" idx="10"/>
          </p:nvPr>
        </p:nvSpPr>
        <p:spPr/>
        <p:txBody>
          <a:bodyPr/>
          <a:lstStyle/>
          <a:p>
            <a:fld id="{C0697723-E498-4D64-BBB6-490ED1364AC9}" type="datetimeFigureOut">
              <a:rPr lang="en-IN" smtClean="0"/>
              <a:pPr/>
              <a:t>19-05-2024</a:t>
            </a:fld>
            <a:endParaRPr lang="en-IN"/>
          </a:p>
        </p:txBody>
      </p:sp>
      <p:sp>
        <p:nvSpPr>
          <p:cNvPr id="5" name="Footer Placeholder 4">
            <a:extLst>
              <a:ext uri="{FF2B5EF4-FFF2-40B4-BE49-F238E27FC236}">
                <a16:creationId xmlns:a16="http://schemas.microsoft.com/office/drawing/2014/main" xmlns="" id="{42536A67-7BBF-4557-B86C-E3D43DA805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7DF2A7F-20B3-4FEC-B2FB-22B3B56A962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386502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FC974505-5F88-4C68-B044-B90A875A1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8154938-180F-400A-A444-2DAC9B404C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744BC1C-22DF-43AD-B4A1-B55EB4C01F8A}"/>
              </a:ext>
            </a:extLst>
          </p:cNvPr>
          <p:cNvSpPr>
            <a:spLocks noGrp="1"/>
          </p:cNvSpPr>
          <p:nvPr>
            <p:ph type="dt" sz="half" idx="10"/>
          </p:nvPr>
        </p:nvSpPr>
        <p:spPr/>
        <p:txBody>
          <a:bodyPr/>
          <a:lstStyle/>
          <a:p>
            <a:fld id="{C0697723-E498-4D64-BBB6-490ED1364AC9}" type="datetimeFigureOut">
              <a:rPr lang="en-IN" smtClean="0"/>
              <a:pPr/>
              <a:t>19-05-2024</a:t>
            </a:fld>
            <a:endParaRPr lang="en-IN"/>
          </a:p>
        </p:txBody>
      </p:sp>
      <p:sp>
        <p:nvSpPr>
          <p:cNvPr id="5" name="Footer Placeholder 4">
            <a:extLst>
              <a:ext uri="{FF2B5EF4-FFF2-40B4-BE49-F238E27FC236}">
                <a16:creationId xmlns:a16="http://schemas.microsoft.com/office/drawing/2014/main" xmlns="" id="{1C439F43-011E-4BE1-A79A-17FE1495C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3025448-2680-4648-B696-07B726E5BEA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1860349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E7D49-DB18-4481-BBAD-3CCDB0B6E1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7B48B0F-E770-4648-80B0-0B9A177348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689BBA6-35F4-4C69-B817-8B6D5B3C7F64}"/>
              </a:ext>
            </a:extLst>
          </p:cNvPr>
          <p:cNvSpPr>
            <a:spLocks noGrp="1"/>
          </p:cNvSpPr>
          <p:nvPr>
            <p:ph type="dt" sz="half" idx="10"/>
          </p:nvPr>
        </p:nvSpPr>
        <p:spPr/>
        <p:txBody>
          <a:bodyPr/>
          <a:lstStyle/>
          <a:p>
            <a:fld id="{C0697723-E498-4D64-BBB6-490ED1364AC9}" type="datetimeFigureOut">
              <a:rPr lang="en-IN" smtClean="0"/>
              <a:pPr/>
              <a:t>19-05-2024</a:t>
            </a:fld>
            <a:endParaRPr lang="en-IN"/>
          </a:p>
        </p:txBody>
      </p:sp>
      <p:sp>
        <p:nvSpPr>
          <p:cNvPr id="5" name="Footer Placeholder 4">
            <a:extLst>
              <a:ext uri="{FF2B5EF4-FFF2-40B4-BE49-F238E27FC236}">
                <a16:creationId xmlns:a16="http://schemas.microsoft.com/office/drawing/2014/main" xmlns="" id="{1F6B119B-E4E0-4014-B1F1-495E208A0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9B45A5E-AE1B-4A92-B64A-2F8A4786E1A2}"/>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156340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08196D-BED0-4BD8-AB4C-B2B3CCC7D5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CC613EC-F0A0-4466-A6C2-D28B863D15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A3CF7A95-22EE-4F22-AEDA-C190D2F87D01}"/>
              </a:ext>
            </a:extLst>
          </p:cNvPr>
          <p:cNvSpPr>
            <a:spLocks noGrp="1"/>
          </p:cNvSpPr>
          <p:nvPr>
            <p:ph type="dt" sz="half" idx="10"/>
          </p:nvPr>
        </p:nvSpPr>
        <p:spPr/>
        <p:txBody>
          <a:bodyPr/>
          <a:lstStyle/>
          <a:p>
            <a:fld id="{C0697723-E498-4D64-BBB6-490ED1364AC9}" type="datetimeFigureOut">
              <a:rPr lang="en-IN" smtClean="0"/>
              <a:pPr/>
              <a:t>19-05-2024</a:t>
            </a:fld>
            <a:endParaRPr lang="en-IN"/>
          </a:p>
        </p:txBody>
      </p:sp>
      <p:sp>
        <p:nvSpPr>
          <p:cNvPr id="5" name="Footer Placeholder 4">
            <a:extLst>
              <a:ext uri="{FF2B5EF4-FFF2-40B4-BE49-F238E27FC236}">
                <a16:creationId xmlns:a16="http://schemas.microsoft.com/office/drawing/2014/main" xmlns="" id="{7C385F91-0601-4D65-A3E8-CFDC20A775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8D0A9F0-9DDE-4015-8C5C-5C9D6B60DDA0}"/>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55963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8E85AF-03C6-4B44-A538-43B0427D31F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3C33EE5-59F6-4A1A-AE1E-8765B2B763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1D9D6861-A242-46E3-9BF3-A0C8A8DBB4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A9D4037-319B-46C2-9889-B7EE91425689}"/>
              </a:ext>
            </a:extLst>
          </p:cNvPr>
          <p:cNvSpPr>
            <a:spLocks noGrp="1"/>
          </p:cNvSpPr>
          <p:nvPr>
            <p:ph type="dt" sz="half" idx="10"/>
          </p:nvPr>
        </p:nvSpPr>
        <p:spPr/>
        <p:txBody>
          <a:bodyPr/>
          <a:lstStyle/>
          <a:p>
            <a:fld id="{C0697723-E498-4D64-BBB6-490ED1364AC9}" type="datetimeFigureOut">
              <a:rPr lang="en-IN" smtClean="0"/>
              <a:pPr/>
              <a:t>19-05-2024</a:t>
            </a:fld>
            <a:endParaRPr lang="en-IN"/>
          </a:p>
        </p:txBody>
      </p:sp>
      <p:sp>
        <p:nvSpPr>
          <p:cNvPr id="6" name="Footer Placeholder 5">
            <a:extLst>
              <a:ext uri="{FF2B5EF4-FFF2-40B4-BE49-F238E27FC236}">
                <a16:creationId xmlns:a16="http://schemas.microsoft.com/office/drawing/2014/main" xmlns="" id="{C1EE4E15-6B43-42E0-9689-9D809E7745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E5B8A2C-7787-42C7-9053-9FAC49800765}"/>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130094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FD7F82-17CF-402C-A83C-9BB0B0450C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D6925B8-18E2-4648-9C7D-9A50568E68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63ECAC91-5516-49CF-ABB2-BDCA1101D9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A13B518C-5424-4D17-AE61-73B5540B3F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418E488-5143-4637-878A-8024B768B6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12F92FE0-EADD-43E3-B191-7F6FEA9C81E6}"/>
              </a:ext>
            </a:extLst>
          </p:cNvPr>
          <p:cNvSpPr>
            <a:spLocks noGrp="1"/>
          </p:cNvSpPr>
          <p:nvPr>
            <p:ph type="dt" sz="half" idx="10"/>
          </p:nvPr>
        </p:nvSpPr>
        <p:spPr/>
        <p:txBody>
          <a:bodyPr/>
          <a:lstStyle/>
          <a:p>
            <a:fld id="{C0697723-E498-4D64-BBB6-490ED1364AC9}" type="datetimeFigureOut">
              <a:rPr lang="en-IN" smtClean="0"/>
              <a:pPr/>
              <a:t>19-05-2024</a:t>
            </a:fld>
            <a:endParaRPr lang="en-IN"/>
          </a:p>
        </p:txBody>
      </p:sp>
      <p:sp>
        <p:nvSpPr>
          <p:cNvPr id="8" name="Footer Placeholder 7">
            <a:extLst>
              <a:ext uri="{FF2B5EF4-FFF2-40B4-BE49-F238E27FC236}">
                <a16:creationId xmlns:a16="http://schemas.microsoft.com/office/drawing/2014/main" xmlns="" id="{FD4604E9-CD41-4846-B48F-03B22B3709D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5AFE060F-933B-49D3-8FF3-B0DEF9DC6484}"/>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04611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2D133CA-B572-4BA7-A189-A42C96F1089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28BA2B92-6276-46C5-8418-926229142AF0}"/>
              </a:ext>
            </a:extLst>
          </p:cNvPr>
          <p:cNvSpPr>
            <a:spLocks noGrp="1"/>
          </p:cNvSpPr>
          <p:nvPr>
            <p:ph type="dt" sz="half" idx="10"/>
          </p:nvPr>
        </p:nvSpPr>
        <p:spPr/>
        <p:txBody>
          <a:bodyPr/>
          <a:lstStyle/>
          <a:p>
            <a:fld id="{C0697723-E498-4D64-BBB6-490ED1364AC9}" type="datetimeFigureOut">
              <a:rPr lang="en-IN" smtClean="0"/>
              <a:pPr/>
              <a:t>19-05-2024</a:t>
            </a:fld>
            <a:endParaRPr lang="en-IN"/>
          </a:p>
        </p:txBody>
      </p:sp>
      <p:sp>
        <p:nvSpPr>
          <p:cNvPr id="4" name="Footer Placeholder 3">
            <a:extLst>
              <a:ext uri="{FF2B5EF4-FFF2-40B4-BE49-F238E27FC236}">
                <a16:creationId xmlns:a16="http://schemas.microsoft.com/office/drawing/2014/main" xmlns="" id="{ADC7E3F1-B21B-41C5-BFFE-A0D23D01EE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033B9AF-625C-4788-81E5-2B790AE33D0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773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034E3B9-7089-4D8E-9F92-ED9350E73E40}"/>
              </a:ext>
            </a:extLst>
          </p:cNvPr>
          <p:cNvSpPr>
            <a:spLocks noGrp="1"/>
          </p:cNvSpPr>
          <p:nvPr>
            <p:ph type="dt" sz="half" idx="10"/>
          </p:nvPr>
        </p:nvSpPr>
        <p:spPr/>
        <p:txBody>
          <a:bodyPr/>
          <a:lstStyle/>
          <a:p>
            <a:fld id="{C0697723-E498-4D64-BBB6-490ED1364AC9}" type="datetimeFigureOut">
              <a:rPr lang="en-IN" smtClean="0"/>
              <a:pPr/>
              <a:t>19-05-2024</a:t>
            </a:fld>
            <a:endParaRPr lang="en-IN"/>
          </a:p>
        </p:txBody>
      </p:sp>
      <p:sp>
        <p:nvSpPr>
          <p:cNvPr id="3" name="Footer Placeholder 2">
            <a:extLst>
              <a:ext uri="{FF2B5EF4-FFF2-40B4-BE49-F238E27FC236}">
                <a16:creationId xmlns:a16="http://schemas.microsoft.com/office/drawing/2014/main" xmlns="" id="{C85D6F49-DBB0-4783-8669-C7B8A7030AF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68775C0C-F413-41B7-B055-646B0BFD3A0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4223190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25262E-9CC6-4471-87B5-E96BB4A839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C85306A-CD4B-46EE-9161-2B0A130F2A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7A59BE6-9514-4D99-A003-32E53BEDF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51144FC-DE55-4C66-B467-EE320664508C}"/>
              </a:ext>
            </a:extLst>
          </p:cNvPr>
          <p:cNvSpPr>
            <a:spLocks noGrp="1"/>
          </p:cNvSpPr>
          <p:nvPr>
            <p:ph type="dt" sz="half" idx="10"/>
          </p:nvPr>
        </p:nvSpPr>
        <p:spPr/>
        <p:txBody>
          <a:bodyPr/>
          <a:lstStyle/>
          <a:p>
            <a:fld id="{C0697723-E498-4D64-BBB6-490ED1364AC9}" type="datetimeFigureOut">
              <a:rPr lang="en-IN" smtClean="0"/>
              <a:pPr/>
              <a:t>19-05-2024</a:t>
            </a:fld>
            <a:endParaRPr lang="en-IN"/>
          </a:p>
        </p:txBody>
      </p:sp>
      <p:sp>
        <p:nvSpPr>
          <p:cNvPr id="6" name="Footer Placeholder 5">
            <a:extLst>
              <a:ext uri="{FF2B5EF4-FFF2-40B4-BE49-F238E27FC236}">
                <a16:creationId xmlns:a16="http://schemas.microsoft.com/office/drawing/2014/main" xmlns="" id="{7ABC472B-5E7F-485E-A706-89B79D412C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7556C44B-3BC6-40D9-94ED-B0796F8E1329}"/>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3490178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A759C2A-444C-4E85-BF34-29BD3E3F6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B688350-F59A-41DF-B2EF-F9EEA2470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AC5D8DC2-A933-46C8-BE16-322CE1A3EC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2D17E0BD-405F-407D-AAE8-84A2C67291BD}"/>
              </a:ext>
            </a:extLst>
          </p:cNvPr>
          <p:cNvSpPr>
            <a:spLocks noGrp="1"/>
          </p:cNvSpPr>
          <p:nvPr>
            <p:ph type="dt" sz="half" idx="10"/>
          </p:nvPr>
        </p:nvSpPr>
        <p:spPr/>
        <p:txBody>
          <a:bodyPr/>
          <a:lstStyle/>
          <a:p>
            <a:fld id="{C0697723-E498-4D64-BBB6-490ED1364AC9}" type="datetimeFigureOut">
              <a:rPr lang="en-IN" smtClean="0"/>
              <a:pPr/>
              <a:t>19-05-2024</a:t>
            </a:fld>
            <a:endParaRPr lang="en-IN"/>
          </a:p>
        </p:txBody>
      </p:sp>
      <p:sp>
        <p:nvSpPr>
          <p:cNvPr id="6" name="Footer Placeholder 5">
            <a:extLst>
              <a:ext uri="{FF2B5EF4-FFF2-40B4-BE49-F238E27FC236}">
                <a16:creationId xmlns:a16="http://schemas.microsoft.com/office/drawing/2014/main" xmlns="" id="{F5294B3E-2DAE-4C72-9B6F-EE43965DA9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5474055D-9410-4E28-8C54-90B4F6E7DBFF}"/>
              </a:ext>
            </a:extLst>
          </p:cNvPr>
          <p:cNvSpPr>
            <a:spLocks noGrp="1"/>
          </p:cNvSpPr>
          <p:nvPr>
            <p:ph type="sldNum" sz="quarter" idx="12"/>
          </p:nvPr>
        </p:nvSpPr>
        <p:spPr/>
        <p:txBody>
          <a:bodyPr/>
          <a:lstStyle/>
          <a:p>
            <a:fld id="{D430BA08-B69C-4752-B2CF-0C56A0BACDE6}" type="slidenum">
              <a:rPr lang="en-IN" smtClean="0"/>
              <a:pPr/>
              <a:t>‹#›</a:t>
            </a:fld>
            <a:endParaRPr lang="en-IN"/>
          </a:p>
        </p:txBody>
      </p:sp>
    </p:spTree>
    <p:extLst>
      <p:ext uri="{BB962C8B-B14F-4D97-AF65-F5344CB8AC3E}">
        <p14:creationId xmlns:p14="http://schemas.microsoft.com/office/powerpoint/2010/main" val="2931258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449A4AD-9C61-4A2F-99E0-675E335926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A10F732A-189B-4AC1-886A-23584A50B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5F3EE23-AF03-4903-9219-60875A711FC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697723-E498-4D64-BBB6-490ED1364AC9}" type="datetimeFigureOut">
              <a:rPr lang="en-IN" smtClean="0"/>
              <a:pPr/>
              <a:t>19-05-2024</a:t>
            </a:fld>
            <a:endParaRPr lang="en-IN"/>
          </a:p>
        </p:txBody>
      </p:sp>
      <p:sp>
        <p:nvSpPr>
          <p:cNvPr id="5" name="Footer Placeholder 4">
            <a:extLst>
              <a:ext uri="{FF2B5EF4-FFF2-40B4-BE49-F238E27FC236}">
                <a16:creationId xmlns:a16="http://schemas.microsoft.com/office/drawing/2014/main" xmlns="" id="{957FC4B0-FF26-4AB9-BACD-041A24DCD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F4C8E684-F46A-48CC-BAD8-663F8E1173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30BA08-B69C-4752-B2CF-0C56A0BACDE6}" type="slidenum">
              <a:rPr lang="en-IN" smtClean="0"/>
              <a:pPr/>
              <a:t>‹#›</a:t>
            </a:fld>
            <a:endParaRPr lang="en-IN"/>
          </a:p>
        </p:txBody>
      </p:sp>
    </p:spTree>
    <p:extLst>
      <p:ext uri="{BB962C8B-B14F-4D97-AF65-F5344CB8AC3E}">
        <p14:creationId xmlns:p14="http://schemas.microsoft.com/office/powerpoint/2010/main" val="471109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44FD96A8-0571-4828-AA94-7DB93A4857C5}"/>
              </a:ext>
            </a:extLst>
          </p:cNvPr>
          <p:cNvCxnSpPr>
            <a:cxnSpLocks/>
          </p:cNvCxnSpPr>
          <p:nvPr/>
        </p:nvCxnSpPr>
        <p:spPr>
          <a:xfrm flipV="1">
            <a:off x="4287946" y="3180275"/>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32465F97-45E8-4475-81F0-E171C116B224}"/>
              </a:ext>
            </a:extLst>
          </p:cNvPr>
          <p:cNvSpPr/>
          <p:nvPr/>
        </p:nvSpPr>
        <p:spPr>
          <a:xfrm>
            <a:off x="4287946" y="3542112"/>
            <a:ext cx="7497214" cy="461665"/>
          </a:xfrm>
          <a:prstGeom prst="rect">
            <a:avLst/>
          </a:prstGeom>
        </p:spPr>
        <p:txBody>
          <a:bodyPr wrap="square">
            <a:spAutoFit/>
          </a:bodyPr>
          <a:lstStyle/>
          <a:p>
            <a:r>
              <a:rPr lang="en-US" sz="2400" b="1" dirty="0" err="1" smtClean="0"/>
              <a:t>Asha</a:t>
            </a:r>
            <a:r>
              <a:rPr lang="en-US" sz="2400" b="1" dirty="0" smtClean="0"/>
              <a:t> A</a:t>
            </a:r>
            <a:endParaRPr lang="en-IN" sz="2400" b="1" dirty="0"/>
          </a:p>
        </p:txBody>
      </p:sp>
      <p:sp>
        <p:nvSpPr>
          <p:cNvPr id="17" name="Rectangle 16">
            <a:extLst>
              <a:ext uri="{FF2B5EF4-FFF2-40B4-BE49-F238E27FC236}">
                <a16:creationId xmlns:a16="http://schemas.microsoft.com/office/drawing/2014/main" xmlns="" id="{62AC1A6C-10C2-4695-9224-09DA1B0D5932}"/>
              </a:ext>
            </a:extLst>
          </p:cNvPr>
          <p:cNvSpPr/>
          <p:nvPr/>
        </p:nvSpPr>
        <p:spPr>
          <a:xfrm>
            <a:off x="4287946" y="3939717"/>
            <a:ext cx="7497214" cy="400110"/>
          </a:xfrm>
          <a:prstGeom prst="rect">
            <a:avLst/>
          </a:prstGeom>
        </p:spPr>
        <p:txBody>
          <a:bodyPr wrap="square">
            <a:spAutoFit/>
          </a:bodyPr>
          <a:lstStyle/>
          <a:p>
            <a:r>
              <a:rPr lang="en-US" sz="2000" dirty="0"/>
              <a:t>Department of Science and Humanities</a:t>
            </a:r>
            <a:endParaRPr lang="en-IN" sz="2000" dirty="0"/>
          </a:p>
        </p:txBody>
      </p:sp>
      <p:grpSp>
        <p:nvGrpSpPr>
          <p:cNvPr id="23" name="Group 22">
            <a:extLst>
              <a:ext uri="{FF2B5EF4-FFF2-40B4-BE49-F238E27FC236}">
                <a16:creationId xmlns:a16="http://schemas.microsoft.com/office/drawing/2014/main" xmlns=""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xmlns=""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xmlns=""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a:extLst>
              <a:ext uri="{FF2B5EF4-FFF2-40B4-BE49-F238E27FC236}">
                <a16:creationId xmlns:a16="http://schemas.microsoft.com/office/drawing/2014/main" xmlns="" id="{DBF62E6F-20D6-4DF2-A881-ECD3EEB1A2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5" name="Rectangle 14">
            <a:extLst>
              <a:ext uri="{FF2B5EF4-FFF2-40B4-BE49-F238E27FC236}">
                <a16:creationId xmlns:a16="http://schemas.microsoft.com/office/drawing/2014/main" xmlns="" id="{43211A6E-71CA-46AC-B929-E502AF599D76}"/>
              </a:ext>
            </a:extLst>
          </p:cNvPr>
          <p:cNvSpPr/>
          <p:nvPr/>
        </p:nvSpPr>
        <p:spPr>
          <a:xfrm>
            <a:off x="3950285" y="2109686"/>
            <a:ext cx="7497214" cy="1015663"/>
          </a:xfrm>
          <a:prstGeom prst="rect">
            <a:avLst/>
          </a:prstGeom>
        </p:spPr>
        <p:txBody>
          <a:bodyPr wrap="square">
            <a:spAutoFit/>
          </a:bodyPr>
          <a:lstStyle/>
          <a:p>
            <a:r>
              <a:rPr lang="en-US" sz="3600" b="1" dirty="0">
                <a:solidFill>
                  <a:schemeClr val="accent2">
                    <a:lumMod val="75000"/>
                  </a:schemeClr>
                </a:solidFill>
              </a:rPr>
              <a:t>ENGINEERING CHEMISTRY </a:t>
            </a:r>
          </a:p>
          <a:p>
            <a:endParaRPr lang="en-IN" sz="2400" b="1" dirty="0"/>
          </a:p>
        </p:txBody>
      </p:sp>
    </p:spTree>
    <p:extLst>
      <p:ext uri="{BB962C8B-B14F-4D97-AF65-F5344CB8AC3E}">
        <p14:creationId xmlns:p14="http://schemas.microsoft.com/office/powerpoint/2010/main" val="29842920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7A- Organic Light Emitting Diodes</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14"/>
          <p:cNvSpPr/>
          <p:nvPr/>
        </p:nvSpPr>
        <p:spPr>
          <a:xfrm>
            <a:off x="525464" y="1343025"/>
            <a:ext cx="5470388" cy="4154984"/>
          </a:xfrm>
          <a:prstGeom prst="rect">
            <a:avLst/>
          </a:prstGeom>
        </p:spPr>
        <p:txBody>
          <a:bodyPr wrap="square">
            <a:spAutoFit/>
          </a:bodyPr>
          <a:lstStyle/>
          <a:p>
            <a:pPr algn="just">
              <a:defRPr/>
            </a:pPr>
            <a:r>
              <a:rPr lang="en-US" sz="2400" b="1" dirty="0">
                <a:latin typeface="+mn-lt"/>
              </a:rPr>
              <a:t>Disadvantages:</a:t>
            </a:r>
          </a:p>
          <a:p>
            <a:pPr algn="just">
              <a:defRPr/>
            </a:pPr>
            <a:endParaRPr lang="en-US" sz="2400" b="1" dirty="0">
              <a:latin typeface="+mn-lt"/>
            </a:endParaRPr>
          </a:p>
          <a:p>
            <a:pPr algn="just">
              <a:buFont typeface="Arial" pitchFamily="34" charset="0"/>
              <a:buChar char="•"/>
              <a:defRPr/>
            </a:pPr>
            <a:r>
              <a:rPr lang="en-US" sz="2400" dirty="0">
                <a:latin typeface="+mn-lt"/>
              </a:rPr>
              <a:t>Have </a:t>
            </a:r>
            <a:r>
              <a:rPr lang="en-US" sz="2400" b="1" dirty="0">
                <a:solidFill>
                  <a:srgbClr val="C42ABD"/>
                </a:solidFill>
                <a:latin typeface="+mn-lt"/>
              </a:rPr>
              <a:t>shorter</a:t>
            </a:r>
            <a:r>
              <a:rPr lang="en-US" sz="2400" dirty="0">
                <a:latin typeface="+mn-lt"/>
              </a:rPr>
              <a:t> life span</a:t>
            </a:r>
          </a:p>
          <a:p>
            <a:pPr algn="just">
              <a:buFont typeface="Arial" pitchFamily="34" charset="0"/>
              <a:buChar char="•"/>
              <a:defRPr/>
            </a:pPr>
            <a:endParaRPr lang="en-US" sz="2400" dirty="0">
              <a:latin typeface="+mn-lt"/>
            </a:endParaRPr>
          </a:p>
          <a:p>
            <a:pPr algn="just">
              <a:buFont typeface="Arial" pitchFamily="34" charset="0"/>
              <a:buChar char="•"/>
              <a:defRPr/>
            </a:pPr>
            <a:r>
              <a:rPr lang="en-US" sz="2400" dirty="0">
                <a:latin typeface="+mn-lt"/>
              </a:rPr>
              <a:t>Manufacturing process is </a:t>
            </a:r>
            <a:r>
              <a:rPr lang="en-US" sz="2400" b="1" dirty="0">
                <a:solidFill>
                  <a:srgbClr val="C42ABD"/>
                </a:solidFill>
                <a:latin typeface="+mn-lt"/>
              </a:rPr>
              <a:t>expensive</a:t>
            </a:r>
          </a:p>
          <a:p>
            <a:pPr algn="just">
              <a:buFont typeface="Arial" pitchFamily="34" charset="0"/>
              <a:buChar char="•"/>
              <a:defRPr/>
            </a:pPr>
            <a:endParaRPr lang="en-US" sz="2400" dirty="0">
              <a:latin typeface="+mn-lt"/>
            </a:endParaRPr>
          </a:p>
          <a:p>
            <a:pPr algn="just">
              <a:buFont typeface="Arial" pitchFamily="34" charset="0"/>
              <a:buChar char="•"/>
              <a:defRPr/>
            </a:pPr>
            <a:r>
              <a:rPr lang="en-US" sz="2400" b="1" dirty="0">
                <a:solidFill>
                  <a:srgbClr val="C42ABD"/>
                </a:solidFill>
                <a:latin typeface="+mn-lt"/>
              </a:rPr>
              <a:t>Water</a:t>
            </a:r>
            <a:r>
              <a:rPr lang="en-US" sz="2400" dirty="0">
                <a:latin typeface="+mn-lt"/>
              </a:rPr>
              <a:t> can easily damage them</a:t>
            </a:r>
          </a:p>
          <a:p>
            <a:pPr>
              <a:buFont typeface="Arial" pitchFamily="34" charset="0"/>
              <a:buChar char="•"/>
              <a:defRPr/>
            </a:pPr>
            <a:endParaRPr lang="en-US" sz="2400" dirty="0">
              <a:latin typeface="+mn-lt"/>
            </a:endParaRPr>
          </a:p>
          <a:p>
            <a:pPr>
              <a:buFont typeface="Arial" pitchFamily="34" charset="0"/>
              <a:buChar char="•"/>
              <a:defRPr/>
            </a:pPr>
            <a:endParaRPr lang="en-US" sz="2400" dirty="0">
              <a:latin typeface="+mn-lt"/>
            </a:endParaRPr>
          </a:p>
          <a:p>
            <a:pPr algn="just">
              <a:buFont typeface="Arial" pitchFamily="34" charset="0"/>
              <a:buChar char="•"/>
              <a:defRPr/>
            </a:pPr>
            <a:endParaRPr lang="en-US" sz="2400" b="1" dirty="0">
              <a:latin typeface="+mn-lt"/>
            </a:endParaRPr>
          </a:p>
          <a:p>
            <a:pPr algn="just">
              <a:defRPr/>
            </a:pPr>
            <a:endParaRPr lang="en-US" sz="2400" dirty="0">
              <a:latin typeface="+mn-lt"/>
            </a:endParaRPr>
          </a:p>
        </p:txBody>
      </p:sp>
    </p:spTree>
    <p:extLst>
      <p:ext uri="{BB962C8B-B14F-4D97-AF65-F5344CB8AC3E}">
        <p14:creationId xmlns:p14="http://schemas.microsoft.com/office/powerpoint/2010/main" val="3844208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7A- Organic Light Emitting Diodes</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14"/>
          <p:cNvSpPr/>
          <p:nvPr/>
        </p:nvSpPr>
        <p:spPr>
          <a:xfrm>
            <a:off x="525464" y="1343025"/>
            <a:ext cx="5470388" cy="1200329"/>
          </a:xfrm>
          <a:prstGeom prst="rect">
            <a:avLst/>
          </a:prstGeom>
        </p:spPr>
        <p:txBody>
          <a:bodyPr wrap="square">
            <a:spAutoFit/>
          </a:bodyPr>
          <a:lstStyle/>
          <a:p>
            <a:pPr algn="just">
              <a:defRPr/>
            </a:pPr>
            <a:r>
              <a:rPr lang="en-US" sz="2400" b="1" dirty="0">
                <a:latin typeface="+mn-lt"/>
              </a:rPr>
              <a:t>Applications:</a:t>
            </a:r>
          </a:p>
          <a:p>
            <a:pPr algn="just">
              <a:defRPr/>
            </a:pPr>
            <a:endParaRPr lang="en-US" sz="2400" b="1" dirty="0">
              <a:latin typeface="+mn-lt"/>
            </a:endParaRPr>
          </a:p>
          <a:p>
            <a:pPr algn="just">
              <a:defRPr/>
            </a:pPr>
            <a:endParaRPr lang="en-US" sz="2400" dirty="0">
              <a:latin typeface="+mn-lt"/>
            </a:endParaRPr>
          </a:p>
        </p:txBody>
      </p:sp>
      <p:sp>
        <p:nvSpPr>
          <p:cNvPr id="16" name="Rectangle 15"/>
          <p:cNvSpPr/>
          <p:nvPr/>
        </p:nvSpPr>
        <p:spPr>
          <a:xfrm>
            <a:off x="2799806" y="5940475"/>
            <a:ext cx="3836126" cy="646331"/>
          </a:xfrm>
          <a:prstGeom prst="rect">
            <a:avLst/>
          </a:prstGeom>
        </p:spPr>
        <p:txBody>
          <a:bodyPr wrap="square">
            <a:spAutoFit/>
          </a:bodyPr>
          <a:lstStyle/>
          <a:p>
            <a:r>
              <a:rPr lang="en-GB" sz="1200" dirty="0" err="1"/>
              <a:t>Source:https</a:t>
            </a:r>
            <a:r>
              <a:rPr lang="en-GB" sz="1200" dirty="0"/>
              <a:t>://www.slideshare.net/ADRIJA_CHOWDHURY/performance-analysis-of-luminescent-materials-for-oled-applications</a:t>
            </a:r>
          </a:p>
        </p:txBody>
      </p:sp>
      <p:pic>
        <p:nvPicPr>
          <p:cNvPr id="1028" name="Picture 4" descr="PERFORMANCE ANALYSIS OF LUMINESCENT MATERIALS FOR OLED APPLICATIONS"/>
          <p:cNvPicPr>
            <a:picLocks noChangeAspect="1" noChangeArrowheads="1"/>
          </p:cNvPicPr>
          <p:nvPr/>
        </p:nvPicPr>
        <p:blipFill>
          <a:blip r:embed="rId3"/>
          <a:srcRect t="10531" b="5142"/>
          <a:stretch>
            <a:fillRect/>
          </a:stretch>
        </p:blipFill>
        <p:spPr bwMode="auto">
          <a:xfrm>
            <a:off x="1514110" y="1789611"/>
            <a:ext cx="6441170" cy="4077983"/>
          </a:xfrm>
          <a:prstGeom prst="rect">
            <a:avLst/>
          </a:prstGeom>
          <a:noFill/>
        </p:spPr>
      </p:pic>
    </p:spTree>
    <p:extLst>
      <p:ext uri="{BB962C8B-B14F-4D97-AF65-F5344CB8AC3E}">
        <p14:creationId xmlns:p14="http://schemas.microsoft.com/office/powerpoint/2010/main" val="3844208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7A- Organic Light Emitting Diodes</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5" name="Rectangle 14"/>
          <p:cNvSpPr/>
          <p:nvPr/>
        </p:nvSpPr>
        <p:spPr>
          <a:xfrm>
            <a:off x="2295270" y="2773619"/>
            <a:ext cx="5470388" cy="2492990"/>
          </a:xfrm>
          <a:prstGeom prst="rect">
            <a:avLst/>
          </a:prstGeom>
        </p:spPr>
        <p:txBody>
          <a:bodyPr wrap="square">
            <a:spAutoFit/>
          </a:bodyPr>
          <a:lstStyle/>
          <a:p>
            <a:pPr>
              <a:defRPr/>
            </a:pPr>
            <a:endParaRPr lang="en-US" sz="2400" dirty="0">
              <a:latin typeface="+mn-lt"/>
            </a:endParaRPr>
          </a:p>
          <a:p>
            <a:pPr>
              <a:defRPr/>
            </a:pPr>
            <a:r>
              <a:rPr lang="en-US" sz="5400" b="1" dirty="0">
                <a:solidFill>
                  <a:schemeClr val="accent1">
                    <a:lumMod val="50000"/>
                  </a:schemeClr>
                </a:solidFill>
                <a:latin typeface="+mn-lt"/>
              </a:rPr>
              <a:t>End of Module 7A</a:t>
            </a:r>
          </a:p>
          <a:p>
            <a:pPr algn="just">
              <a:buFont typeface="Arial" pitchFamily="34" charset="0"/>
              <a:buChar char="•"/>
              <a:defRPr/>
            </a:pPr>
            <a:endParaRPr lang="en-US" sz="5400" b="1" dirty="0">
              <a:solidFill>
                <a:schemeClr val="accent1">
                  <a:lumMod val="50000"/>
                </a:schemeClr>
              </a:solidFill>
              <a:latin typeface="+mn-lt"/>
            </a:endParaRPr>
          </a:p>
          <a:p>
            <a:pPr algn="just">
              <a:defRPr/>
            </a:pPr>
            <a:endParaRPr lang="en-US" sz="2400" dirty="0">
              <a:latin typeface="+mn-lt"/>
            </a:endParaRPr>
          </a:p>
        </p:txBody>
      </p:sp>
    </p:spTree>
    <p:extLst>
      <p:ext uri="{BB962C8B-B14F-4D97-AF65-F5344CB8AC3E}">
        <p14:creationId xmlns:p14="http://schemas.microsoft.com/office/powerpoint/2010/main" val="21127408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2">
            <a:extLst>
              <a:ext uri="{FF2B5EF4-FFF2-40B4-BE49-F238E27FC236}">
                <a16:creationId xmlns:a16="http://schemas.microsoft.com/office/drawing/2014/main" xmlns="" id="{B1AEBD28-7BCD-4BFF-8D86-9C5F49398112}"/>
              </a:ext>
            </a:extLst>
          </p:cNvPr>
          <p:cNvSpPr>
            <a:spLocks noGrp="1"/>
          </p:cNvSpPr>
          <p:nvPr>
            <p:ph idx="1"/>
          </p:nvPr>
        </p:nvSpPr>
        <p:spPr>
          <a:xfrm>
            <a:off x="838201" y="1825625"/>
            <a:ext cx="7365274" cy="4131038"/>
          </a:xfrm>
        </p:spPr>
        <p:txBody>
          <a:bodyPr>
            <a:normAutofit/>
          </a:bodyPr>
          <a:lstStyle/>
          <a:p>
            <a:pPr marL="0" indent="0">
              <a:buNone/>
            </a:pPr>
            <a:r>
              <a:rPr lang="en-IN" dirty="0"/>
              <a:t> </a:t>
            </a:r>
            <a:r>
              <a:rPr lang="en-IN" sz="3200" b="1" i="1" dirty="0"/>
              <a:t>Class content:</a:t>
            </a:r>
          </a:p>
          <a:p>
            <a:pPr marL="0" indent="0">
              <a:buNone/>
            </a:pPr>
            <a:endParaRPr lang="en-IN" b="1" dirty="0"/>
          </a:p>
          <a:p>
            <a:pPr algn="just"/>
            <a:r>
              <a:rPr lang="en-US" b="1" i="1" dirty="0">
                <a:latin typeface="Calibri" panose="020F0502020204030204" pitchFamily="34" charset="0"/>
                <a:ea typeface="Times New Roman" panose="02020603050405020304" pitchFamily="18" charset="0"/>
              </a:rPr>
              <a:t>Green Chemistry</a:t>
            </a:r>
          </a:p>
          <a:p>
            <a:pPr lvl="1" algn="just"/>
            <a:r>
              <a:rPr lang="en-US" sz="2800" b="1" i="1" dirty="0">
                <a:latin typeface="Calibri" panose="020F0502020204030204" pitchFamily="34" charset="0"/>
                <a:ea typeface="Times New Roman" panose="02020603050405020304" pitchFamily="18" charset="0"/>
              </a:rPr>
              <a:t>Definition</a:t>
            </a:r>
          </a:p>
          <a:p>
            <a:pPr lvl="1" algn="just"/>
            <a:r>
              <a:rPr lang="en-US" sz="2800" b="1" i="1" dirty="0">
                <a:latin typeface="Calibri" panose="020F0502020204030204" pitchFamily="34" charset="0"/>
                <a:ea typeface="Times New Roman" panose="02020603050405020304" pitchFamily="18" charset="0"/>
              </a:rPr>
              <a:t>Twelve principles</a:t>
            </a:r>
          </a:p>
          <a:p>
            <a:pPr algn="just">
              <a:buNone/>
            </a:pPr>
            <a:endParaRPr lang="en-US" b="1" i="1"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40424854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613953" y="1314813"/>
            <a:ext cx="7485017" cy="5243513"/>
          </a:xfrm>
        </p:spPr>
        <p:txBody>
          <a:bodyPr/>
          <a:lstStyle/>
          <a:p>
            <a:pPr>
              <a:buFont typeface="Arial" charset="0"/>
              <a:buNone/>
            </a:pPr>
            <a:r>
              <a:rPr lang="en-US" b="1" dirty="0">
                <a:solidFill>
                  <a:srgbClr val="FF0000"/>
                </a:solidFill>
              </a:rPr>
              <a:t>Definition</a:t>
            </a:r>
          </a:p>
          <a:p>
            <a:pPr>
              <a:buFont typeface="Arial" charset="0"/>
              <a:buNone/>
            </a:pPr>
            <a:endParaRPr lang="en-US" b="1" dirty="0">
              <a:solidFill>
                <a:srgbClr val="FF0000"/>
              </a:solidFill>
            </a:endParaRPr>
          </a:p>
          <a:p>
            <a:pPr algn="just">
              <a:buNone/>
            </a:pPr>
            <a:r>
              <a:rPr lang="en-US" i="1" dirty="0"/>
              <a:t>   ‘Green Chemistry’ is the utilization of a set of principles that reduces or eliminates the use or generation of hazardous substances in the design, manufacture and application of products</a:t>
            </a:r>
            <a:endParaRPr lang="en-US" dirty="0"/>
          </a:p>
          <a:p>
            <a:pPr>
              <a:buFont typeface="Arial" charset="0"/>
              <a:buNone/>
            </a:pPr>
            <a:r>
              <a:rPr lang="en-US" sz="2400" dirty="0"/>
              <a:t>			</a:t>
            </a:r>
            <a:r>
              <a:rPr lang="en-US" sz="3200" dirty="0"/>
              <a:t>-</a:t>
            </a:r>
            <a:r>
              <a:rPr lang="en-US" sz="2000" dirty="0"/>
              <a:t>Paul T. </a:t>
            </a:r>
            <a:r>
              <a:rPr lang="en-US" sz="2000" dirty="0" err="1"/>
              <a:t>Anastas</a:t>
            </a:r>
            <a:r>
              <a:rPr lang="en-US" sz="2000" dirty="0"/>
              <a:t> and John C. Warner</a:t>
            </a:r>
          </a:p>
          <a:p>
            <a:pPr>
              <a:buNone/>
            </a:pPr>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baseline="30000" dirty="0"/>
          </a:p>
          <a:p>
            <a:pPr>
              <a:buFont typeface="Arial" charset="0"/>
              <a:buNone/>
            </a:pPr>
            <a:endParaRPr lang="en-US" sz="2400" baseline="30000" dirty="0"/>
          </a:p>
          <a:p>
            <a:pPr>
              <a:buFont typeface="Arial" charset="0"/>
              <a:buNone/>
            </a:pPr>
            <a:endParaRPr lang="en-US" sz="2400" baseline="30000" dirty="0"/>
          </a:p>
          <a:p>
            <a:pPr>
              <a:buFont typeface="Arial" charset="0"/>
              <a:buNone/>
            </a:pPr>
            <a:endParaRPr lang="en-US" sz="2400" baseline="30000" dirty="0"/>
          </a:p>
          <a:p>
            <a:pPr>
              <a:buFont typeface="Arial" charset="0"/>
              <a:buNone/>
            </a:pPr>
            <a:endParaRPr lang="en-US" sz="2400" baseline="30000" dirty="0"/>
          </a:p>
          <a:p>
            <a:pPr>
              <a:buFont typeface="Arial" charset="0"/>
              <a:buNone/>
            </a:pPr>
            <a:endParaRPr lang="en-US" sz="2400" baseline="30000" dirty="0"/>
          </a:p>
          <a:p>
            <a:pPr>
              <a:buFont typeface="Arial" charset="0"/>
              <a:buNone/>
            </a:pPr>
            <a:endParaRPr lang="en-US" sz="2400" baseline="30000" dirty="0"/>
          </a:p>
          <a:p>
            <a:pPr>
              <a:buFont typeface="Arial" charset="0"/>
              <a:buNone/>
            </a:pPr>
            <a:endParaRPr lang="en-US" sz="2400" baseline="30000" dirty="0"/>
          </a:p>
          <a:p>
            <a:pPr>
              <a:buFont typeface="Arial" charset="0"/>
              <a:buNone/>
            </a:pPr>
            <a:endParaRPr lang="en-US" sz="2400" baseline="30000" dirty="0"/>
          </a:p>
          <a:p>
            <a:pPr>
              <a:buFont typeface="Arial" charset="0"/>
              <a:buNone/>
            </a:pPr>
            <a:endParaRPr lang="en-US" sz="2400" baseline="30000" dirty="0"/>
          </a:p>
          <a:p>
            <a:pPr>
              <a:buFont typeface="Arial" charset="0"/>
              <a:buNone/>
            </a:pPr>
            <a:endParaRPr lang="en-US" sz="2400" dirty="0"/>
          </a:p>
          <a:p>
            <a:endParaRPr lang="en-US" sz="2400" dirty="0"/>
          </a:p>
          <a:p>
            <a:endParaRPr lang="en-US" sz="2400" dirty="0"/>
          </a:p>
        </p:txBody>
      </p:sp>
    </p:spTree>
    <p:extLst>
      <p:ext uri="{BB962C8B-B14F-4D97-AF65-F5344CB8AC3E}">
        <p14:creationId xmlns:p14="http://schemas.microsoft.com/office/powerpoint/2010/main" val="29656534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293914" y="1295402"/>
            <a:ext cx="7922624" cy="3657598"/>
          </a:xfrm>
        </p:spPr>
        <p:txBody>
          <a:bodyPr>
            <a:noAutofit/>
          </a:bodyPr>
          <a:lstStyle/>
          <a:p>
            <a:pPr algn="just">
              <a:buNone/>
            </a:pPr>
            <a:r>
              <a:rPr lang="en-US" sz="2400" b="1" dirty="0">
                <a:solidFill>
                  <a:schemeClr val="accent1">
                    <a:lumMod val="50000"/>
                  </a:schemeClr>
                </a:solidFill>
              </a:rPr>
              <a:t>Green Chemistry focuses on :</a:t>
            </a:r>
          </a:p>
          <a:p>
            <a:pPr algn="just">
              <a:buNone/>
            </a:pPr>
            <a:endParaRPr lang="en-US" sz="2400" dirty="0"/>
          </a:p>
          <a:p>
            <a:pPr algn="just"/>
            <a:r>
              <a:rPr lang="en-US" sz="2400" dirty="0"/>
              <a:t>Reduction, recycling and/or eliminating toxic substances</a:t>
            </a:r>
          </a:p>
          <a:p>
            <a:pPr algn="just"/>
            <a:r>
              <a:rPr lang="en-US" sz="2400" dirty="0"/>
              <a:t>Finding creative, alternative routes to minimize impact on the environment</a:t>
            </a:r>
          </a:p>
          <a:p>
            <a:pPr algn="just"/>
            <a:r>
              <a:rPr lang="en-US" sz="2400" dirty="0"/>
              <a:t>More eco-friendly green alternative to conventional chemistry practices</a:t>
            </a:r>
          </a:p>
          <a:p>
            <a:pPr algn="just"/>
            <a:r>
              <a:rPr lang="en-US" sz="2400" dirty="0"/>
              <a:t>Provides sustainable development, sustainable business and sustainable living practices</a:t>
            </a:r>
          </a:p>
        </p:txBody>
      </p:sp>
    </p:spTree>
    <p:extLst>
      <p:ext uri="{BB962C8B-B14F-4D97-AF65-F5344CB8AC3E}">
        <p14:creationId xmlns:p14="http://schemas.microsoft.com/office/powerpoint/2010/main" val="16245129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idx="1"/>
          </p:nvPr>
        </p:nvSpPr>
        <p:spPr>
          <a:xfrm>
            <a:off x="431800" y="1301751"/>
            <a:ext cx="6376988" cy="683804"/>
          </a:xfrm>
        </p:spPr>
        <p:txBody>
          <a:bodyPr rtlCol="0">
            <a:noAutofit/>
          </a:bodyPr>
          <a:lstStyle/>
          <a:p>
            <a:pPr fontAlgn="auto">
              <a:spcAft>
                <a:spcPts val="0"/>
              </a:spcAft>
              <a:buNone/>
              <a:defRPr/>
            </a:pPr>
            <a:r>
              <a:rPr lang="en-US" b="1" dirty="0">
                <a:solidFill>
                  <a:srgbClr val="FF0000"/>
                </a:solidFill>
              </a:rPr>
              <a:t>Twelve Principles of Green Chemistry</a:t>
            </a:r>
          </a:p>
          <a:p>
            <a:pPr fontAlgn="auto">
              <a:spcAft>
                <a:spcPts val="0"/>
              </a:spcAft>
              <a:buFont typeface="Arial" panose="020B0604020202020204" pitchFamily="34" charset="0"/>
              <a:buChar char="•"/>
              <a:defRPr/>
            </a:pPr>
            <a:endParaRPr lang="en-US" b="1" dirty="0">
              <a:solidFill>
                <a:schemeClr val="accent1">
                  <a:lumMod val="50000"/>
                </a:schemeClr>
              </a:solidFill>
            </a:endParaRPr>
          </a:p>
          <a:p>
            <a:pPr fontAlgn="auto">
              <a:spcAft>
                <a:spcPts val="0"/>
              </a:spcAft>
              <a:buNone/>
              <a:defRPr/>
            </a:pPr>
            <a:endParaRPr lang="en-US" sz="2400" dirty="0"/>
          </a:p>
          <a:p>
            <a:pPr fontAlgn="auto">
              <a:spcAft>
                <a:spcPts val="0"/>
              </a:spcAft>
              <a:buFont typeface="Arial" panose="020B0604020202020204" pitchFamily="34" charset="0"/>
              <a:buChar char="•"/>
              <a:defRPr/>
            </a:pPr>
            <a:endParaRPr lang="en-US" sz="2400" dirty="0"/>
          </a:p>
          <a:p>
            <a:pPr fontAlgn="auto">
              <a:spcAft>
                <a:spcPts val="0"/>
              </a:spcAft>
              <a:buFont typeface="Arial" panose="020B0604020202020204" pitchFamily="34" charset="0"/>
              <a:buChar char="•"/>
              <a:defRPr/>
            </a:pPr>
            <a:endParaRPr lang="en-US" sz="2400" dirty="0"/>
          </a:p>
          <a:p>
            <a:pPr fontAlgn="auto">
              <a:spcAft>
                <a:spcPts val="0"/>
              </a:spcAft>
              <a:buFont typeface="Arial" panose="020B0604020202020204" pitchFamily="34" charset="0"/>
              <a:buChar char="•"/>
              <a:defRPr/>
            </a:pPr>
            <a:endParaRPr lang="en-US" sz="2400" dirty="0"/>
          </a:p>
          <a:p>
            <a:pPr fontAlgn="auto">
              <a:spcAft>
                <a:spcPts val="0"/>
              </a:spcAft>
              <a:buFont typeface="Arial" panose="020B0604020202020204" pitchFamily="34" charset="0"/>
              <a:buChar char="•"/>
              <a:defRPr/>
            </a:pPr>
            <a:endParaRPr lang="en-US" sz="2400" dirty="0"/>
          </a:p>
          <a:p>
            <a:pPr fontAlgn="auto">
              <a:spcAft>
                <a:spcPts val="0"/>
              </a:spcAft>
              <a:buNone/>
              <a:defRPr/>
            </a:pPr>
            <a:endParaRPr lang="en-US" sz="2400" dirty="0"/>
          </a:p>
          <a:p>
            <a:pPr fontAlgn="auto">
              <a:spcAft>
                <a:spcPts val="0"/>
              </a:spcAft>
              <a:buFont typeface="Arial" panose="020B0604020202020204" pitchFamily="34" charset="0"/>
              <a:buChar char="•"/>
              <a:defRPr/>
            </a:pPr>
            <a:endParaRPr lang="en-US" sz="2400" dirty="0"/>
          </a:p>
          <a:p>
            <a:pPr fontAlgn="auto">
              <a:spcAft>
                <a:spcPts val="0"/>
              </a:spcAft>
              <a:buNone/>
              <a:defRPr/>
            </a:pPr>
            <a:endParaRPr lang="en-US" sz="2400" dirty="0"/>
          </a:p>
          <a:p>
            <a:pPr fontAlgn="auto">
              <a:spcAft>
                <a:spcPts val="0"/>
              </a:spcAft>
              <a:buFont typeface="Arial" panose="020B0604020202020204" pitchFamily="34" charset="0"/>
              <a:buChar char="•"/>
              <a:defRPr/>
            </a:pPr>
            <a:endParaRPr lang="en-US" sz="2400" dirty="0"/>
          </a:p>
          <a:p>
            <a:pPr fontAlgn="auto">
              <a:spcAft>
                <a:spcPts val="0"/>
              </a:spcAft>
              <a:buFont typeface="Arial" panose="020B0604020202020204" pitchFamily="34" charset="0"/>
              <a:buChar char="•"/>
              <a:defRPr/>
            </a:pPr>
            <a:endParaRPr lang="en-US" sz="2400" dirty="0"/>
          </a:p>
          <a:p>
            <a:pPr fontAlgn="auto">
              <a:spcAft>
                <a:spcPts val="0"/>
              </a:spcAft>
              <a:buFont typeface="Arial" panose="020B0604020202020204" pitchFamily="34" charset="0"/>
              <a:buChar char="•"/>
              <a:defRPr/>
            </a:pPr>
            <a:endParaRPr lang="en-US" sz="2400" dirty="0"/>
          </a:p>
          <a:p>
            <a:pPr fontAlgn="auto">
              <a:spcAft>
                <a:spcPts val="0"/>
              </a:spcAft>
              <a:buFont typeface="Arial" panose="020B0604020202020204" pitchFamily="34" charset="0"/>
              <a:buChar char="•"/>
              <a:defRPr/>
            </a:pPr>
            <a:endParaRPr lang="en-US" sz="2400" baseline="30000" dirty="0"/>
          </a:p>
          <a:p>
            <a:pPr fontAlgn="auto">
              <a:spcAft>
                <a:spcPts val="0"/>
              </a:spcAft>
              <a:buFont typeface="Arial" panose="020B0604020202020204" pitchFamily="34" charset="0"/>
              <a:buNone/>
              <a:defRPr/>
            </a:pPr>
            <a:endParaRPr lang="en-US" sz="2400" baseline="30000" dirty="0"/>
          </a:p>
          <a:p>
            <a:pPr fontAlgn="auto">
              <a:spcAft>
                <a:spcPts val="0"/>
              </a:spcAft>
              <a:buFont typeface="Arial" panose="020B0604020202020204" pitchFamily="34" charset="0"/>
              <a:buNone/>
              <a:defRPr/>
            </a:pPr>
            <a:endParaRPr lang="en-US" sz="2400" baseline="30000" dirty="0"/>
          </a:p>
          <a:p>
            <a:pPr fontAlgn="auto">
              <a:spcAft>
                <a:spcPts val="0"/>
              </a:spcAft>
              <a:buFont typeface="Arial" panose="020B0604020202020204" pitchFamily="34" charset="0"/>
              <a:buNone/>
              <a:defRPr/>
            </a:pPr>
            <a:endParaRPr lang="en-US" sz="2400" baseline="30000" dirty="0"/>
          </a:p>
          <a:p>
            <a:pPr fontAlgn="auto">
              <a:spcAft>
                <a:spcPts val="0"/>
              </a:spcAft>
              <a:buFont typeface="Arial" panose="020B0604020202020204" pitchFamily="34" charset="0"/>
              <a:buNone/>
              <a:defRPr/>
            </a:pPr>
            <a:endParaRPr lang="en-US" sz="2400" baseline="30000" dirty="0"/>
          </a:p>
          <a:p>
            <a:pPr fontAlgn="auto">
              <a:spcAft>
                <a:spcPts val="0"/>
              </a:spcAft>
              <a:buFont typeface="Arial" panose="020B0604020202020204" pitchFamily="34" charset="0"/>
              <a:buNone/>
              <a:defRPr/>
            </a:pPr>
            <a:endParaRPr lang="en-US" sz="2400" baseline="30000" dirty="0"/>
          </a:p>
          <a:p>
            <a:pPr fontAlgn="auto">
              <a:spcAft>
                <a:spcPts val="0"/>
              </a:spcAft>
              <a:buFont typeface="Arial" panose="020B0604020202020204" pitchFamily="34" charset="0"/>
              <a:buNone/>
              <a:defRPr/>
            </a:pPr>
            <a:endParaRPr lang="en-US" sz="2400" baseline="30000" dirty="0"/>
          </a:p>
          <a:p>
            <a:pPr fontAlgn="auto">
              <a:spcAft>
                <a:spcPts val="0"/>
              </a:spcAft>
              <a:buFont typeface="Arial" panose="020B0604020202020204" pitchFamily="34" charset="0"/>
              <a:buNone/>
              <a:defRPr/>
            </a:pPr>
            <a:endParaRPr lang="en-US" sz="2400" baseline="30000" dirty="0"/>
          </a:p>
          <a:p>
            <a:pPr fontAlgn="auto">
              <a:spcAft>
                <a:spcPts val="0"/>
              </a:spcAft>
              <a:buFont typeface="Arial" panose="020B0604020202020204" pitchFamily="34" charset="0"/>
              <a:buNone/>
              <a:defRPr/>
            </a:pPr>
            <a:endParaRPr lang="en-US" sz="2400" baseline="30000" dirty="0"/>
          </a:p>
          <a:p>
            <a:pPr fontAlgn="auto">
              <a:spcAft>
                <a:spcPts val="0"/>
              </a:spcAft>
              <a:buFont typeface="Arial" panose="020B0604020202020204" pitchFamily="34" charset="0"/>
              <a:buNone/>
              <a:defRPr/>
            </a:pPr>
            <a:endParaRPr lang="en-US" sz="2400" baseline="30000" dirty="0"/>
          </a:p>
          <a:p>
            <a:pPr fontAlgn="auto">
              <a:spcAft>
                <a:spcPts val="0"/>
              </a:spcAft>
              <a:buFont typeface="Arial" panose="020B0604020202020204" pitchFamily="34" charset="0"/>
              <a:buNone/>
              <a:defRPr/>
            </a:pPr>
            <a:endParaRPr lang="en-US" sz="2400" dirty="0"/>
          </a:p>
          <a:p>
            <a:pPr fontAlgn="auto">
              <a:spcAft>
                <a:spcPts val="0"/>
              </a:spcAft>
              <a:buFont typeface="Arial" panose="020B0604020202020204" pitchFamily="34" charset="0"/>
              <a:buChar char="•"/>
              <a:defRPr/>
            </a:pPr>
            <a:endParaRPr lang="en-US" sz="2400" dirty="0"/>
          </a:p>
          <a:p>
            <a:pPr fontAlgn="auto">
              <a:spcAft>
                <a:spcPts val="0"/>
              </a:spcAft>
              <a:buFont typeface="Arial" panose="020B0604020202020204" pitchFamily="34" charset="0"/>
              <a:buChar char="•"/>
              <a:defRPr/>
            </a:pPr>
            <a:endParaRPr lang="en-US" sz="2400" dirty="0"/>
          </a:p>
        </p:txBody>
      </p:sp>
      <p:graphicFrame>
        <p:nvGraphicFramePr>
          <p:cNvPr id="17" name="Content Placeholder 4"/>
          <p:cNvGraphicFramePr>
            <a:graphicFrameLocks/>
          </p:cNvGraphicFramePr>
          <p:nvPr/>
        </p:nvGraphicFramePr>
        <p:xfrm>
          <a:off x="300446" y="2103121"/>
          <a:ext cx="7916092" cy="2743200"/>
        </p:xfrm>
        <a:graphic>
          <a:graphicData uri="http://schemas.openxmlformats.org/drawingml/2006/table">
            <a:tbl>
              <a:tblPr firstRow="1" bandRow="1">
                <a:tableStyleId>{5940675A-B579-460E-94D1-54222C63F5DA}</a:tableStyleId>
              </a:tblPr>
              <a:tblGrid>
                <a:gridCol w="3958046">
                  <a:extLst>
                    <a:ext uri="{9D8B030D-6E8A-4147-A177-3AD203B41FA5}">
                      <a16:colId xmlns:a16="http://schemas.microsoft.com/office/drawing/2014/main" xmlns="" val="20000"/>
                    </a:ext>
                  </a:extLst>
                </a:gridCol>
                <a:gridCol w="3958046">
                  <a:extLst>
                    <a:ext uri="{9D8B030D-6E8A-4147-A177-3AD203B41FA5}">
                      <a16:colId xmlns:a16="http://schemas.microsoft.com/office/drawing/2014/main" xmlns="" val="20001"/>
                    </a:ext>
                  </a:extLst>
                </a:gridCol>
              </a:tblGrid>
              <a:tr h="365760">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Prevent Waste</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Use of renewable feedstocks</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extLst>
                  <a:ext uri="{0D108BD9-81ED-4DB2-BD59-A6C34878D82A}">
                    <a16:rowId xmlns:a16="http://schemas.microsoft.com/office/drawing/2014/main" xmlns="" val="10000"/>
                  </a:ext>
                </a:extLst>
              </a:tr>
              <a:tr h="365760">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Atom Economy</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Reduce Derivatives</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extLst>
                  <a:ext uri="{0D108BD9-81ED-4DB2-BD59-A6C34878D82A}">
                    <a16:rowId xmlns:a16="http://schemas.microsoft.com/office/drawing/2014/main" xmlns="" val="10001"/>
                  </a:ext>
                </a:extLst>
              </a:tr>
              <a:tr h="365760">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Safer Synthesis</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Catalysis</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extLst>
                  <a:ext uri="{0D108BD9-81ED-4DB2-BD59-A6C34878D82A}">
                    <a16:rowId xmlns:a16="http://schemas.microsoft.com/office/drawing/2014/main" xmlns="" val="10002"/>
                  </a:ext>
                </a:extLst>
              </a:tr>
              <a:tr h="365760">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Safe Products</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Design for Degradation</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extLst>
                  <a:ext uri="{0D108BD9-81ED-4DB2-BD59-A6C34878D82A}">
                    <a16:rowId xmlns:a16="http://schemas.microsoft.com/office/drawing/2014/main" xmlns="" val="10003"/>
                  </a:ext>
                </a:extLst>
              </a:tr>
              <a:tr h="365760">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Design Benign Chemicals</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Pollution prevention</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extLst>
                  <a:ext uri="{0D108BD9-81ED-4DB2-BD59-A6C34878D82A}">
                    <a16:rowId xmlns:a16="http://schemas.microsoft.com/office/drawing/2014/main" xmlns="" val="10004"/>
                  </a:ext>
                </a:extLst>
              </a:tr>
              <a:tr h="365760">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Design for</a:t>
                      </a:r>
                      <a:r>
                        <a:rPr lang="en-US" sz="2400" cap="none" spc="0" baseline="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 Energy Efficiency</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tc>
                  <a:txBody>
                    <a:bodyPr/>
                    <a:lstStyle/>
                    <a:p>
                      <a:r>
                        <a:rPr lang="en-US" sz="2400"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rPr>
                        <a:t>Accident Prevention</a:t>
                      </a:r>
                      <a:endParaRPr lang="en-US" sz="2400" b="1" cap="none" spc="0" dirty="0">
                        <a:ln w="19050">
                          <a:solidFill>
                            <a:schemeClr val="tx2">
                              <a:tint val="1000"/>
                            </a:schemeClr>
                          </a:solidFill>
                          <a:prstDash val="solid"/>
                        </a:ln>
                        <a:solidFill>
                          <a:schemeClr val="bg1"/>
                        </a:solidFill>
                        <a:effectLst>
                          <a:outerShdw blurRad="50000" dist="50800" dir="7500000" algn="tl">
                            <a:srgbClr val="000000">
                              <a:shade val="5000"/>
                              <a:alpha val="35000"/>
                            </a:srgbClr>
                          </a:outerShdw>
                        </a:effectLst>
                        <a:latin typeface="Bookman Old Style" panose="02050604050505020204" pitchFamily="18" charset="0"/>
                      </a:endParaRPr>
                    </a:p>
                  </a:txBody>
                  <a:tcPr anchor="ctr">
                    <a:solidFill>
                      <a:srgbClr val="92D050"/>
                    </a:solidFill>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410689308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idx="1"/>
          </p:nvPr>
        </p:nvSpPr>
        <p:spPr>
          <a:xfrm>
            <a:off x="169863" y="1292225"/>
            <a:ext cx="7650162" cy="5287963"/>
          </a:xfrm>
        </p:spPr>
        <p:txBody>
          <a:bodyPr rtlCol="0">
            <a:noAutofit/>
          </a:bodyPr>
          <a:lstStyle/>
          <a:p>
            <a:pPr marL="0" indent="0" algn="just" fontAlgn="auto">
              <a:spcAft>
                <a:spcPts val="0"/>
              </a:spcAft>
              <a:buFont typeface="Arial" panose="020B0604020202020204" pitchFamily="34" charset="0"/>
              <a:buNone/>
              <a:defRPr/>
            </a:pPr>
            <a:r>
              <a:rPr lang="en-US" sz="2000" dirty="0"/>
              <a:t> </a:t>
            </a:r>
            <a:r>
              <a:rPr lang="en-US" b="1" dirty="0">
                <a:solidFill>
                  <a:schemeClr val="accent1">
                    <a:lumMod val="50000"/>
                  </a:schemeClr>
                </a:solidFill>
              </a:rPr>
              <a:t>Prevent Waste :</a:t>
            </a:r>
            <a:endParaRPr lang="en-US" dirty="0"/>
          </a:p>
          <a:p>
            <a:pPr marL="0" indent="0" algn="just" fontAlgn="auto">
              <a:lnSpc>
                <a:spcPct val="100000"/>
              </a:lnSpc>
              <a:spcAft>
                <a:spcPts val="0"/>
              </a:spcAft>
              <a:buFont typeface="Arial" panose="020B0604020202020204" pitchFamily="34" charset="0"/>
              <a:buChar char="•"/>
              <a:defRPr/>
            </a:pPr>
            <a:r>
              <a:rPr lang="en-GB" dirty="0"/>
              <a:t> </a:t>
            </a:r>
            <a:r>
              <a:rPr lang="en-GB" sz="2400" dirty="0"/>
              <a:t>Synthesis </a:t>
            </a:r>
            <a:r>
              <a:rPr lang="en-GB" sz="2400" b="1" dirty="0">
                <a:solidFill>
                  <a:srgbClr val="C42ABD"/>
                </a:solidFill>
              </a:rPr>
              <a:t>only targeted product </a:t>
            </a:r>
            <a:r>
              <a:rPr lang="en-GB" sz="2400" dirty="0"/>
              <a:t>with minimum or no </a:t>
            </a:r>
          </a:p>
          <a:p>
            <a:pPr marL="0" indent="0" algn="just" fontAlgn="auto">
              <a:lnSpc>
                <a:spcPct val="100000"/>
              </a:lnSpc>
              <a:spcAft>
                <a:spcPts val="0"/>
              </a:spcAft>
              <a:buNone/>
              <a:defRPr/>
            </a:pPr>
            <a:r>
              <a:rPr lang="en-GB" sz="2400" dirty="0"/>
              <a:t>   by products/waste</a:t>
            </a:r>
          </a:p>
          <a:p>
            <a:pPr marL="0" indent="0" algn="just" fontAlgn="auto">
              <a:lnSpc>
                <a:spcPct val="100000"/>
              </a:lnSpc>
              <a:spcAft>
                <a:spcPts val="0"/>
              </a:spcAft>
              <a:buNone/>
              <a:defRPr/>
            </a:pPr>
            <a:endParaRPr lang="en-GB" sz="2400" dirty="0"/>
          </a:p>
          <a:p>
            <a:pPr marL="457200" lvl="1" indent="0" algn="just">
              <a:lnSpc>
                <a:spcPct val="100000"/>
              </a:lnSpc>
              <a:defRPr/>
            </a:pPr>
            <a:r>
              <a:rPr lang="en-GB" dirty="0"/>
              <a:t> If waste is produced , it </a:t>
            </a:r>
            <a:r>
              <a:rPr lang="en-US" dirty="0"/>
              <a:t>involves cost and time to treat and safely dispose it, as a result production cost increases</a:t>
            </a:r>
          </a:p>
          <a:p>
            <a:pPr marL="457200" lvl="1" indent="0" algn="just" fontAlgn="auto">
              <a:spcAft>
                <a:spcPts val="0"/>
              </a:spcAft>
              <a:buFont typeface="Arial" panose="020B0604020202020204" pitchFamily="34" charset="0"/>
              <a:buChar char="•"/>
              <a:defRPr/>
            </a:pPr>
            <a:endParaRPr lang="en-GB" dirty="0"/>
          </a:p>
          <a:p>
            <a:pPr marL="0" indent="0" algn="just" fontAlgn="auto">
              <a:spcAft>
                <a:spcPts val="0"/>
              </a:spcAft>
              <a:buFont typeface="Arial" panose="020B0604020202020204" pitchFamily="34" charset="0"/>
              <a:buNone/>
              <a:defRPr/>
            </a:pPr>
            <a:endParaRPr lang="en-US" dirty="0"/>
          </a:p>
          <a:p>
            <a:pPr marL="0" indent="0" algn="just" fontAlgn="auto">
              <a:spcAft>
                <a:spcPts val="0"/>
              </a:spcAft>
              <a:buFont typeface="Arial" panose="020B0604020202020204" pitchFamily="34" charset="0"/>
              <a:buNone/>
              <a:defRPr/>
            </a:pPr>
            <a:endParaRPr lang="en-GB" sz="2000" dirty="0"/>
          </a:p>
          <a:p>
            <a:pPr marL="0" indent="0" algn="just" fontAlgn="auto">
              <a:spcAft>
                <a:spcPts val="0"/>
              </a:spcAft>
              <a:buFont typeface="Arial" panose="020B0604020202020204" pitchFamily="34" charset="0"/>
              <a:buChar char="•"/>
              <a:defRPr/>
            </a:pPr>
            <a:endParaRPr lang="en-US" sz="2000" dirty="0"/>
          </a:p>
          <a:p>
            <a:pPr marL="0" indent="0" algn="just" fontAlgn="auto">
              <a:spcAft>
                <a:spcPts val="0"/>
              </a:spcAft>
              <a:buFont typeface="Arial" panose="020B0604020202020204" pitchFamily="34" charset="0"/>
              <a:buNone/>
              <a:defRPr/>
            </a:pPr>
            <a:r>
              <a:rPr lang="en-US" sz="2000" dirty="0"/>
              <a:t>    </a:t>
            </a:r>
          </a:p>
        </p:txBody>
      </p:sp>
    </p:spTree>
    <p:extLst>
      <p:ext uri="{BB962C8B-B14F-4D97-AF65-F5344CB8AC3E}">
        <p14:creationId xmlns:p14="http://schemas.microsoft.com/office/powerpoint/2010/main" val="11131443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idx="1"/>
          </p:nvPr>
        </p:nvSpPr>
        <p:spPr>
          <a:xfrm>
            <a:off x="169863" y="1292225"/>
            <a:ext cx="7981360" cy="5287963"/>
          </a:xfrm>
        </p:spPr>
        <p:txBody>
          <a:bodyPr rtlCol="0">
            <a:noAutofit/>
          </a:bodyPr>
          <a:lstStyle/>
          <a:p>
            <a:pPr marL="0" indent="0" algn="just" fontAlgn="auto">
              <a:spcAft>
                <a:spcPts val="0"/>
              </a:spcAft>
              <a:buFont typeface="Arial" panose="020B0604020202020204" pitchFamily="34" charset="0"/>
              <a:buNone/>
              <a:defRPr/>
            </a:pPr>
            <a:r>
              <a:rPr lang="en-US" dirty="0"/>
              <a:t> </a:t>
            </a:r>
            <a:r>
              <a:rPr lang="en-US" b="1" dirty="0">
                <a:solidFill>
                  <a:schemeClr val="accent1">
                    <a:lumMod val="50000"/>
                  </a:schemeClr>
                </a:solidFill>
              </a:rPr>
              <a:t>Atom Economy :</a:t>
            </a:r>
          </a:p>
          <a:p>
            <a:pPr>
              <a:buNone/>
              <a:defRPr/>
            </a:pPr>
            <a:r>
              <a:rPr lang="en-GB" sz="3600" dirty="0"/>
              <a:t> </a:t>
            </a:r>
            <a:r>
              <a:rPr lang="en-US" sz="2000" dirty="0"/>
              <a:t>Synthetic methods should be </a:t>
            </a:r>
          </a:p>
          <a:p>
            <a:pPr lvl="1" fontAlgn="auto">
              <a:spcAft>
                <a:spcPts val="0"/>
              </a:spcAft>
              <a:buFont typeface="Arial" panose="020B0604020202020204" pitchFamily="34" charset="0"/>
              <a:buChar char="•"/>
              <a:defRPr/>
            </a:pPr>
            <a:r>
              <a:rPr lang="en-US" sz="2000" dirty="0"/>
              <a:t>designed to maximize the </a:t>
            </a:r>
            <a:r>
              <a:rPr lang="en-US" sz="2000" b="1" dirty="0">
                <a:solidFill>
                  <a:srgbClr val="C42ABD"/>
                </a:solidFill>
              </a:rPr>
              <a:t>incorporation of all materials used </a:t>
            </a:r>
            <a:r>
              <a:rPr lang="en-US" sz="2000" dirty="0"/>
              <a:t>into the final product</a:t>
            </a:r>
          </a:p>
          <a:p>
            <a:pPr lvl="1" fontAlgn="auto">
              <a:spcAft>
                <a:spcPts val="0"/>
              </a:spcAft>
              <a:buFont typeface="Arial" panose="020B0604020202020204" pitchFamily="34" charset="0"/>
              <a:buChar char="•"/>
              <a:defRPr/>
            </a:pPr>
            <a:r>
              <a:rPr lang="en-US" sz="2000" dirty="0"/>
              <a:t>The chemical processes should have </a:t>
            </a:r>
            <a:r>
              <a:rPr lang="en-US" sz="2000" b="1" dirty="0">
                <a:solidFill>
                  <a:srgbClr val="C42ABD"/>
                </a:solidFill>
              </a:rPr>
              <a:t>maximum product yield</a:t>
            </a:r>
          </a:p>
          <a:p>
            <a:pPr lvl="1" fontAlgn="auto">
              <a:spcAft>
                <a:spcPts val="0"/>
              </a:spcAft>
              <a:buFont typeface="Arial" panose="020B0604020202020204" pitchFamily="34" charset="0"/>
              <a:buChar char="•"/>
              <a:defRPr/>
            </a:pPr>
            <a:r>
              <a:rPr lang="en-US" sz="2000" dirty="0"/>
              <a:t>Atom economy can be calculated using the relation</a:t>
            </a:r>
          </a:p>
          <a:p>
            <a:pPr lvl="1" fontAlgn="auto">
              <a:spcAft>
                <a:spcPts val="0"/>
              </a:spcAft>
              <a:buNone/>
              <a:defRPr/>
            </a:pPr>
            <a:r>
              <a:rPr lang="en-US" sz="2000" b="1" dirty="0">
                <a:solidFill>
                  <a:srgbClr val="6D1769"/>
                </a:solidFill>
                <a:cs typeface="Times New Roman" panose="02020603050405020304" pitchFamily="18" charset="0"/>
              </a:rPr>
              <a:t>% Atom Economy = (FW of atoms utilized/FW of all reactants) X 100</a:t>
            </a:r>
            <a:endParaRPr lang="en-US" sz="2000" b="1" dirty="0">
              <a:solidFill>
                <a:srgbClr val="6D1769"/>
              </a:solidFill>
            </a:endParaRPr>
          </a:p>
          <a:p>
            <a:pPr>
              <a:buNone/>
              <a:defRPr/>
            </a:pPr>
            <a:r>
              <a:rPr lang="en-US" sz="2000" dirty="0"/>
              <a:t>                      Atom Economy in a Substitution Reaction - </a:t>
            </a:r>
            <a:r>
              <a:rPr lang="en-US" sz="2000" b="1" dirty="0">
                <a:solidFill>
                  <a:srgbClr val="C42ABD"/>
                </a:solidFill>
              </a:rPr>
              <a:t>moderate</a:t>
            </a:r>
            <a:endParaRPr lang="en-US" sz="2000" b="1" dirty="0">
              <a:solidFill>
                <a:srgbClr val="C42ABD"/>
              </a:solidFill>
              <a:cs typeface="Times New Roman" panose="02020603050405020304" pitchFamily="18" charset="0"/>
            </a:endParaRPr>
          </a:p>
          <a:p>
            <a:pPr>
              <a:buNone/>
              <a:defRPr/>
            </a:pPr>
            <a:r>
              <a:rPr lang="en-US" sz="2000" dirty="0">
                <a:cs typeface="Times New Roman" panose="02020603050405020304" pitchFamily="18" charset="0"/>
              </a:rPr>
              <a:t>                      Atom Economy in Elimination Reactions - </a:t>
            </a:r>
            <a:r>
              <a:rPr lang="en-US" sz="2000" b="1" dirty="0">
                <a:solidFill>
                  <a:srgbClr val="C42ABD"/>
                </a:solidFill>
                <a:cs typeface="Times New Roman" panose="02020603050405020304" pitchFamily="18" charset="0"/>
              </a:rPr>
              <a:t>low</a:t>
            </a:r>
          </a:p>
          <a:p>
            <a:pPr>
              <a:buNone/>
              <a:defRPr/>
            </a:pPr>
            <a:r>
              <a:rPr lang="en-US" sz="2000" dirty="0">
                <a:cs typeface="Times New Roman" panose="02020603050405020304" pitchFamily="18" charset="0"/>
              </a:rPr>
              <a:t>                      Atom Economy in Addition Reactions -</a:t>
            </a:r>
            <a:r>
              <a:rPr lang="en-US" sz="2000" b="1" dirty="0">
                <a:solidFill>
                  <a:srgbClr val="C42ABD"/>
                </a:solidFill>
                <a:cs typeface="Times New Roman" panose="02020603050405020304" pitchFamily="18" charset="0"/>
              </a:rPr>
              <a:t>100% </a:t>
            </a:r>
          </a:p>
          <a:p>
            <a:pPr>
              <a:buNone/>
              <a:defRPr/>
            </a:pPr>
            <a:r>
              <a:rPr lang="en-US" sz="2000" dirty="0">
                <a:cs typeface="Times New Roman" panose="02020603050405020304" pitchFamily="18" charset="0"/>
              </a:rPr>
              <a:t>                      Atom Economy in Rearrangement Reactions -</a:t>
            </a:r>
            <a:r>
              <a:rPr lang="en-US" sz="2000" b="1" dirty="0">
                <a:solidFill>
                  <a:srgbClr val="C42ABD"/>
                </a:solidFill>
                <a:cs typeface="Times New Roman" panose="02020603050405020304" pitchFamily="18" charset="0"/>
              </a:rPr>
              <a:t>100%</a:t>
            </a:r>
          </a:p>
          <a:p>
            <a:pPr>
              <a:defRPr/>
            </a:pPr>
            <a:r>
              <a:rPr lang="en-GB" sz="2000" dirty="0"/>
              <a:t>For a </a:t>
            </a:r>
            <a:r>
              <a:rPr lang="en-GB" sz="2000" b="1" dirty="0">
                <a:solidFill>
                  <a:srgbClr val="C42ABD"/>
                </a:solidFill>
              </a:rPr>
              <a:t>green synthesis </a:t>
            </a:r>
            <a:r>
              <a:rPr lang="en-GB" sz="2000" dirty="0"/>
              <a:t>atom economy must be maximum (100%)</a:t>
            </a:r>
          </a:p>
          <a:p>
            <a:pPr lvl="0">
              <a:buNone/>
              <a:defRPr/>
            </a:pPr>
            <a:endParaRPr lang="en-US" sz="2000" dirty="0">
              <a:cs typeface="Times New Roman" panose="02020603050405020304" pitchFamily="18" charset="0"/>
            </a:endParaRPr>
          </a:p>
          <a:p>
            <a:pPr fontAlgn="auto">
              <a:spcAft>
                <a:spcPts val="0"/>
              </a:spcAft>
              <a:buFont typeface="Arial" panose="020B0604020202020204" pitchFamily="34" charset="0"/>
              <a:buChar char="•"/>
              <a:defRPr/>
            </a:pPr>
            <a:endParaRPr lang="en-US" sz="2000" dirty="0"/>
          </a:p>
        </p:txBody>
      </p:sp>
    </p:spTree>
    <p:extLst>
      <p:ext uri="{BB962C8B-B14F-4D97-AF65-F5344CB8AC3E}">
        <p14:creationId xmlns:p14="http://schemas.microsoft.com/office/powerpoint/2010/main" val="6869508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idx="1"/>
          </p:nvPr>
        </p:nvSpPr>
        <p:spPr>
          <a:xfrm>
            <a:off x="169863" y="1292225"/>
            <a:ext cx="8007486" cy="5287963"/>
          </a:xfrm>
        </p:spPr>
        <p:txBody>
          <a:bodyPr rtlCol="0">
            <a:noAutofit/>
          </a:bodyPr>
          <a:lstStyle/>
          <a:p>
            <a:pPr marL="0" indent="0" algn="just" fontAlgn="auto">
              <a:spcAft>
                <a:spcPts val="0"/>
              </a:spcAft>
              <a:buFont typeface="Arial" panose="020B0604020202020204" pitchFamily="34" charset="0"/>
              <a:buNone/>
              <a:defRPr/>
            </a:pPr>
            <a:r>
              <a:rPr lang="en-US" dirty="0"/>
              <a:t> </a:t>
            </a:r>
            <a:r>
              <a:rPr lang="en-US" b="1" dirty="0">
                <a:solidFill>
                  <a:schemeClr val="accent1">
                    <a:lumMod val="50000"/>
                  </a:schemeClr>
                </a:solidFill>
              </a:rPr>
              <a:t>Safer Synthesis :</a:t>
            </a:r>
          </a:p>
          <a:p>
            <a:pPr fontAlgn="auto">
              <a:spcAft>
                <a:spcPts val="0"/>
              </a:spcAft>
              <a:buNone/>
              <a:defRPr/>
            </a:pPr>
            <a:endParaRPr lang="en-US" sz="2400" dirty="0"/>
          </a:p>
        </p:txBody>
      </p:sp>
      <p:sp>
        <p:nvSpPr>
          <p:cNvPr id="15" name="Rectangle 14"/>
          <p:cNvSpPr/>
          <p:nvPr/>
        </p:nvSpPr>
        <p:spPr>
          <a:xfrm>
            <a:off x="317863" y="1924758"/>
            <a:ext cx="7898674" cy="1946687"/>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defRPr/>
            </a:pPr>
            <a:r>
              <a:rPr lang="en-US" sz="2000" dirty="0"/>
              <a:t>The synthetic processes should be </a:t>
            </a:r>
          </a:p>
          <a:p>
            <a:pPr marL="685800" lvl="1" indent="-228600">
              <a:lnSpc>
                <a:spcPct val="90000"/>
              </a:lnSpc>
              <a:spcBef>
                <a:spcPts val="500"/>
              </a:spcBef>
              <a:buFont typeface="Arial" panose="020B0604020202020204" pitchFamily="34" charset="0"/>
              <a:buChar char="•"/>
              <a:defRPr/>
            </a:pPr>
            <a:r>
              <a:rPr lang="en-US" sz="2000" dirty="0"/>
              <a:t>designed so as to minimize or prevent the </a:t>
            </a:r>
            <a:r>
              <a:rPr lang="en-US" sz="2000" b="1" dirty="0">
                <a:solidFill>
                  <a:srgbClr val="C42ABD"/>
                </a:solidFill>
              </a:rPr>
              <a:t>production of hazardous substances </a:t>
            </a:r>
          </a:p>
          <a:p>
            <a:pPr marL="685800" lvl="1" indent="-228600">
              <a:lnSpc>
                <a:spcPct val="90000"/>
              </a:lnSpc>
              <a:spcBef>
                <a:spcPts val="500"/>
              </a:spcBef>
              <a:buFont typeface="Arial" panose="020B0604020202020204" pitchFamily="34" charset="0"/>
              <a:buChar char="•"/>
              <a:defRPr/>
            </a:pPr>
            <a:r>
              <a:rPr lang="en-US" sz="2000" b="1" dirty="0">
                <a:solidFill>
                  <a:srgbClr val="C42ABD"/>
                </a:solidFill>
              </a:rPr>
              <a:t>Necessary safety precautions </a:t>
            </a:r>
            <a:r>
              <a:rPr lang="en-US" sz="2000" dirty="0"/>
              <a:t>have to be taken while processing to protect human health and environment</a:t>
            </a:r>
          </a:p>
          <a:p>
            <a:pPr marL="685800" lvl="1" indent="-228600">
              <a:lnSpc>
                <a:spcPct val="90000"/>
              </a:lnSpc>
              <a:spcBef>
                <a:spcPts val="500"/>
              </a:spcBef>
              <a:buFont typeface="Arial" panose="020B0604020202020204" pitchFamily="34" charset="0"/>
              <a:buChar char="•"/>
              <a:defRPr/>
            </a:pPr>
            <a:endParaRPr lang="en-US" sz="2000" dirty="0"/>
          </a:p>
        </p:txBody>
      </p:sp>
      <p:sp>
        <p:nvSpPr>
          <p:cNvPr id="16" name="Rectangle 15"/>
          <p:cNvSpPr/>
          <p:nvPr/>
        </p:nvSpPr>
        <p:spPr>
          <a:xfrm>
            <a:off x="444137" y="3474721"/>
            <a:ext cx="7694023" cy="2544286"/>
          </a:xfrm>
          <a:prstGeom prst="rect">
            <a:avLst/>
          </a:prstGeom>
        </p:spPr>
        <p:txBody>
          <a:bodyPr wrap="square">
            <a:spAutoFit/>
          </a:bodyPr>
          <a:lstStyle/>
          <a:p>
            <a:pPr marL="228600" lvl="0" indent="-228600">
              <a:lnSpc>
                <a:spcPct val="90000"/>
              </a:lnSpc>
              <a:spcBef>
                <a:spcPts val="1000"/>
              </a:spcBef>
              <a:defRPr/>
            </a:pPr>
            <a:r>
              <a:rPr lang="en-US" sz="2000" dirty="0"/>
              <a:t>e.g.,</a:t>
            </a:r>
          </a:p>
          <a:p>
            <a:pPr marL="228600" indent="-228600">
              <a:lnSpc>
                <a:spcPct val="90000"/>
              </a:lnSpc>
              <a:spcBef>
                <a:spcPts val="1000"/>
              </a:spcBef>
              <a:buFont typeface="Arial" pitchFamily="34" charset="0"/>
              <a:buChar char="•"/>
              <a:defRPr/>
            </a:pPr>
            <a:r>
              <a:rPr lang="en-US" sz="2000" dirty="0"/>
              <a:t>  Polyurethane is manufactured conventionally using </a:t>
            </a:r>
            <a:r>
              <a:rPr lang="en-US" sz="2000" dirty="0" err="1"/>
              <a:t>isocyanate</a:t>
            </a:r>
            <a:r>
              <a:rPr lang="en-US" sz="2000" dirty="0"/>
              <a:t> and alcohol. However, </a:t>
            </a:r>
            <a:r>
              <a:rPr lang="en-US" sz="2000" dirty="0" err="1"/>
              <a:t>isocyanate</a:t>
            </a:r>
            <a:r>
              <a:rPr lang="en-US" sz="2000" dirty="0"/>
              <a:t> is  produced using  phosgene, a toxic gas </a:t>
            </a:r>
          </a:p>
          <a:p>
            <a:pPr marL="228600" lvl="0" indent="-228600">
              <a:lnSpc>
                <a:spcPct val="90000"/>
              </a:lnSpc>
              <a:spcBef>
                <a:spcPts val="1000"/>
              </a:spcBef>
              <a:defRPr/>
            </a:pPr>
            <a:endParaRPr lang="en-US" sz="2000" dirty="0"/>
          </a:p>
          <a:p>
            <a:pPr marL="228600" lvl="0" indent="-228600">
              <a:lnSpc>
                <a:spcPct val="90000"/>
              </a:lnSpc>
              <a:spcBef>
                <a:spcPts val="1000"/>
              </a:spcBef>
              <a:buFont typeface="Arial" panose="020B0604020202020204" pitchFamily="34" charset="0"/>
              <a:buChar char="•"/>
              <a:defRPr/>
            </a:pPr>
            <a:r>
              <a:rPr lang="en-US" sz="2000" dirty="0"/>
              <a:t> The alternative method by green synthesis of polyurethane eliminates the use of phosgene and uses CO</a:t>
            </a:r>
            <a:r>
              <a:rPr lang="en-US" sz="2000" baseline="-25000" dirty="0"/>
              <a:t>2</a:t>
            </a:r>
            <a:r>
              <a:rPr lang="en-US" sz="2000" dirty="0"/>
              <a:t> </a:t>
            </a:r>
          </a:p>
          <a:p>
            <a:pPr marL="228600" lvl="0" indent="-228600">
              <a:lnSpc>
                <a:spcPct val="90000"/>
              </a:lnSpc>
              <a:spcBef>
                <a:spcPts val="1000"/>
              </a:spcBef>
              <a:defRPr/>
            </a:pPr>
            <a:r>
              <a:rPr lang="en-US" sz="2000" dirty="0"/>
              <a:t>     </a:t>
            </a:r>
          </a:p>
        </p:txBody>
      </p:sp>
    </p:spTree>
    <p:extLst>
      <p:ext uri="{BB962C8B-B14F-4D97-AF65-F5344CB8AC3E}">
        <p14:creationId xmlns:p14="http://schemas.microsoft.com/office/powerpoint/2010/main" val="36761982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7A- Organic Light Emitting Diodes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2">
            <a:extLst>
              <a:ext uri="{FF2B5EF4-FFF2-40B4-BE49-F238E27FC236}">
                <a16:creationId xmlns:a16="http://schemas.microsoft.com/office/drawing/2014/main" xmlns="" id="{B1AEBD28-7BCD-4BFF-8D86-9C5F49398112}"/>
              </a:ext>
            </a:extLst>
          </p:cNvPr>
          <p:cNvSpPr>
            <a:spLocks noGrp="1"/>
          </p:cNvSpPr>
          <p:nvPr>
            <p:ph idx="1"/>
          </p:nvPr>
        </p:nvSpPr>
        <p:spPr>
          <a:xfrm>
            <a:off x="838201" y="1825625"/>
            <a:ext cx="7365274" cy="4131038"/>
          </a:xfrm>
        </p:spPr>
        <p:txBody>
          <a:bodyPr>
            <a:normAutofit/>
          </a:bodyPr>
          <a:lstStyle/>
          <a:p>
            <a:pPr marL="0" indent="0">
              <a:buNone/>
            </a:pPr>
            <a:r>
              <a:rPr lang="en-IN" dirty="0"/>
              <a:t> </a:t>
            </a:r>
            <a:r>
              <a:rPr lang="en-IN" sz="3200" b="1" i="1" dirty="0"/>
              <a:t>Module content:</a:t>
            </a:r>
          </a:p>
          <a:p>
            <a:pPr marL="0" indent="0">
              <a:buNone/>
            </a:pPr>
            <a:endParaRPr lang="en-IN" b="1" dirty="0"/>
          </a:p>
          <a:p>
            <a:pPr algn="just"/>
            <a:r>
              <a:rPr lang="en-US" sz="3200" b="1" i="1" dirty="0">
                <a:latin typeface="Calibri" panose="020F0502020204030204" pitchFamily="34" charset="0"/>
                <a:ea typeface="Times New Roman" panose="02020603050405020304" pitchFamily="18" charset="0"/>
              </a:rPr>
              <a:t>Organic Light Emitting Diodes</a:t>
            </a:r>
          </a:p>
        </p:txBody>
      </p:sp>
    </p:spTree>
    <p:extLst>
      <p:ext uri="{BB962C8B-B14F-4D97-AF65-F5344CB8AC3E}">
        <p14:creationId xmlns:p14="http://schemas.microsoft.com/office/powerpoint/2010/main" val="93295429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idx="1"/>
          </p:nvPr>
        </p:nvSpPr>
        <p:spPr>
          <a:xfrm>
            <a:off x="169863" y="1292225"/>
            <a:ext cx="7210425" cy="5287963"/>
          </a:xfrm>
        </p:spPr>
        <p:txBody>
          <a:bodyPr rtlCol="0">
            <a:noAutofit/>
          </a:bodyPr>
          <a:lstStyle/>
          <a:p>
            <a:pPr marL="0" indent="0" algn="just" fontAlgn="auto">
              <a:spcAft>
                <a:spcPts val="0"/>
              </a:spcAft>
              <a:buFont typeface="Arial" panose="020B0604020202020204" pitchFamily="34" charset="0"/>
              <a:buNone/>
              <a:defRPr/>
            </a:pPr>
            <a:r>
              <a:rPr lang="en-US" dirty="0"/>
              <a:t> </a:t>
            </a:r>
            <a:r>
              <a:rPr lang="en-US" b="1" dirty="0">
                <a:solidFill>
                  <a:schemeClr val="accent1">
                    <a:lumMod val="50000"/>
                  </a:schemeClr>
                </a:solidFill>
              </a:rPr>
              <a:t>Safe Products :</a:t>
            </a:r>
          </a:p>
          <a:p>
            <a:pPr fontAlgn="auto">
              <a:spcAft>
                <a:spcPts val="0"/>
              </a:spcAft>
              <a:buNone/>
              <a:defRPr/>
            </a:pPr>
            <a:r>
              <a:rPr lang="en-GB" sz="3600" dirty="0"/>
              <a:t> </a:t>
            </a:r>
            <a:r>
              <a:rPr lang="en-US" sz="3600" dirty="0"/>
              <a:t> </a:t>
            </a:r>
            <a:r>
              <a:rPr lang="en-US" sz="2600" dirty="0"/>
              <a:t>Chemical products should be designed</a:t>
            </a:r>
          </a:p>
          <a:p>
            <a:pPr lvl="1" algn="just" fontAlgn="auto">
              <a:spcAft>
                <a:spcPts val="0"/>
              </a:spcAft>
              <a:buFont typeface="Arial" panose="020B0604020202020204" pitchFamily="34" charset="0"/>
              <a:buChar char="•"/>
              <a:defRPr/>
            </a:pPr>
            <a:r>
              <a:rPr lang="en-US" dirty="0"/>
              <a:t> to </a:t>
            </a:r>
            <a:r>
              <a:rPr lang="en-US" b="1" dirty="0">
                <a:solidFill>
                  <a:srgbClr val="C42ABD"/>
                </a:solidFill>
              </a:rPr>
              <a:t>preserve efficacy of function while reducing toxicity  </a:t>
            </a:r>
          </a:p>
          <a:p>
            <a:pPr lvl="1" algn="just">
              <a:defRPr/>
            </a:pPr>
            <a:r>
              <a:rPr lang="en-US" dirty="0"/>
              <a:t>Products should not have any side effects on the people using it and on the environment</a:t>
            </a:r>
          </a:p>
          <a:p>
            <a:pPr lvl="1" algn="just" fontAlgn="auto">
              <a:spcAft>
                <a:spcPts val="0"/>
              </a:spcAft>
              <a:buFont typeface="Arial" panose="020B0604020202020204" pitchFamily="34" charset="0"/>
              <a:buChar char="•"/>
              <a:defRPr/>
            </a:pPr>
            <a:r>
              <a:rPr lang="en-US" dirty="0"/>
              <a:t>It is envisaged to produce the chemical products specially those being used in cosmetics, pharmaceuticals, etc.</a:t>
            </a:r>
          </a:p>
          <a:p>
            <a:pPr fontAlgn="auto">
              <a:spcAft>
                <a:spcPts val="0"/>
              </a:spcAft>
              <a:buFont typeface="Arial" panose="020B0604020202020204" pitchFamily="34" charset="0"/>
              <a:buChar char="•"/>
              <a:defRPr/>
            </a:pPr>
            <a:endParaRPr lang="en-US" sz="3200" dirty="0"/>
          </a:p>
        </p:txBody>
      </p:sp>
    </p:spTree>
    <p:extLst>
      <p:ext uri="{BB962C8B-B14F-4D97-AF65-F5344CB8AC3E}">
        <p14:creationId xmlns:p14="http://schemas.microsoft.com/office/powerpoint/2010/main" val="9270762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3" name="Content Placeholder 2"/>
          <p:cNvSpPr>
            <a:spLocks noGrp="1"/>
          </p:cNvSpPr>
          <p:nvPr>
            <p:ph idx="1"/>
          </p:nvPr>
        </p:nvSpPr>
        <p:spPr>
          <a:xfrm>
            <a:off x="169863" y="1292225"/>
            <a:ext cx="7210425" cy="5287963"/>
          </a:xfrm>
        </p:spPr>
        <p:txBody>
          <a:bodyPr rtlCol="0">
            <a:noAutofit/>
          </a:bodyPr>
          <a:lstStyle/>
          <a:p>
            <a:pPr marL="0" indent="0" algn="just" fontAlgn="auto">
              <a:spcAft>
                <a:spcPts val="0"/>
              </a:spcAft>
              <a:buFont typeface="Arial" panose="020B0604020202020204" pitchFamily="34" charset="0"/>
              <a:buNone/>
              <a:defRPr/>
            </a:pPr>
            <a:r>
              <a:rPr lang="en-US" dirty="0"/>
              <a:t> </a:t>
            </a:r>
            <a:r>
              <a:rPr lang="en-US" b="1" dirty="0">
                <a:solidFill>
                  <a:schemeClr val="accent1">
                    <a:lumMod val="50000"/>
                  </a:schemeClr>
                </a:solidFill>
              </a:rPr>
              <a:t>Design Benign Chemicals</a:t>
            </a:r>
            <a:r>
              <a:rPr lang="en-GB" sz="3600" b="1" dirty="0">
                <a:solidFill>
                  <a:schemeClr val="accent1">
                    <a:lumMod val="50000"/>
                  </a:schemeClr>
                </a:solidFill>
              </a:rPr>
              <a:t> :</a:t>
            </a:r>
          </a:p>
          <a:p>
            <a:pPr lvl="0" algn="just"/>
            <a:r>
              <a:rPr lang="en-US" sz="2000" dirty="0"/>
              <a:t>Use </a:t>
            </a:r>
            <a:r>
              <a:rPr lang="en-US" sz="2000" b="1" dirty="0">
                <a:solidFill>
                  <a:srgbClr val="C42ABD"/>
                </a:solidFill>
              </a:rPr>
              <a:t>safer solvents </a:t>
            </a:r>
            <a:r>
              <a:rPr lang="en-US" sz="2000" dirty="0"/>
              <a:t>and reaction conditions</a:t>
            </a:r>
          </a:p>
          <a:p>
            <a:pPr lvl="1" algn="just"/>
            <a:r>
              <a:rPr lang="en-US" sz="2000" dirty="0"/>
              <a:t>Avoid using solvents, separation agents, or other auxiliary chemicals</a:t>
            </a:r>
          </a:p>
          <a:p>
            <a:pPr lvl="1" algn="just"/>
            <a:r>
              <a:rPr lang="en-US" sz="2000" dirty="0"/>
              <a:t>If these chemicals are necessary, use </a:t>
            </a:r>
            <a:r>
              <a:rPr lang="en-US" sz="2000" b="1" dirty="0">
                <a:solidFill>
                  <a:srgbClr val="C42ABD"/>
                </a:solidFill>
              </a:rPr>
              <a:t>innocuous chemicals</a:t>
            </a:r>
          </a:p>
          <a:p>
            <a:pPr lvl="0" algn="just"/>
            <a:r>
              <a:rPr lang="en-US" sz="2000" dirty="0"/>
              <a:t>Chemical syntheses are </a:t>
            </a:r>
            <a:r>
              <a:rPr lang="en-US" sz="2000" b="1" dirty="0">
                <a:solidFill>
                  <a:srgbClr val="C42ABD"/>
                </a:solidFill>
              </a:rPr>
              <a:t>assisted by solvent medium: </a:t>
            </a:r>
          </a:p>
          <a:p>
            <a:pPr lvl="1" algn="just"/>
            <a:r>
              <a:rPr lang="en-US" sz="1600" dirty="0"/>
              <a:t> </a:t>
            </a:r>
            <a:r>
              <a:rPr lang="en-US" sz="2000" dirty="0"/>
              <a:t>recommended to use alternative solvents , </a:t>
            </a:r>
            <a:r>
              <a:rPr lang="en-US" sz="2000" b="1" dirty="0">
                <a:solidFill>
                  <a:srgbClr val="C42ABD"/>
                </a:solidFill>
              </a:rPr>
              <a:t>greener in nature </a:t>
            </a:r>
            <a:r>
              <a:rPr lang="en-US" sz="2000" dirty="0"/>
              <a:t>such as aqueous medium, liquid carbon-dioxide, ionic liquids(N-alkyl </a:t>
            </a:r>
            <a:r>
              <a:rPr lang="en-US" sz="2000" dirty="0" err="1"/>
              <a:t>pyridinium</a:t>
            </a:r>
            <a:r>
              <a:rPr lang="en-US" sz="2000" dirty="0"/>
              <a:t> </a:t>
            </a:r>
            <a:r>
              <a:rPr lang="en-US" sz="2000" dirty="0" err="1"/>
              <a:t>cation</a:t>
            </a:r>
            <a:r>
              <a:rPr lang="en-US" sz="2000" dirty="0"/>
              <a:t> with BF</a:t>
            </a:r>
            <a:r>
              <a:rPr lang="en-US" sz="2000" baseline="-25000" dirty="0"/>
              <a:t>4</a:t>
            </a:r>
            <a:r>
              <a:rPr lang="en-US" sz="2000" baseline="30000" dirty="0"/>
              <a:t>- </a:t>
            </a:r>
            <a:r>
              <a:rPr lang="en-US" sz="2000" dirty="0"/>
              <a:t>) , or solvent free systems </a:t>
            </a:r>
          </a:p>
          <a:p>
            <a:pPr algn="just"/>
            <a:r>
              <a:rPr lang="en-US" sz="2000" dirty="0"/>
              <a:t> </a:t>
            </a:r>
            <a:r>
              <a:rPr lang="en-US" sz="2000" b="1" dirty="0">
                <a:solidFill>
                  <a:srgbClr val="C42ABD"/>
                </a:solidFill>
              </a:rPr>
              <a:t>Avoid harmful solvents </a:t>
            </a:r>
            <a:r>
              <a:rPr lang="en-US" sz="2000" dirty="0"/>
              <a:t>like chloroform, pyridine which are known to cause health hazard, are carcinogenic to human beings and animals or cause severe damage to environment</a:t>
            </a:r>
          </a:p>
        </p:txBody>
      </p:sp>
    </p:spTree>
    <p:extLst>
      <p:ext uri="{BB962C8B-B14F-4D97-AF65-F5344CB8AC3E}">
        <p14:creationId xmlns:p14="http://schemas.microsoft.com/office/powerpoint/2010/main" val="34584728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5" name="Content Placeholder 2"/>
          <p:cNvSpPr>
            <a:spLocks noGrp="1"/>
          </p:cNvSpPr>
          <p:nvPr>
            <p:ph idx="1"/>
          </p:nvPr>
        </p:nvSpPr>
        <p:spPr>
          <a:xfrm>
            <a:off x="182879" y="1292225"/>
            <a:ext cx="7759338" cy="5287963"/>
          </a:xfrm>
        </p:spPr>
        <p:txBody>
          <a:bodyPr rtlCol="0">
            <a:noAutofit/>
          </a:bodyPr>
          <a:lstStyle/>
          <a:p>
            <a:pPr marL="0" indent="0" algn="just" fontAlgn="auto">
              <a:spcAft>
                <a:spcPts val="0"/>
              </a:spcAft>
              <a:buFont typeface="Arial" panose="020B0604020202020204" pitchFamily="34" charset="0"/>
              <a:buNone/>
              <a:defRPr/>
            </a:pPr>
            <a:r>
              <a:rPr lang="en-US" dirty="0"/>
              <a:t> </a:t>
            </a:r>
            <a:r>
              <a:rPr lang="en-US" b="1" dirty="0">
                <a:solidFill>
                  <a:schemeClr val="accent1">
                    <a:lumMod val="50000"/>
                  </a:schemeClr>
                </a:solidFill>
              </a:rPr>
              <a:t>Design for Energy efficiency :</a:t>
            </a:r>
          </a:p>
          <a:p>
            <a:pPr fontAlgn="auto">
              <a:spcAft>
                <a:spcPts val="0"/>
              </a:spcAft>
              <a:buNone/>
              <a:defRPr/>
            </a:pPr>
            <a:r>
              <a:rPr lang="en-US" sz="2400" dirty="0"/>
              <a:t>              Chemical processes are to be designed in such a way</a:t>
            </a:r>
          </a:p>
          <a:p>
            <a:pPr fontAlgn="auto">
              <a:spcAft>
                <a:spcPts val="0"/>
              </a:spcAft>
              <a:buNone/>
              <a:defRPr/>
            </a:pPr>
            <a:r>
              <a:rPr lang="en-US" sz="2400" dirty="0"/>
              <a:t>              that they are </a:t>
            </a:r>
            <a:r>
              <a:rPr lang="en-US" sz="2400" b="1" dirty="0">
                <a:solidFill>
                  <a:srgbClr val="C42ABD"/>
                </a:solidFill>
              </a:rPr>
              <a:t>less energy intensive </a:t>
            </a:r>
          </a:p>
          <a:p>
            <a:pPr lvl="2">
              <a:defRPr/>
            </a:pPr>
            <a:r>
              <a:rPr lang="en-US" dirty="0"/>
              <a:t>    reactions occurring at mild conditions </a:t>
            </a:r>
          </a:p>
          <a:p>
            <a:pPr lvl="2">
              <a:defRPr/>
            </a:pPr>
            <a:r>
              <a:rPr lang="en-US" dirty="0"/>
              <a:t>    require less time to complete</a:t>
            </a:r>
          </a:p>
          <a:p>
            <a:pPr lvl="2">
              <a:buNone/>
              <a:defRPr/>
            </a:pPr>
            <a:endParaRPr lang="en-US" sz="2400" dirty="0"/>
          </a:p>
          <a:p>
            <a:pPr lvl="2">
              <a:buNone/>
              <a:defRPr/>
            </a:pPr>
            <a:r>
              <a:rPr lang="en-US" sz="2400" dirty="0"/>
              <a:t>For this purpose it is worthwhile to utilize </a:t>
            </a:r>
          </a:p>
          <a:p>
            <a:pPr lvl="3">
              <a:defRPr/>
            </a:pPr>
            <a:r>
              <a:rPr lang="en-US" sz="2000" dirty="0"/>
              <a:t>Bio-catalyst, homogeneous and heterogeneous catalyst which reduces the energy of activation </a:t>
            </a:r>
          </a:p>
          <a:p>
            <a:pPr lvl="3">
              <a:defRPr/>
            </a:pPr>
            <a:r>
              <a:rPr lang="en-US" sz="2000" dirty="0"/>
              <a:t>Modern techniques such as solvent free synthesis, supercritical fluid systems, microwave irradiation, and ultrasound</a:t>
            </a:r>
          </a:p>
          <a:p>
            <a:pPr fontAlgn="auto">
              <a:spcAft>
                <a:spcPts val="0"/>
              </a:spcAft>
              <a:buFont typeface="Arial" panose="020B0604020202020204" pitchFamily="34" charset="0"/>
              <a:buChar char="•"/>
              <a:defRPr/>
            </a:pPr>
            <a:endParaRPr lang="en-US" sz="3200" dirty="0"/>
          </a:p>
        </p:txBody>
      </p:sp>
    </p:spTree>
    <p:extLst>
      <p:ext uri="{BB962C8B-B14F-4D97-AF65-F5344CB8AC3E}">
        <p14:creationId xmlns:p14="http://schemas.microsoft.com/office/powerpoint/2010/main" val="385177254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169863" y="1292225"/>
            <a:ext cx="7210425" cy="5287963"/>
          </a:xfrm>
        </p:spPr>
        <p:txBody>
          <a:bodyPr rtlCol="0">
            <a:noAutofit/>
          </a:bodyPr>
          <a:lstStyle/>
          <a:p>
            <a:pPr marL="0" indent="0" algn="just" fontAlgn="auto">
              <a:spcAft>
                <a:spcPts val="0"/>
              </a:spcAft>
              <a:buFont typeface="Arial" panose="020B0604020202020204" pitchFamily="34" charset="0"/>
              <a:buNone/>
              <a:defRPr/>
            </a:pPr>
            <a:r>
              <a:rPr lang="en-US" sz="2000" dirty="0"/>
              <a:t> </a:t>
            </a:r>
            <a:r>
              <a:rPr lang="en-US" b="1" dirty="0">
                <a:solidFill>
                  <a:schemeClr val="accent1">
                    <a:lumMod val="50000"/>
                  </a:schemeClr>
                </a:solidFill>
              </a:rPr>
              <a:t>Use of renewable feedstock :</a:t>
            </a:r>
          </a:p>
          <a:p>
            <a:pPr>
              <a:defRPr/>
            </a:pPr>
            <a:r>
              <a:rPr lang="en-GB" sz="3600" dirty="0"/>
              <a:t> </a:t>
            </a:r>
            <a:r>
              <a:rPr lang="en-US" sz="2400" dirty="0"/>
              <a:t>Raw material or feedstock used as starting material should be renewable rather than depleting wherever technically and economically possible</a:t>
            </a:r>
          </a:p>
          <a:p>
            <a:pPr fontAlgn="auto">
              <a:spcAft>
                <a:spcPts val="0"/>
              </a:spcAft>
              <a:buFont typeface="Arial" panose="020B0604020202020204" pitchFamily="34" charset="0"/>
              <a:buChar char="•"/>
              <a:defRPr/>
            </a:pPr>
            <a:endParaRPr lang="en-US" dirty="0"/>
          </a:p>
          <a:p>
            <a:pPr fontAlgn="auto">
              <a:spcAft>
                <a:spcPts val="0"/>
              </a:spcAft>
              <a:buFont typeface="Arial" panose="020B0604020202020204" pitchFamily="34" charset="0"/>
              <a:buChar char="•"/>
              <a:defRPr/>
            </a:pPr>
            <a:r>
              <a:rPr lang="en-US" sz="2400" dirty="0"/>
              <a:t>Use of renewable feedstock such as </a:t>
            </a:r>
            <a:r>
              <a:rPr lang="en-US" sz="2400" b="1" dirty="0">
                <a:solidFill>
                  <a:srgbClr val="C42ABD"/>
                </a:solidFill>
              </a:rPr>
              <a:t>biomass</a:t>
            </a:r>
            <a:r>
              <a:rPr lang="en-US" sz="2400" dirty="0"/>
              <a:t> and </a:t>
            </a:r>
            <a:r>
              <a:rPr lang="en-US" sz="2400" b="1" dirty="0">
                <a:solidFill>
                  <a:srgbClr val="C42ABD"/>
                </a:solidFill>
              </a:rPr>
              <a:t>agricultural wastes </a:t>
            </a:r>
            <a:r>
              <a:rPr lang="en-US" sz="2400" dirty="0"/>
              <a:t>are strongly recommended rather than using non-renewable resources such as coal, petroleum-based raw materials, etc.</a:t>
            </a:r>
          </a:p>
          <a:p>
            <a:pPr algn="just" fontAlgn="auto">
              <a:lnSpc>
                <a:spcPct val="100000"/>
              </a:lnSpc>
              <a:spcAft>
                <a:spcPts val="0"/>
              </a:spcAft>
              <a:buNone/>
              <a:defRPr/>
            </a:pPr>
            <a:endParaRPr lang="en-US" sz="3200" dirty="0"/>
          </a:p>
        </p:txBody>
      </p:sp>
    </p:spTree>
    <p:extLst>
      <p:ext uri="{BB962C8B-B14F-4D97-AF65-F5344CB8AC3E}">
        <p14:creationId xmlns:p14="http://schemas.microsoft.com/office/powerpoint/2010/main" val="308648470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24580" name="AutoShape 4" descr="The production of epichlorohydrin from glycer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4582" name="AutoShape 6" descr="The production of epichlorohydrin from glycerol."/>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sp>
        <p:nvSpPr>
          <p:cNvPr id="22" name="Content Placeholder 2"/>
          <p:cNvSpPr>
            <a:spLocks noGrp="1"/>
          </p:cNvSpPr>
          <p:nvPr>
            <p:ph idx="1"/>
          </p:nvPr>
        </p:nvSpPr>
        <p:spPr>
          <a:xfrm>
            <a:off x="169863" y="1292225"/>
            <a:ext cx="7902983" cy="5287963"/>
          </a:xfrm>
        </p:spPr>
        <p:txBody>
          <a:bodyPr rtlCol="0">
            <a:noAutofit/>
          </a:bodyPr>
          <a:lstStyle/>
          <a:p>
            <a:pPr marL="0" indent="0" algn="just" fontAlgn="auto">
              <a:spcAft>
                <a:spcPts val="0"/>
              </a:spcAft>
              <a:buFont typeface="Arial" panose="020B0604020202020204" pitchFamily="34" charset="0"/>
              <a:buNone/>
              <a:defRPr/>
            </a:pPr>
            <a:r>
              <a:rPr lang="en-US" dirty="0"/>
              <a:t> </a:t>
            </a:r>
            <a:r>
              <a:rPr lang="en-US" b="1" dirty="0">
                <a:solidFill>
                  <a:schemeClr val="accent1">
                    <a:lumMod val="50000"/>
                  </a:schemeClr>
                </a:solidFill>
              </a:rPr>
              <a:t>Reduce Derivatives :</a:t>
            </a:r>
          </a:p>
          <a:p>
            <a:pPr fontAlgn="auto">
              <a:spcAft>
                <a:spcPts val="0"/>
              </a:spcAft>
              <a:buFont typeface="Arial" panose="020B0604020202020204" pitchFamily="34" charset="0"/>
              <a:buChar char="•"/>
              <a:defRPr/>
            </a:pPr>
            <a:r>
              <a:rPr lang="en-GB" sz="3600" dirty="0"/>
              <a:t> </a:t>
            </a:r>
            <a:r>
              <a:rPr lang="en-US" sz="2400" dirty="0"/>
              <a:t>Avoid unnecessary </a:t>
            </a:r>
            <a:r>
              <a:rPr lang="en-US" sz="2400" dirty="0" err="1"/>
              <a:t>derivatization</a:t>
            </a:r>
            <a:r>
              <a:rPr lang="en-US" sz="2400" dirty="0"/>
              <a:t> </a:t>
            </a:r>
          </a:p>
          <a:p>
            <a:pPr lvl="1">
              <a:defRPr/>
            </a:pPr>
            <a:r>
              <a:rPr lang="en-US" dirty="0"/>
              <a:t>temporary modification should be avoided whenever possible as they </a:t>
            </a:r>
            <a:r>
              <a:rPr lang="en-US" b="1" dirty="0">
                <a:solidFill>
                  <a:srgbClr val="C42ABD"/>
                </a:solidFill>
              </a:rPr>
              <a:t>generate waste</a:t>
            </a:r>
          </a:p>
          <a:p>
            <a:pPr lvl="1">
              <a:defRPr/>
            </a:pPr>
            <a:r>
              <a:rPr lang="en-US" dirty="0"/>
              <a:t>the </a:t>
            </a:r>
            <a:r>
              <a:rPr lang="en-US" b="1" dirty="0">
                <a:solidFill>
                  <a:srgbClr val="C42ABD"/>
                </a:solidFill>
              </a:rPr>
              <a:t>atom efficiency is reduced </a:t>
            </a:r>
            <a:r>
              <a:rPr lang="en-US" dirty="0"/>
              <a:t>as the protective group is not incorporated in the final product</a:t>
            </a:r>
          </a:p>
          <a:p>
            <a:pPr lvl="1">
              <a:buNone/>
              <a:defRPr/>
            </a:pPr>
            <a:r>
              <a:rPr lang="en-US" sz="2400" dirty="0" err="1"/>
              <a:t>e.g.,blocking</a:t>
            </a:r>
            <a:r>
              <a:rPr lang="en-US" sz="2400" dirty="0"/>
              <a:t> group, protection/ </a:t>
            </a:r>
            <a:r>
              <a:rPr lang="en-US" sz="2400" dirty="0" err="1"/>
              <a:t>deprotection</a:t>
            </a:r>
            <a:endParaRPr lang="en-US" sz="2400" dirty="0"/>
          </a:p>
          <a:p>
            <a:pPr fontAlgn="auto">
              <a:spcAft>
                <a:spcPts val="0"/>
              </a:spcAft>
              <a:buFont typeface="Arial" panose="020B0604020202020204" pitchFamily="34" charset="0"/>
              <a:buChar char="•"/>
              <a:defRPr/>
            </a:pPr>
            <a:endParaRPr lang="en-US" dirty="0"/>
          </a:p>
          <a:p>
            <a:pPr fontAlgn="auto">
              <a:spcAft>
                <a:spcPts val="0"/>
              </a:spcAft>
              <a:buFont typeface="Arial" panose="020B0604020202020204" pitchFamily="34" charset="0"/>
              <a:buChar char="•"/>
              <a:defRPr/>
            </a:pPr>
            <a:endParaRPr lang="en-US" sz="3200" dirty="0"/>
          </a:p>
        </p:txBody>
      </p:sp>
    </p:spTree>
    <p:extLst>
      <p:ext uri="{BB962C8B-B14F-4D97-AF65-F5344CB8AC3E}">
        <p14:creationId xmlns:p14="http://schemas.microsoft.com/office/powerpoint/2010/main" val="1351297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84943" y="185740"/>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Content Placeholder 2"/>
          <p:cNvSpPr>
            <a:spLocks noGrp="1"/>
          </p:cNvSpPr>
          <p:nvPr>
            <p:ph idx="1"/>
          </p:nvPr>
        </p:nvSpPr>
        <p:spPr>
          <a:xfrm>
            <a:off x="169863" y="1292225"/>
            <a:ext cx="7210425" cy="5287963"/>
          </a:xfrm>
        </p:spPr>
        <p:txBody>
          <a:bodyPr rtlCol="0">
            <a:noAutofit/>
          </a:bodyPr>
          <a:lstStyle/>
          <a:p>
            <a:pPr marL="0" indent="0" algn="just" fontAlgn="auto">
              <a:spcAft>
                <a:spcPts val="0"/>
              </a:spcAft>
              <a:buFont typeface="Arial" panose="020B0604020202020204" pitchFamily="34" charset="0"/>
              <a:buNone/>
              <a:defRPr/>
            </a:pPr>
            <a:r>
              <a:rPr lang="en-US" dirty="0"/>
              <a:t> </a:t>
            </a:r>
            <a:r>
              <a:rPr lang="en-US" b="1" dirty="0">
                <a:solidFill>
                  <a:schemeClr val="accent1">
                    <a:lumMod val="50000"/>
                  </a:schemeClr>
                </a:solidFill>
              </a:rPr>
              <a:t>Catalysis :</a:t>
            </a:r>
          </a:p>
          <a:p>
            <a:pPr>
              <a:defRPr/>
            </a:pPr>
            <a:r>
              <a:rPr lang="en-GB" sz="3600" dirty="0"/>
              <a:t> </a:t>
            </a:r>
            <a:r>
              <a:rPr lang="en-US" sz="2400" dirty="0"/>
              <a:t>Use catalytic reactions, as catalysts</a:t>
            </a:r>
          </a:p>
          <a:p>
            <a:pPr lvl="1">
              <a:defRPr/>
            </a:pPr>
            <a:r>
              <a:rPr lang="en-US" dirty="0"/>
              <a:t>Speed up the reaction</a:t>
            </a:r>
          </a:p>
          <a:p>
            <a:pPr lvl="1" fontAlgn="auto">
              <a:spcAft>
                <a:spcPts val="0"/>
              </a:spcAft>
              <a:buFont typeface="Arial" panose="020B0604020202020204" pitchFamily="34" charset="0"/>
              <a:buChar char="•"/>
              <a:defRPr/>
            </a:pPr>
            <a:r>
              <a:rPr lang="en-US" dirty="0"/>
              <a:t>can be recycled and are highly selective </a:t>
            </a:r>
          </a:p>
          <a:p>
            <a:pPr lvl="1" fontAlgn="auto">
              <a:spcAft>
                <a:spcPts val="0"/>
              </a:spcAft>
              <a:buFont typeface="Arial" panose="020B0604020202020204" pitchFamily="34" charset="0"/>
              <a:buChar char="•"/>
              <a:defRPr/>
            </a:pPr>
            <a:r>
              <a:rPr lang="en-US" dirty="0"/>
              <a:t>less energy consumption during reaction</a:t>
            </a:r>
          </a:p>
          <a:p>
            <a:pPr lvl="1" fontAlgn="auto">
              <a:spcAft>
                <a:spcPts val="0"/>
              </a:spcAft>
              <a:buFont typeface="Arial" panose="020B0604020202020204" pitchFamily="34" charset="0"/>
              <a:buChar char="•"/>
              <a:defRPr/>
            </a:pPr>
            <a:r>
              <a:rPr lang="en-US" dirty="0"/>
              <a:t> obtaining high yield of product of high purity</a:t>
            </a:r>
          </a:p>
          <a:p>
            <a:pPr lvl="1" fontAlgn="auto">
              <a:spcAft>
                <a:spcPts val="0"/>
              </a:spcAft>
              <a:buNone/>
              <a:defRPr/>
            </a:pPr>
            <a:endParaRPr lang="en-US" sz="2400" dirty="0"/>
          </a:p>
          <a:p>
            <a:pPr lvl="1" fontAlgn="auto">
              <a:spcAft>
                <a:spcPts val="0"/>
              </a:spcAft>
              <a:buNone/>
              <a:defRPr/>
            </a:pPr>
            <a:r>
              <a:rPr lang="en-US" dirty="0"/>
              <a:t>U</a:t>
            </a:r>
            <a:r>
              <a:rPr lang="en-US" sz="2400" dirty="0"/>
              <a:t>nlike </a:t>
            </a:r>
            <a:r>
              <a:rPr lang="en-US" sz="2400" dirty="0" err="1"/>
              <a:t>stiochiometric</a:t>
            </a:r>
            <a:r>
              <a:rPr lang="en-US" sz="2400" dirty="0"/>
              <a:t> reactions which are energy intensive require excessive reagents</a:t>
            </a:r>
          </a:p>
          <a:p>
            <a:pPr fontAlgn="auto">
              <a:spcAft>
                <a:spcPts val="0"/>
              </a:spcAft>
              <a:buFont typeface="Arial" panose="020B0604020202020204" pitchFamily="34" charset="0"/>
              <a:buChar char="•"/>
              <a:defRPr/>
            </a:pPr>
            <a:endParaRPr lang="en-US" sz="3200" dirty="0"/>
          </a:p>
        </p:txBody>
      </p:sp>
    </p:spTree>
    <p:extLst>
      <p:ext uri="{BB962C8B-B14F-4D97-AF65-F5344CB8AC3E}">
        <p14:creationId xmlns:p14="http://schemas.microsoft.com/office/powerpoint/2010/main" val="6910259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idx="1"/>
          </p:nvPr>
        </p:nvSpPr>
        <p:spPr>
          <a:xfrm>
            <a:off x="169863" y="1292225"/>
            <a:ext cx="7210425" cy="5287963"/>
          </a:xfrm>
        </p:spPr>
        <p:txBody>
          <a:bodyPr rtlCol="0">
            <a:noAutofit/>
          </a:bodyPr>
          <a:lstStyle/>
          <a:p>
            <a:pPr marL="0" indent="0" algn="just" fontAlgn="auto">
              <a:spcAft>
                <a:spcPts val="0"/>
              </a:spcAft>
              <a:buFont typeface="Arial" panose="020B0604020202020204" pitchFamily="34" charset="0"/>
              <a:buNone/>
              <a:defRPr/>
            </a:pPr>
            <a:r>
              <a:rPr lang="en-US" dirty="0"/>
              <a:t> </a:t>
            </a:r>
            <a:r>
              <a:rPr lang="en-US" b="1" dirty="0">
                <a:solidFill>
                  <a:schemeClr val="accent1">
                    <a:lumMod val="50000"/>
                  </a:schemeClr>
                </a:solidFill>
              </a:rPr>
              <a:t>Design for Degradation :</a:t>
            </a:r>
          </a:p>
          <a:p>
            <a:pPr fontAlgn="auto">
              <a:spcAft>
                <a:spcPts val="0"/>
              </a:spcAft>
              <a:buFont typeface="Arial" panose="020B0604020202020204" pitchFamily="34" charset="0"/>
              <a:buChar char="•"/>
              <a:defRPr/>
            </a:pPr>
            <a:r>
              <a:rPr lang="en-GB" sz="3600" dirty="0"/>
              <a:t> </a:t>
            </a:r>
            <a:r>
              <a:rPr lang="en-US" sz="2400" dirty="0"/>
              <a:t>Design chemicals and products to </a:t>
            </a:r>
            <a:r>
              <a:rPr lang="en-US" sz="2400" b="1" dirty="0">
                <a:solidFill>
                  <a:srgbClr val="C42ABD"/>
                </a:solidFill>
              </a:rPr>
              <a:t>degrade after use to innocuous substances</a:t>
            </a:r>
            <a:r>
              <a:rPr lang="en-US" sz="2400" dirty="0"/>
              <a:t> after use so that they </a:t>
            </a:r>
            <a:r>
              <a:rPr lang="en-US" sz="2400" b="1" dirty="0">
                <a:solidFill>
                  <a:srgbClr val="C42ABD"/>
                </a:solidFill>
              </a:rPr>
              <a:t>do not accumulate in the environment</a:t>
            </a:r>
          </a:p>
          <a:p>
            <a:pPr fontAlgn="auto">
              <a:spcAft>
                <a:spcPts val="0"/>
              </a:spcAft>
              <a:buFont typeface="Arial" panose="020B0604020202020204" pitchFamily="34" charset="0"/>
              <a:buChar char="•"/>
              <a:defRPr/>
            </a:pPr>
            <a:r>
              <a:rPr lang="en-US" sz="2400" dirty="0"/>
              <a:t>Especially applicable to </a:t>
            </a:r>
          </a:p>
          <a:p>
            <a:pPr lvl="1" fontAlgn="auto">
              <a:spcAft>
                <a:spcPts val="0"/>
              </a:spcAft>
              <a:buFont typeface="Arial" panose="020B0604020202020204" pitchFamily="34" charset="0"/>
              <a:buChar char="•"/>
              <a:defRPr/>
            </a:pPr>
            <a:r>
              <a:rPr lang="en-US" dirty="0"/>
              <a:t>insecticides</a:t>
            </a:r>
          </a:p>
          <a:p>
            <a:pPr lvl="1" fontAlgn="auto">
              <a:spcAft>
                <a:spcPts val="0"/>
              </a:spcAft>
              <a:buFont typeface="Arial" panose="020B0604020202020204" pitchFamily="34" charset="0"/>
              <a:buChar char="•"/>
              <a:defRPr/>
            </a:pPr>
            <a:r>
              <a:rPr lang="en-US" dirty="0"/>
              <a:t>pesticides </a:t>
            </a:r>
          </a:p>
          <a:p>
            <a:pPr lvl="1" fontAlgn="auto">
              <a:spcAft>
                <a:spcPts val="0"/>
              </a:spcAft>
              <a:buFont typeface="Arial" panose="020B0604020202020204" pitchFamily="34" charset="0"/>
              <a:buChar char="•"/>
              <a:defRPr/>
            </a:pPr>
            <a:r>
              <a:rPr lang="en-US" dirty="0"/>
              <a:t>polymers </a:t>
            </a:r>
          </a:p>
          <a:p>
            <a:pPr lvl="1" fontAlgn="auto">
              <a:spcAft>
                <a:spcPts val="0"/>
              </a:spcAft>
              <a:buFont typeface="Arial" panose="020B0604020202020204" pitchFamily="34" charset="0"/>
              <a:buNone/>
              <a:defRPr/>
            </a:pPr>
            <a:r>
              <a:rPr lang="en-US" dirty="0"/>
              <a:t>which tend to </a:t>
            </a:r>
            <a:r>
              <a:rPr lang="en-US" b="1" dirty="0">
                <a:solidFill>
                  <a:srgbClr val="C42ABD"/>
                </a:solidFill>
              </a:rPr>
              <a:t>persist in the environment </a:t>
            </a:r>
            <a:r>
              <a:rPr lang="en-US" dirty="0"/>
              <a:t>and  are known to cause bioaccumulations</a:t>
            </a:r>
          </a:p>
        </p:txBody>
      </p:sp>
    </p:spTree>
    <p:extLst>
      <p:ext uri="{BB962C8B-B14F-4D97-AF65-F5344CB8AC3E}">
        <p14:creationId xmlns:p14="http://schemas.microsoft.com/office/powerpoint/2010/main" val="2255718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7" name="Content Placeholder 2"/>
          <p:cNvSpPr>
            <a:spLocks noGrp="1"/>
          </p:cNvSpPr>
          <p:nvPr>
            <p:ph idx="1"/>
          </p:nvPr>
        </p:nvSpPr>
        <p:spPr>
          <a:xfrm>
            <a:off x="169863" y="1292225"/>
            <a:ext cx="7210425" cy="5287963"/>
          </a:xfrm>
        </p:spPr>
        <p:txBody>
          <a:bodyPr rtlCol="0">
            <a:noAutofit/>
          </a:bodyPr>
          <a:lstStyle/>
          <a:p>
            <a:pPr marL="0" indent="0" algn="just" fontAlgn="auto">
              <a:spcAft>
                <a:spcPts val="0"/>
              </a:spcAft>
              <a:buFont typeface="Arial" panose="020B0604020202020204" pitchFamily="34" charset="0"/>
              <a:buNone/>
              <a:defRPr/>
            </a:pPr>
            <a:r>
              <a:rPr lang="en-US" dirty="0"/>
              <a:t> </a:t>
            </a:r>
            <a:r>
              <a:rPr lang="en-US" b="1" dirty="0">
                <a:solidFill>
                  <a:schemeClr val="accent1">
                    <a:lumMod val="50000"/>
                  </a:schemeClr>
                </a:solidFill>
              </a:rPr>
              <a:t>Pollution Prevention :</a:t>
            </a:r>
          </a:p>
          <a:p>
            <a:pPr fontAlgn="auto">
              <a:spcAft>
                <a:spcPts val="0"/>
              </a:spcAft>
              <a:buFont typeface="Arial" panose="020B0604020202020204" pitchFamily="34" charset="0"/>
              <a:buChar char="•"/>
              <a:defRPr/>
            </a:pPr>
            <a:r>
              <a:rPr lang="en-GB" sz="3600" dirty="0"/>
              <a:t> </a:t>
            </a:r>
            <a:r>
              <a:rPr lang="en-US" sz="2400" dirty="0"/>
              <a:t>Real-time analysis (quality control)</a:t>
            </a:r>
          </a:p>
          <a:p>
            <a:pPr lvl="1" fontAlgn="auto">
              <a:spcAft>
                <a:spcPts val="0"/>
              </a:spcAft>
              <a:buFont typeface="Arial" panose="020B0604020202020204" pitchFamily="34" charset="0"/>
              <a:buChar char="•"/>
              <a:defRPr/>
            </a:pPr>
            <a:r>
              <a:rPr lang="en-US" dirty="0"/>
              <a:t> Continuously monitor and control the formation of hazardous substances</a:t>
            </a:r>
            <a:endParaRPr lang="en-US" sz="2400" dirty="0"/>
          </a:p>
          <a:p>
            <a:pPr lvl="1">
              <a:defRPr/>
            </a:pPr>
            <a:r>
              <a:rPr lang="en-US" dirty="0"/>
              <a:t>Any </a:t>
            </a:r>
            <a:r>
              <a:rPr lang="en-US" dirty="0" err="1"/>
              <a:t>unreacted</a:t>
            </a:r>
            <a:r>
              <a:rPr lang="en-US" dirty="0"/>
              <a:t> reactant can be recycled in order to minimize the use of chemicals</a:t>
            </a:r>
          </a:p>
        </p:txBody>
      </p:sp>
    </p:spTree>
    <p:extLst>
      <p:ext uri="{BB962C8B-B14F-4D97-AF65-F5344CB8AC3E}">
        <p14:creationId xmlns:p14="http://schemas.microsoft.com/office/powerpoint/2010/main" val="4216368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3" name="Content Placeholder 2"/>
          <p:cNvSpPr>
            <a:spLocks noGrp="1"/>
          </p:cNvSpPr>
          <p:nvPr>
            <p:ph idx="1"/>
          </p:nvPr>
        </p:nvSpPr>
        <p:spPr>
          <a:xfrm>
            <a:off x="169863" y="1292225"/>
            <a:ext cx="7837668" cy="5287963"/>
          </a:xfrm>
        </p:spPr>
        <p:txBody>
          <a:bodyPr rtlCol="0">
            <a:noAutofit/>
          </a:bodyPr>
          <a:lstStyle/>
          <a:p>
            <a:pPr marL="0" indent="0" algn="just" fontAlgn="auto">
              <a:spcAft>
                <a:spcPts val="0"/>
              </a:spcAft>
              <a:buFont typeface="Arial" panose="020B0604020202020204" pitchFamily="34" charset="0"/>
              <a:buNone/>
              <a:defRPr/>
            </a:pPr>
            <a:r>
              <a:rPr lang="en-US" b="1" dirty="0">
                <a:solidFill>
                  <a:schemeClr val="accent1">
                    <a:lumMod val="50000"/>
                  </a:schemeClr>
                </a:solidFill>
              </a:rPr>
              <a:t> Accident Prevention :</a:t>
            </a:r>
          </a:p>
          <a:p>
            <a:pPr fontAlgn="auto">
              <a:spcAft>
                <a:spcPts val="0"/>
              </a:spcAft>
              <a:buFont typeface="Arial" panose="020B0604020202020204" pitchFamily="34" charset="0"/>
              <a:buChar char="•"/>
              <a:defRPr/>
            </a:pPr>
            <a:r>
              <a:rPr lang="en-GB" sz="3600" dirty="0"/>
              <a:t> </a:t>
            </a:r>
            <a:r>
              <a:rPr lang="en-US" sz="2400" dirty="0"/>
              <a:t>Minimize the potential for accidents</a:t>
            </a:r>
          </a:p>
          <a:p>
            <a:pPr lvl="1">
              <a:defRPr/>
            </a:pPr>
            <a:r>
              <a:rPr lang="en-US" b="1" dirty="0">
                <a:solidFill>
                  <a:srgbClr val="C42ABD"/>
                </a:solidFill>
              </a:rPr>
              <a:t>Chemicals chosen </a:t>
            </a:r>
            <a:r>
              <a:rPr lang="en-US" dirty="0"/>
              <a:t>for processes should be such which </a:t>
            </a:r>
            <a:r>
              <a:rPr lang="en-US" dirty="0" err="1"/>
              <a:t>minimise</a:t>
            </a:r>
            <a:r>
              <a:rPr lang="en-US" dirty="0"/>
              <a:t> accidents in the form of fires, explosions, and toxic releases to the environment </a:t>
            </a:r>
          </a:p>
          <a:p>
            <a:pPr lvl="1">
              <a:defRPr/>
            </a:pPr>
            <a:r>
              <a:rPr lang="en-US" dirty="0"/>
              <a:t>Manufacturing plants should be well equipped with </a:t>
            </a:r>
            <a:r>
              <a:rPr lang="en-US" b="1" dirty="0">
                <a:solidFill>
                  <a:srgbClr val="C42ABD"/>
                </a:solidFill>
              </a:rPr>
              <a:t>safety mechanisms</a:t>
            </a:r>
          </a:p>
          <a:p>
            <a:pPr lvl="1" fontAlgn="auto">
              <a:spcAft>
                <a:spcPts val="0"/>
              </a:spcAft>
              <a:buFont typeface="Arial" panose="020B0604020202020204" pitchFamily="34" charset="0"/>
              <a:buNone/>
              <a:defRPr/>
            </a:pPr>
            <a:endParaRPr lang="en-US" dirty="0"/>
          </a:p>
          <a:p>
            <a:pPr fontAlgn="auto">
              <a:spcAft>
                <a:spcPts val="0"/>
              </a:spcAft>
              <a:buFont typeface="Arial" panose="020B0604020202020204" pitchFamily="34" charset="0"/>
              <a:buChar char="•"/>
              <a:defRPr/>
            </a:pPr>
            <a:r>
              <a:rPr lang="en-US" sz="2400" dirty="0"/>
              <a:t>The </a:t>
            </a:r>
            <a:r>
              <a:rPr lang="en-US" sz="2400" b="1" dirty="0">
                <a:solidFill>
                  <a:srgbClr val="C42ABD"/>
                </a:solidFill>
              </a:rPr>
              <a:t>Bhopal gas tragedy </a:t>
            </a:r>
            <a:r>
              <a:rPr lang="en-US" sz="2400" dirty="0"/>
              <a:t>is one of the worst industrial disasters </a:t>
            </a:r>
          </a:p>
          <a:p>
            <a:pPr marL="0" indent="0" algn="just" fontAlgn="auto">
              <a:spcAft>
                <a:spcPts val="0"/>
              </a:spcAft>
              <a:buFont typeface="Arial" panose="020B0604020202020204" pitchFamily="34" charset="0"/>
              <a:buChar char="•"/>
              <a:defRPr/>
            </a:pPr>
            <a:endParaRPr lang="en-US" sz="3200" dirty="0"/>
          </a:p>
        </p:txBody>
      </p:sp>
    </p:spTree>
    <p:extLst>
      <p:ext uri="{BB962C8B-B14F-4D97-AF65-F5344CB8AC3E}">
        <p14:creationId xmlns:p14="http://schemas.microsoft.com/office/powerpoint/2010/main" val="369833862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4" name="Content Placeholder 2"/>
          <p:cNvSpPr>
            <a:spLocks noGrp="1"/>
          </p:cNvSpPr>
          <p:nvPr>
            <p:ph idx="1"/>
          </p:nvPr>
        </p:nvSpPr>
        <p:spPr>
          <a:xfrm>
            <a:off x="169863" y="1292225"/>
            <a:ext cx="7876857" cy="5287963"/>
          </a:xfrm>
        </p:spPr>
        <p:txBody>
          <a:bodyPr rtlCol="0">
            <a:noAutofit/>
          </a:bodyPr>
          <a:lstStyle/>
          <a:p>
            <a:pPr marL="0" indent="0" algn="just" fontAlgn="auto">
              <a:spcAft>
                <a:spcPts val="0"/>
              </a:spcAft>
              <a:buFont typeface="Arial" panose="020B0604020202020204" pitchFamily="34" charset="0"/>
              <a:buNone/>
              <a:defRPr/>
            </a:pPr>
            <a:r>
              <a:rPr lang="en-US" dirty="0"/>
              <a:t> </a:t>
            </a:r>
          </a:p>
          <a:p>
            <a:pPr fontAlgn="auto">
              <a:spcAft>
                <a:spcPts val="0"/>
              </a:spcAft>
              <a:buNone/>
              <a:defRPr/>
            </a:pPr>
            <a:r>
              <a:rPr lang="en-GB" sz="2400" b="1" dirty="0">
                <a:solidFill>
                  <a:srgbClr val="C42ABD"/>
                </a:solidFill>
              </a:rPr>
              <a:t>Green chemistry is a set of principles </a:t>
            </a:r>
            <a:r>
              <a:rPr lang="en-GB" sz="2400" dirty="0"/>
              <a:t>which emphasises on </a:t>
            </a:r>
          </a:p>
          <a:p>
            <a:pPr fontAlgn="auto">
              <a:spcAft>
                <a:spcPts val="0"/>
              </a:spcAft>
              <a:buFont typeface="Arial" panose="020B0604020202020204" pitchFamily="34" charset="0"/>
              <a:buChar char="•"/>
              <a:defRPr/>
            </a:pPr>
            <a:r>
              <a:rPr lang="en-GB" sz="2400" dirty="0"/>
              <a:t>environmentally benign chemical synthesis with a view to devise pathways for the prevention of pollution</a:t>
            </a:r>
          </a:p>
          <a:p>
            <a:pPr fontAlgn="auto">
              <a:spcAft>
                <a:spcPts val="0"/>
              </a:spcAft>
              <a:buFont typeface="Arial" panose="020B0604020202020204" pitchFamily="34" charset="0"/>
              <a:buChar char="•"/>
              <a:defRPr/>
            </a:pPr>
            <a:endParaRPr lang="en-GB" sz="2400" dirty="0"/>
          </a:p>
          <a:p>
            <a:pPr fontAlgn="auto">
              <a:spcAft>
                <a:spcPts val="0"/>
              </a:spcAft>
              <a:buFont typeface="Arial" panose="020B0604020202020204" pitchFamily="34" charset="0"/>
              <a:buChar char="•"/>
              <a:defRPr/>
            </a:pPr>
            <a:r>
              <a:rPr lang="en-GB" sz="2400" dirty="0"/>
              <a:t> bringing a paradigm shift in chemical processing to achieve sustainable development</a:t>
            </a:r>
          </a:p>
          <a:p>
            <a:pPr fontAlgn="auto">
              <a:spcAft>
                <a:spcPts val="0"/>
              </a:spcAft>
              <a:buFont typeface="Arial" panose="020B0604020202020204" pitchFamily="34" charset="0"/>
              <a:buChar char="•"/>
              <a:defRPr/>
            </a:pPr>
            <a:endParaRPr lang="en-GB" sz="2400" dirty="0"/>
          </a:p>
          <a:p>
            <a:pPr fontAlgn="auto">
              <a:spcAft>
                <a:spcPts val="0"/>
              </a:spcAft>
              <a:buNone/>
              <a:defRPr/>
            </a:pPr>
            <a:r>
              <a:rPr lang="en-GB" sz="3200" b="1" dirty="0">
                <a:solidFill>
                  <a:schemeClr val="accent6">
                    <a:lumMod val="50000"/>
                  </a:schemeClr>
                </a:solidFill>
              </a:rPr>
              <a:t>                              GO GREEN</a:t>
            </a:r>
          </a:p>
          <a:p>
            <a:pPr fontAlgn="auto">
              <a:spcAft>
                <a:spcPts val="0"/>
              </a:spcAft>
              <a:buNone/>
              <a:defRPr/>
            </a:pPr>
            <a:endParaRPr lang="en-GB" sz="2400" dirty="0"/>
          </a:p>
        </p:txBody>
      </p:sp>
    </p:spTree>
    <p:extLst>
      <p:ext uri="{BB962C8B-B14F-4D97-AF65-F5344CB8AC3E}">
        <p14:creationId xmlns:p14="http://schemas.microsoft.com/office/powerpoint/2010/main" val="2042471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7A- Organic Light Emitting Diodes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9" name="Content Placeholder 2">
            <a:extLst>
              <a:ext uri="{FF2B5EF4-FFF2-40B4-BE49-F238E27FC236}">
                <a16:creationId xmlns:a16="http://schemas.microsoft.com/office/drawing/2014/main" xmlns="" id="{B1AEBD28-7BCD-4BFF-8D86-9C5F49398112}"/>
              </a:ext>
            </a:extLst>
          </p:cNvPr>
          <p:cNvSpPr>
            <a:spLocks noGrp="1"/>
          </p:cNvSpPr>
          <p:nvPr>
            <p:ph idx="1"/>
          </p:nvPr>
        </p:nvSpPr>
        <p:spPr>
          <a:xfrm>
            <a:off x="838201" y="1825625"/>
            <a:ext cx="7365274" cy="4131038"/>
          </a:xfrm>
        </p:spPr>
        <p:txBody>
          <a:bodyPr>
            <a:normAutofit/>
          </a:bodyPr>
          <a:lstStyle/>
          <a:p>
            <a:pPr marL="0" indent="0">
              <a:buNone/>
            </a:pPr>
            <a:r>
              <a:rPr lang="en-IN" dirty="0"/>
              <a:t> </a:t>
            </a:r>
            <a:r>
              <a:rPr lang="en-IN" sz="3200" b="1" i="1" dirty="0"/>
              <a:t>Class content:</a:t>
            </a:r>
          </a:p>
          <a:p>
            <a:pPr marL="0" indent="0">
              <a:buNone/>
            </a:pPr>
            <a:endParaRPr lang="en-IN" b="1" dirty="0"/>
          </a:p>
          <a:p>
            <a:pPr algn="just"/>
            <a:r>
              <a:rPr lang="en-US" sz="3200" b="1" i="1" dirty="0">
                <a:latin typeface="Calibri" panose="020F0502020204030204" pitchFamily="34" charset="0"/>
                <a:ea typeface="Times New Roman" panose="02020603050405020304" pitchFamily="18" charset="0"/>
              </a:rPr>
              <a:t>Organic Light Emitting Diodes</a:t>
            </a:r>
          </a:p>
          <a:p>
            <a:pPr lvl="1" algn="just"/>
            <a:r>
              <a:rPr lang="en-US" b="1" i="1" dirty="0">
                <a:latin typeface="Calibri" panose="020F0502020204030204" pitchFamily="34" charset="0"/>
                <a:ea typeface="Times New Roman" panose="02020603050405020304" pitchFamily="18" charset="0"/>
              </a:rPr>
              <a:t>Construction</a:t>
            </a:r>
            <a:endParaRPr lang="en-US" b="1" i="1" dirty="0">
              <a:effectLst/>
              <a:latin typeface="Calibri" panose="020F0502020204030204" pitchFamily="34" charset="0"/>
              <a:ea typeface="Times New Roman" panose="02020603050405020304" pitchFamily="18" charset="0"/>
            </a:endParaRPr>
          </a:p>
          <a:p>
            <a:pPr lvl="1" algn="just"/>
            <a:r>
              <a:rPr lang="en-US" b="1" i="1" dirty="0">
                <a:latin typeface="Calibri" panose="020F0502020204030204" pitchFamily="34" charset="0"/>
                <a:ea typeface="Times New Roman" panose="02020603050405020304" pitchFamily="18" charset="0"/>
              </a:rPr>
              <a:t>Working</a:t>
            </a:r>
          </a:p>
          <a:p>
            <a:pPr lvl="1" algn="just"/>
            <a:r>
              <a:rPr lang="en-US" b="1" i="1" dirty="0" smtClean="0">
                <a:latin typeface="Calibri" panose="020F0502020204030204" pitchFamily="34" charset="0"/>
                <a:ea typeface="Times New Roman" panose="02020603050405020304" pitchFamily="18" charset="0"/>
              </a:rPr>
              <a:t>Advantages</a:t>
            </a:r>
            <a:endParaRPr lang="en-US" b="1" i="1" dirty="0">
              <a:latin typeface="Calibri" panose="020F0502020204030204" pitchFamily="34" charset="0"/>
              <a:ea typeface="Times New Roman" panose="02020603050405020304" pitchFamily="18" charset="0"/>
            </a:endParaRPr>
          </a:p>
          <a:p>
            <a:pPr lvl="1" algn="just"/>
            <a:r>
              <a:rPr lang="en-US" b="1" i="1" dirty="0">
                <a:latin typeface="Calibri" panose="020F0502020204030204" pitchFamily="34" charset="0"/>
                <a:ea typeface="Times New Roman" panose="02020603050405020304" pitchFamily="18" charset="0"/>
              </a:rPr>
              <a:t>Disadvantages</a:t>
            </a:r>
          </a:p>
          <a:p>
            <a:pPr lvl="1" algn="just"/>
            <a:r>
              <a:rPr lang="en-US" b="1" i="1" dirty="0">
                <a:latin typeface="Calibri" panose="020F0502020204030204" pitchFamily="34" charset="0"/>
                <a:ea typeface="Times New Roman" panose="02020603050405020304" pitchFamily="18" charset="0"/>
              </a:rPr>
              <a:t>Applications</a:t>
            </a:r>
          </a:p>
          <a:p>
            <a:pPr lvl="1" algn="just"/>
            <a:endParaRPr lang="en-US" b="1" i="1" dirty="0">
              <a:latin typeface="Calibri" panose="020F0502020204030204" pitchFamily="34" charset="0"/>
              <a:ea typeface="Times New Roman" panose="02020603050405020304" pitchFamily="18" charset="0"/>
            </a:endParaRPr>
          </a:p>
          <a:p>
            <a:pPr lvl="1" algn="just">
              <a:buNone/>
            </a:pPr>
            <a:endParaRPr lang="en-US" b="1" i="1" dirty="0">
              <a:latin typeface="Calibri" panose="020F0502020204030204" pitchFamily="34" charset="0"/>
              <a:ea typeface="Times New Roman" panose="02020603050405020304" pitchFamily="18" charset="0"/>
            </a:endParaRPr>
          </a:p>
        </p:txBody>
      </p:sp>
    </p:spTree>
    <p:extLst>
      <p:ext uri="{BB962C8B-B14F-4D97-AF65-F5344CB8AC3E}">
        <p14:creationId xmlns:p14="http://schemas.microsoft.com/office/powerpoint/2010/main" val="9329542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8- Green Chemistry</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13" name="TextBox 12"/>
          <p:cNvSpPr txBox="1"/>
          <p:nvPr/>
        </p:nvSpPr>
        <p:spPr>
          <a:xfrm>
            <a:off x="2155372" y="2808513"/>
            <a:ext cx="5734594" cy="1446550"/>
          </a:xfrm>
          <a:prstGeom prst="rect">
            <a:avLst/>
          </a:prstGeom>
          <a:noFill/>
        </p:spPr>
        <p:txBody>
          <a:bodyPr wrap="square" rtlCol="0">
            <a:spAutoFit/>
          </a:bodyPr>
          <a:lstStyle/>
          <a:p>
            <a:r>
              <a:rPr lang="en-GB" sz="4400" b="1" dirty="0">
                <a:solidFill>
                  <a:schemeClr val="accent1">
                    <a:lumMod val="50000"/>
                  </a:schemeClr>
                </a:solidFill>
              </a:rPr>
              <a:t>End of Module 8</a:t>
            </a:r>
          </a:p>
          <a:p>
            <a:r>
              <a:rPr lang="en-GB" sz="4400" b="1" dirty="0">
                <a:solidFill>
                  <a:schemeClr val="accent1">
                    <a:lumMod val="50000"/>
                  </a:schemeClr>
                </a:solidFill>
              </a:rPr>
              <a:t>   End of UNIT V</a:t>
            </a:r>
          </a:p>
        </p:txBody>
      </p:sp>
    </p:spTree>
    <p:extLst>
      <p:ext uri="{BB962C8B-B14F-4D97-AF65-F5344CB8AC3E}">
        <p14:creationId xmlns:p14="http://schemas.microsoft.com/office/powerpoint/2010/main" val="263391752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xmlns="" id="{44FD96A8-0571-4828-AA94-7DB93A4857C5}"/>
              </a:ext>
            </a:extLst>
          </p:cNvPr>
          <p:cNvCxnSpPr>
            <a:cxnSpLocks/>
          </p:cNvCxnSpPr>
          <p:nvPr/>
        </p:nvCxnSpPr>
        <p:spPr>
          <a:xfrm flipV="1">
            <a:off x="4287946" y="2887307"/>
            <a:ext cx="4581449" cy="1"/>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xmlns="" id="{32465F97-45E8-4475-81F0-E171C116B224}"/>
              </a:ext>
            </a:extLst>
          </p:cNvPr>
          <p:cNvSpPr/>
          <p:nvPr/>
        </p:nvSpPr>
        <p:spPr>
          <a:xfrm>
            <a:off x="4287946" y="3249144"/>
            <a:ext cx="7497214" cy="461665"/>
          </a:xfrm>
          <a:prstGeom prst="rect">
            <a:avLst/>
          </a:prstGeom>
        </p:spPr>
        <p:txBody>
          <a:bodyPr wrap="square">
            <a:spAutoFit/>
          </a:bodyPr>
          <a:lstStyle/>
          <a:p>
            <a:r>
              <a:rPr lang="en-US" sz="2400" b="1" dirty="0" err="1" smtClean="0"/>
              <a:t>Asha</a:t>
            </a:r>
            <a:r>
              <a:rPr lang="en-US" sz="2400" b="1" dirty="0" smtClean="0"/>
              <a:t> A</a:t>
            </a:r>
            <a:endParaRPr lang="en-IN" sz="2400" b="1" dirty="0"/>
          </a:p>
        </p:txBody>
      </p:sp>
      <p:sp>
        <p:nvSpPr>
          <p:cNvPr id="17" name="Rectangle 16">
            <a:extLst>
              <a:ext uri="{FF2B5EF4-FFF2-40B4-BE49-F238E27FC236}">
                <a16:creationId xmlns:a16="http://schemas.microsoft.com/office/drawing/2014/main" xmlns="" id="{62AC1A6C-10C2-4695-9224-09DA1B0D5932}"/>
              </a:ext>
            </a:extLst>
          </p:cNvPr>
          <p:cNvSpPr/>
          <p:nvPr/>
        </p:nvSpPr>
        <p:spPr>
          <a:xfrm>
            <a:off x="4287946" y="3646749"/>
            <a:ext cx="7497214" cy="400110"/>
          </a:xfrm>
          <a:prstGeom prst="rect">
            <a:avLst/>
          </a:prstGeom>
        </p:spPr>
        <p:txBody>
          <a:bodyPr wrap="square">
            <a:spAutoFit/>
          </a:bodyPr>
          <a:lstStyle/>
          <a:p>
            <a:r>
              <a:rPr lang="en-US" sz="2000" dirty="0"/>
              <a:t>Department of Science and Humanities</a:t>
            </a:r>
            <a:endParaRPr lang="en-IN" sz="2000" dirty="0"/>
          </a:p>
        </p:txBody>
      </p:sp>
      <p:grpSp>
        <p:nvGrpSpPr>
          <p:cNvPr id="23" name="Group 22">
            <a:extLst>
              <a:ext uri="{FF2B5EF4-FFF2-40B4-BE49-F238E27FC236}">
                <a16:creationId xmlns:a16="http://schemas.microsoft.com/office/drawing/2014/main" xmlns="" id="{6DD8DCC0-549E-48DB-8CCA-E3FF8FBDEBF0}"/>
              </a:ext>
            </a:extLst>
          </p:cNvPr>
          <p:cNvGrpSpPr/>
          <p:nvPr/>
        </p:nvGrpSpPr>
        <p:grpSpPr>
          <a:xfrm>
            <a:off x="313844" y="349466"/>
            <a:ext cx="11518407" cy="6218388"/>
            <a:chOff x="313844" y="349466"/>
            <a:chExt cx="11518407" cy="6218388"/>
          </a:xfrm>
          <a:solidFill>
            <a:schemeClr val="accent2">
              <a:lumMod val="60000"/>
              <a:lumOff val="40000"/>
            </a:schemeClr>
          </a:solidFill>
        </p:grpSpPr>
        <p:sp>
          <p:nvSpPr>
            <p:cNvPr id="24" name="Rectangle 23">
              <a:extLst>
                <a:ext uri="{FF2B5EF4-FFF2-40B4-BE49-F238E27FC236}">
                  <a16:creationId xmlns:a16="http://schemas.microsoft.com/office/drawing/2014/main" xmlns="" id="{B895392A-2454-40A6-9F7C-BC20D3A463EB}"/>
                </a:ext>
              </a:extLst>
            </p:cNvPr>
            <p:cNvSpPr/>
            <p:nvPr/>
          </p:nvSpPr>
          <p:spPr>
            <a:xfrm>
              <a:off x="11786532" y="360726"/>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DC7604FF-DE88-44B6-A0D9-723028500B8B}"/>
                </a:ext>
              </a:extLst>
            </p:cNvPr>
            <p:cNvSpPr/>
            <p:nvPr/>
          </p:nvSpPr>
          <p:spPr>
            <a:xfrm rot="5400000">
              <a:off x="11275944" y="-161122"/>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xmlns="" id="{35F4DC18-13F2-43D2-9B15-157998AF1875}"/>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xmlns="" id="{34375A76-1BF8-4628-B0FE-78E1BEB569B2}"/>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3" name="Picture 12" descr="A close up of a logo&#10;&#10;Description automatically generated">
            <a:extLst>
              <a:ext uri="{FF2B5EF4-FFF2-40B4-BE49-F238E27FC236}">
                <a16:creationId xmlns:a16="http://schemas.microsoft.com/office/drawing/2014/main" xmlns="" id="{DBF62E6F-20D6-4DF2-A881-ECD3EEB1A24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51752" y="1606241"/>
            <a:ext cx="2369218" cy="3550188"/>
          </a:xfrm>
          <a:prstGeom prst="rect">
            <a:avLst/>
          </a:prstGeom>
        </p:spPr>
      </p:pic>
      <p:sp>
        <p:nvSpPr>
          <p:cNvPr id="19" name="Rectangle 18">
            <a:extLst>
              <a:ext uri="{FF2B5EF4-FFF2-40B4-BE49-F238E27FC236}">
                <a16:creationId xmlns:a16="http://schemas.microsoft.com/office/drawing/2014/main" xmlns="" id="{A6945700-3E62-4469-A35D-2B3AE23A08DF}"/>
              </a:ext>
            </a:extLst>
          </p:cNvPr>
          <p:cNvSpPr/>
          <p:nvPr/>
        </p:nvSpPr>
        <p:spPr>
          <a:xfrm>
            <a:off x="4287946" y="2068426"/>
            <a:ext cx="7497214" cy="553998"/>
          </a:xfrm>
          <a:prstGeom prst="rect">
            <a:avLst/>
          </a:prstGeom>
        </p:spPr>
        <p:txBody>
          <a:bodyPr wrap="square">
            <a:spAutoFit/>
          </a:bodyPr>
          <a:lstStyle/>
          <a:p>
            <a:r>
              <a:rPr lang="en-US" sz="3000" b="1" dirty="0">
                <a:solidFill>
                  <a:schemeClr val="accent2">
                    <a:lumMod val="75000"/>
                  </a:schemeClr>
                </a:solidFill>
              </a:rPr>
              <a:t>T</a:t>
            </a:r>
            <a:r>
              <a:rPr lang="en-IN" sz="3000" b="1" dirty="0">
                <a:solidFill>
                  <a:schemeClr val="accent2">
                    <a:lumMod val="75000"/>
                  </a:schemeClr>
                </a:solidFill>
              </a:rPr>
              <a:t>HANK YOU</a:t>
            </a:r>
          </a:p>
        </p:txBody>
      </p:sp>
    </p:spTree>
    <p:extLst>
      <p:ext uri="{BB962C8B-B14F-4D97-AF65-F5344CB8AC3E}">
        <p14:creationId xmlns:p14="http://schemas.microsoft.com/office/powerpoint/2010/main" val="25703677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80174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7A- Organic Light Emitting Diodes</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Content Placeholder 13"/>
          <p:cNvSpPr>
            <a:spLocks noGrp="1"/>
          </p:cNvSpPr>
          <p:nvPr>
            <p:ph idx="1"/>
          </p:nvPr>
        </p:nvSpPr>
        <p:spPr>
          <a:xfrm>
            <a:off x="838200" y="1431925"/>
            <a:ext cx="6432550" cy="488315"/>
          </a:xfrm>
        </p:spPr>
        <p:txBody>
          <a:bodyPr/>
          <a:lstStyle/>
          <a:p>
            <a:pPr marL="514350" indent="-514350">
              <a:buFont typeface="Arial" charset="0"/>
              <a:buNone/>
              <a:defRPr/>
            </a:pPr>
            <a:r>
              <a:rPr lang="en-US" sz="2400" b="1" dirty="0">
                <a:solidFill>
                  <a:srgbClr val="FF0000"/>
                </a:solidFill>
              </a:rPr>
              <a:t>Light Emitting Diodes (LEDs)</a:t>
            </a:r>
          </a:p>
          <a:p>
            <a:pPr algn="just">
              <a:buFont typeface="Arial" charset="0"/>
              <a:buNone/>
              <a:defRPr/>
            </a:pPr>
            <a:endParaRPr lang="en-US" sz="2400" dirty="0"/>
          </a:p>
          <a:p>
            <a:pPr algn="just">
              <a:defRPr/>
            </a:pPr>
            <a:endParaRPr lang="en-US" sz="2400" dirty="0"/>
          </a:p>
        </p:txBody>
      </p:sp>
      <p:pic>
        <p:nvPicPr>
          <p:cNvPr id="14338" name="Picture 2" descr="Light Emitting Diode ＜What are LEDs and How Do They Work?＞ | Electronics  Basics | ROHM"/>
          <p:cNvPicPr>
            <a:picLocks noChangeAspect="1" noChangeArrowheads="1"/>
          </p:cNvPicPr>
          <p:nvPr/>
        </p:nvPicPr>
        <p:blipFill>
          <a:blip r:embed="rId3"/>
          <a:srcRect/>
          <a:stretch>
            <a:fillRect/>
          </a:stretch>
        </p:blipFill>
        <p:spPr bwMode="auto">
          <a:xfrm>
            <a:off x="1030787" y="2051504"/>
            <a:ext cx="4000500" cy="2667000"/>
          </a:xfrm>
          <a:prstGeom prst="rect">
            <a:avLst/>
          </a:prstGeom>
          <a:noFill/>
        </p:spPr>
      </p:pic>
      <p:sp>
        <p:nvSpPr>
          <p:cNvPr id="15" name="Rectangle 14"/>
          <p:cNvSpPr/>
          <p:nvPr/>
        </p:nvSpPr>
        <p:spPr>
          <a:xfrm>
            <a:off x="5758078" y="2865510"/>
            <a:ext cx="2184139" cy="646331"/>
          </a:xfrm>
          <a:prstGeom prst="rect">
            <a:avLst/>
          </a:prstGeom>
        </p:spPr>
        <p:txBody>
          <a:bodyPr wrap="square">
            <a:spAutoFit/>
          </a:bodyPr>
          <a:lstStyle/>
          <a:p>
            <a:r>
              <a:rPr lang="en-GB" sz="1200" dirty="0" err="1"/>
              <a:t>Source:https</a:t>
            </a:r>
            <a:r>
              <a:rPr lang="en-GB" sz="1200" dirty="0"/>
              <a:t>://</a:t>
            </a:r>
            <a:r>
              <a:rPr lang="en-GB" sz="1200" dirty="0" err="1"/>
              <a:t>www.rohm.com</a:t>
            </a:r>
            <a:r>
              <a:rPr lang="en-GB" sz="1200" dirty="0"/>
              <a:t>/electronics-basics/</a:t>
            </a:r>
            <a:r>
              <a:rPr lang="en-GB" sz="1200" dirty="0" err="1"/>
              <a:t>leds</a:t>
            </a:r>
            <a:r>
              <a:rPr lang="en-GB" sz="1200" dirty="0"/>
              <a:t>/what-are-</a:t>
            </a:r>
            <a:r>
              <a:rPr lang="en-GB" sz="1200" dirty="0" err="1"/>
              <a:t>leds</a:t>
            </a:r>
            <a:endParaRPr lang="en-GB" sz="1200" dirty="0"/>
          </a:p>
        </p:txBody>
      </p:sp>
      <p:sp>
        <p:nvSpPr>
          <p:cNvPr id="17" name="TextBox 16"/>
          <p:cNvSpPr txBox="1"/>
          <p:nvPr/>
        </p:nvSpPr>
        <p:spPr>
          <a:xfrm>
            <a:off x="1084217" y="5133703"/>
            <a:ext cx="7067006" cy="1200329"/>
          </a:xfrm>
          <a:prstGeom prst="rect">
            <a:avLst/>
          </a:prstGeom>
          <a:noFill/>
        </p:spPr>
        <p:txBody>
          <a:bodyPr wrap="square" rtlCol="0">
            <a:spAutoFit/>
          </a:bodyPr>
          <a:lstStyle/>
          <a:p>
            <a:r>
              <a:rPr lang="en-GB" dirty="0"/>
              <a:t>Consists of a n - type and p-type semiconductor forming a p-n junction. Material like Gallium Arsenide(</a:t>
            </a:r>
            <a:r>
              <a:rPr lang="en-GB" dirty="0" err="1"/>
              <a:t>GaAs</a:t>
            </a:r>
            <a:r>
              <a:rPr lang="en-GB" dirty="0"/>
              <a:t>) is used . When voltage is applied across the junction , the electrons and holes combine in the depletion layer giving out photons   </a:t>
            </a:r>
          </a:p>
        </p:txBody>
      </p:sp>
    </p:spTree>
    <p:extLst>
      <p:ext uri="{BB962C8B-B14F-4D97-AF65-F5344CB8AC3E}">
        <p14:creationId xmlns:p14="http://schemas.microsoft.com/office/powerpoint/2010/main" val="3844208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7A- Organic Light Emitting Diodes</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Content Placeholder 13"/>
          <p:cNvSpPr>
            <a:spLocks noGrp="1"/>
          </p:cNvSpPr>
          <p:nvPr>
            <p:ph idx="1"/>
          </p:nvPr>
        </p:nvSpPr>
        <p:spPr>
          <a:xfrm>
            <a:off x="838200" y="1431925"/>
            <a:ext cx="6432550" cy="4745038"/>
          </a:xfrm>
        </p:spPr>
        <p:txBody>
          <a:bodyPr/>
          <a:lstStyle/>
          <a:p>
            <a:pPr marL="514350" indent="-514350">
              <a:buFont typeface="Arial" charset="0"/>
              <a:buNone/>
              <a:defRPr/>
            </a:pPr>
            <a:r>
              <a:rPr lang="en-US" sz="2400" b="1" dirty="0">
                <a:solidFill>
                  <a:srgbClr val="FF0000"/>
                </a:solidFill>
              </a:rPr>
              <a:t>Organic Light Emitting Diodes (OLEDs)</a:t>
            </a:r>
          </a:p>
          <a:p>
            <a:pPr algn="just">
              <a:defRPr/>
            </a:pPr>
            <a:r>
              <a:rPr lang="en-US" sz="2000" dirty="0"/>
              <a:t>Work in a similar way to conventional diodes and LEDs, but instead of using layers of n-type and p-type semiconductors, </a:t>
            </a:r>
            <a:r>
              <a:rPr lang="en-US" sz="2000" b="1" dirty="0">
                <a:solidFill>
                  <a:srgbClr val="C42ABD"/>
                </a:solidFill>
              </a:rPr>
              <a:t>they use organic molecules</a:t>
            </a:r>
          </a:p>
          <a:p>
            <a:pPr algn="just">
              <a:defRPr/>
            </a:pPr>
            <a:r>
              <a:rPr lang="en-US" sz="2000" dirty="0"/>
              <a:t>OLEDs have an </a:t>
            </a:r>
            <a:r>
              <a:rPr lang="en-US" sz="2000" b="1" dirty="0">
                <a:solidFill>
                  <a:srgbClr val="C42ABD"/>
                </a:solidFill>
              </a:rPr>
              <a:t>emissive electroluminescent layer</a:t>
            </a:r>
            <a:r>
              <a:rPr lang="en-US" sz="2000" dirty="0"/>
              <a:t> which is a film of organic compound that emits light in response to an electric current</a:t>
            </a:r>
          </a:p>
          <a:p>
            <a:pPr algn="just">
              <a:defRPr/>
            </a:pPr>
            <a:r>
              <a:rPr lang="en-US" sz="2000" dirty="0"/>
              <a:t>Also known as  organic EL (electroluminescent) diodes</a:t>
            </a:r>
          </a:p>
          <a:p>
            <a:pPr algn="just">
              <a:defRPr/>
            </a:pPr>
            <a:r>
              <a:rPr lang="en-US" sz="2000" dirty="0"/>
              <a:t>Solid-state devices made of thin films of organic molecules that emit light on application of electricity</a:t>
            </a:r>
          </a:p>
          <a:p>
            <a:pPr algn="just">
              <a:buFont typeface="Arial" charset="0"/>
              <a:buNone/>
              <a:defRPr/>
            </a:pPr>
            <a:endParaRPr lang="en-US" sz="2400" dirty="0"/>
          </a:p>
          <a:p>
            <a:pPr algn="just">
              <a:defRPr/>
            </a:pPr>
            <a:endParaRPr lang="en-US" sz="2400" dirty="0"/>
          </a:p>
        </p:txBody>
      </p:sp>
      <p:pic>
        <p:nvPicPr>
          <p:cNvPr id="1026" name="Picture 2" descr="OLED components include organic layers that are made of organic molecules or polymers. Learn about some of the different OLED components.">
            <a:extLst>
              <a:ext uri="{FF2B5EF4-FFF2-40B4-BE49-F238E27FC236}">
                <a16:creationId xmlns:a16="http://schemas.microsoft.com/office/drawing/2014/main" xmlns="" id="{79887183-D83E-4E1B-96B6-375D35C3A2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7235" y="2634827"/>
            <a:ext cx="4346714" cy="35170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208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7A- Organic Light emitting diodes</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6" name="Content Placeholder 13"/>
          <p:cNvSpPr>
            <a:spLocks noGrp="1"/>
          </p:cNvSpPr>
          <p:nvPr>
            <p:ph idx="1"/>
          </p:nvPr>
        </p:nvSpPr>
        <p:spPr>
          <a:xfrm>
            <a:off x="838199" y="1431925"/>
            <a:ext cx="7313023" cy="3623401"/>
          </a:xfrm>
        </p:spPr>
        <p:txBody>
          <a:bodyPr/>
          <a:lstStyle/>
          <a:p>
            <a:pPr marL="514350" indent="-514350">
              <a:defRPr/>
            </a:pPr>
            <a:r>
              <a:rPr lang="en-US" sz="2000" dirty="0"/>
              <a:t>First OLED device was made by </a:t>
            </a:r>
            <a:r>
              <a:rPr lang="en-US" sz="2000" b="1" dirty="0">
                <a:solidFill>
                  <a:srgbClr val="C42ABD"/>
                </a:solidFill>
              </a:rPr>
              <a:t>Eastman Kodak </a:t>
            </a:r>
            <a:r>
              <a:rPr lang="en-US" sz="2000" dirty="0"/>
              <a:t>in the 1980’s</a:t>
            </a:r>
          </a:p>
          <a:p>
            <a:pPr marL="514350" indent="-514350">
              <a:defRPr/>
            </a:pPr>
            <a:r>
              <a:rPr lang="en-US" sz="2000" b="1" dirty="0">
                <a:solidFill>
                  <a:srgbClr val="C42ABD"/>
                </a:solidFill>
              </a:rPr>
              <a:t>Emerging technology</a:t>
            </a:r>
            <a:r>
              <a:rPr lang="en-US" sz="2000" dirty="0"/>
              <a:t> for displays</a:t>
            </a:r>
          </a:p>
          <a:p>
            <a:pPr marL="514350" indent="-514350">
              <a:defRPr/>
            </a:pPr>
            <a:r>
              <a:rPr lang="en-US" sz="2000" dirty="0"/>
              <a:t>Displays which are </a:t>
            </a:r>
            <a:r>
              <a:rPr lang="en-US" sz="2000" b="1" dirty="0">
                <a:solidFill>
                  <a:srgbClr val="C42ABD"/>
                </a:solidFill>
              </a:rPr>
              <a:t>flexible, very thin, light weight</a:t>
            </a:r>
          </a:p>
          <a:p>
            <a:pPr marL="514350" indent="-514350">
              <a:defRPr/>
            </a:pPr>
            <a:r>
              <a:rPr lang="en-US" sz="2000" b="1" dirty="0">
                <a:solidFill>
                  <a:srgbClr val="C42ABD"/>
                </a:solidFill>
              </a:rPr>
              <a:t>Less power consumption </a:t>
            </a:r>
            <a:r>
              <a:rPr lang="en-US" sz="2000" dirty="0"/>
              <a:t>than conventional LEDs and LCDs</a:t>
            </a:r>
          </a:p>
          <a:p>
            <a:pPr marL="514350" indent="-514350">
              <a:defRPr/>
            </a:pPr>
            <a:r>
              <a:rPr lang="en-US" sz="2000" dirty="0"/>
              <a:t>Offer </a:t>
            </a:r>
            <a:r>
              <a:rPr lang="en-US" sz="2000" b="1" dirty="0">
                <a:solidFill>
                  <a:srgbClr val="C42ABD"/>
                </a:solidFill>
              </a:rPr>
              <a:t>high contrast, brighter displays </a:t>
            </a:r>
            <a:r>
              <a:rPr lang="en-US" sz="2000" dirty="0"/>
              <a:t>with</a:t>
            </a:r>
            <a:r>
              <a:rPr lang="en-US" sz="2000" b="1" dirty="0">
                <a:solidFill>
                  <a:srgbClr val="C42ABD"/>
                </a:solidFill>
              </a:rPr>
              <a:t> wider viewing angle</a:t>
            </a:r>
          </a:p>
          <a:p>
            <a:pPr algn="just">
              <a:defRPr/>
            </a:pPr>
            <a:endParaRPr lang="en-US" sz="2400" dirty="0"/>
          </a:p>
        </p:txBody>
      </p:sp>
      <p:pic>
        <p:nvPicPr>
          <p:cNvPr id="2" name="Picture 2" descr="LG preparing flexible OLED display plant for production"/>
          <p:cNvPicPr>
            <a:picLocks noChangeAspect="1" noChangeArrowheads="1"/>
          </p:cNvPicPr>
          <p:nvPr/>
        </p:nvPicPr>
        <p:blipFill>
          <a:blip r:embed="rId3"/>
          <a:srcRect/>
          <a:stretch>
            <a:fillRect/>
          </a:stretch>
        </p:blipFill>
        <p:spPr bwMode="auto">
          <a:xfrm>
            <a:off x="1252856" y="3652428"/>
            <a:ext cx="2548436" cy="1984692"/>
          </a:xfrm>
          <a:prstGeom prst="rect">
            <a:avLst/>
          </a:prstGeom>
          <a:noFill/>
        </p:spPr>
      </p:pic>
      <p:sp>
        <p:nvSpPr>
          <p:cNvPr id="17" name="Rectangle 16"/>
          <p:cNvSpPr/>
          <p:nvPr/>
        </p:nvSpPr>
        <p:spPr>
          <a:xfrm>
            <a:off x="1206139" y="5976538"/>
            <a:ext cx="2791096" cy="646331"/>
          </a:xfrm>
          <a:prstGeom prst="rect">
            <a:avLst/>
          </a:prstGeom>
        </p:spPr>
        <p:txBody>
          <a:bodyPr wrap="square">
            <a:spAutoFit/>
          </a:bodyPr>
          <a:lstStyle/>
          <a:p>
            <a:r>
              <a:rPr lang="en-GB" sz="1200" dirty="0" err="1"/>
              <a:t>Source:https</a:t>
            </a:r>
            <a:r>
              <a:rPr lang="en-GB" sz="1200" dirty="0"/>
              <a:t>://www.techspot.com/news/48578-lg-preparing-flexible-oled-display-plant-for-production.html</a:t>
            </a:r>
          </a:p>
        </p:txBody>
      </p:sp>
      <p:pic>
        <p:nvPicPr>
          <p:cNvPr id="31748" name="Picture 4" descr="Sony's Rollable OLED Display - More Details"/>
          <p:cNvPicPr>
            <a:picLocks noChangeAspect="1" noChangeArrowheads="1"/>
          </p:cNvPicPr>
          <p:nvPr/>
        </p:nvPicPr>
        <p:blipFill>
          <a:blip r:embed="rId4"/>
          <a:srcRect/>
          <a:stretch>
            <a:fillRect/>
          </a:stretch>
        </p:blipFill>
        <p:spPr bwMode="auto">
          <a:xfrm>
            <a:off x="4113621" y="3331029"/>
            <a:ext cx="2522311" cy="2892251"/>
          </a:xfrm>
          <a:prstGeom prst="rect">
            <a:avLst/>
          </a:prstGeom>
          <a:noFill/>
        </p:spPr>
      </p:pic>
      <p:sp>
        <p:nvSpPr>
          <p:cNvPr id="18" name="Rectangle 17"/>
          <p:cNvSpPr/>
          <p:nvPr/>
        </p:nvSpPr>
        <p:spPr>
          <a:xfrm>
            <a:off x="4014650" y="6227859"/>
            <a:ext cx="4214950" cy="461665"/>
          </a:xfrm>
          <a:prstGeom prst="rect">
            <a:avLst/>
          </a:prstGeom>
        </p:spPr>
        <p:txBody>
          <a:bodyPr wrap="square">
            <a:spAutoFit/>
          </a:bodyPr>
          <a:lstStyle/>
          <a:p>
            <a:r>
              <a:rPr lang="en-GB" sz="1200" dirty="0" err="1"/>
              <a:t>Source:https</a:t>
            </a:r>
            <a:r>
              <a:rPr lang="en-GB" sz="1200" dirty="0"/>
              <a:t>://www.geeky-gadgets.com/sonys-rollable-oled-display-more-details-26-05-2010/</a:t>
            </a:r>
          </a:p>
        </p:txBody>
      </p:sp>
    </p:spTree>
    <p:extLst>
      <p:ext uri="{BB962C8B-B14F-4D97-AF65-F5344CB8AC3E}">
        <p14:creationId xmlns:p14="http://schemas.microsoft.com/office/powerpoint/2010/main" val="3844208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7A- Organic Light Emitting Diodes</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3" name="Content Placeholder 13"/>
          <p:cNvSpPr>
            <a:spLocks noGrp="1"/>
          </p:cNvSpPr>
          <p:nvPr>
            <p:ph idx="1"/>
          </p:nvPr>
        </p:nvSpPr>
        <p:spPr>
          <a:xfrm>
            <a:off x="224246" y="1319576"/>
            <a:ext cx="4517571" cy="4746625"/>
          </a:xfrm>
        </p:spPr>
        <p:txBody>
          <a:bodyPr>
            <a:normAutofit/>
          </a:bodyPr>
          <a:lstStyle/>
          <a:p>
            <a:pPr algn="just">
              <a:buNone/>
            </a:pPr>
            <a:r>
              <a:rPr lang="en-US" sz="2400" b="1" dirty="0">
                <a:solidFill>
                  <a:schemeClr val="accent1">
                    <a:lumMod val="50000"/>
                  </a:schemeClr>
                </a:solidFill>
              </a:rPr>
              <a:t>Construction:</a:t>
            </a:r>
          </a:p>
          <a:p>
            <a:r>
              <a:rPr lang="en-US" sz="2000" b="1" dirty="0">
                <a:solidFill>
                  <a:srgbClr val="C42ABD"/>
                </a:solidFill>
              </a:rPr>
              <a:t>Substrate:</a:t>
            </a:r>
            <a:r>
              <a:rPr lang="en-US" sz="2000" dirty="0"/>
              <a:t> glass for support</a:t>
            </a:r>
          </a:p>
          <a:p>
            <a:r>
              <a:rPr lang="en-US" sz="2000" b="1" dirty="0">
                <a:solidFill>
                  <a:srgbClr val="C42ABD"/>
                </a:solidFill>
              </a:rPr>
              <a:t>Anode :</a:t>
            </a:r>
            <a:r>
              <a:rPr lang="en-US" sz="2000" dirty="0"/>
              <a:t> transparent usually made of Indium Tin Oxide(ITO)</a:t>
            </a:r>
          </a:p>
          <a:p>
            <a:r>
              <a:rPr lang="en-US" sz="2000" b="1" dirty="0">
                <a:solidFill>
                  <a:srgbClr val="C42ABD"/>
                </a:solidFill>
              </a:rPr>
              <a:t>Conductive layer : </a:t>
            </a:r>
            <a:r>
              <a:rPr lang="en-US" sz="2000" dirty="0"/>
              <a:t>Organic molecules or polymers – transports holes from the anode; </a:t>
            </a:r>
            <a:r>
              <a:rPr lang="en-US" sz="2000" dirty="0" err="1"/>
              <a:t>polyaniline</a:t>
            </a:r>
            <a:endParaRPr lang="en-US" sz="2000" dirty="0"/>
          </a:p>
          <a:p>
            <a:pPr algn="just"/>
            <a:r>
              <a:rPr lang="en-US" sz="2000" b="1" dirty="0">
                <a:solidFill>
                  <a:srgbClr val="C42ABD"/>
                </a:solidFill>
              </a:rPr>
              <a:t>Emissive layer :</a:t>
            </a:r>
            <a:r>
              <a:rPr lang="en-US" sz="2000" dirty="0"/>
              <a:t> organic molecules or polymers- transports electrons from the cathode, recombination of holes and electrons takes place here and light is emitted; </a:t>
            </a:r>
            <a:r>
              <a:rPr lang="en-US" sz="2000" dirty="0" err="1"/>
              <a:t>polyfluorene</a:t>
            </a:r>
            <a:endParaRPr lang="en-US" sz="2000" dirty="0"/>
          </a:p>
          <a:p>
            <a:pPr algn="just"/>
            <a:r>
              <a:rPr lang="en-US" sz="2000" b="1" dirty="0">
                <a:solidFill>
                  <a:srgbClr val="C42ABD"/>
                </a:solidFill>
              </a:rPr>
              <a:t>Cathode :</a:t>
            </a:r>
            <a:r>
              <a:rPr lang="en-US" sz="2000" dirty="0"/>
              <a:t> injects electrons ; metals like Mg</a:t>
            </a:r>
          </a:p>
          <a:p>
            <a:pPr algn="just">
              <a:buFont typeface="Wingdings" pitchFamily="2" charset="2"/>
              <a:buChar char="Ø"/>
            </a:pPr>
            <a:endParaRPr lang="en-US" sz="2400" dirty="0"/>
          </a:p>
        </p:txBody>
      </p:sp>
      <p:pic>
        <p:nvPicPr>
          <p:cNvPr id="13314" name="Picture 2" descr="OLED Components | HowStuffWorks"/>
          <p:cNvPicPr>
            <a:picLocks noChangeAspect="1" noChangeArrowheads="1"/>
          </p:cNvPicPr>
          <p:nvPr/>
        </p:nvPicPr>
        <p:blipFill>
          <a:blip r:embed="rId3"/>
          <a:srcRect/>
          <a:stretch>
            <a:fillRect/>
          </a:stretch>
        </p:blipFill>
        <p:spPr bwMode="auto">
          <a:xfrm>
            <a:off x="4792888" y="1710780"/>
            <a:ext cx="3423650" cy="3543300"/>
          </a:xfrm>
          <a:prstGeom prst="rect">
            <a:avLst/>
          </a:prstGeom>
          <a:noFill/>
        </p:spPr>
      </p:pic>
      <p:sp>
        <p:nvSpPr>
          <p:cNvPr id="15" name="Rectangle 14"/>
          <p:cNvSpPr/>
          <p:nvPr/>
        </p:nvSpPr>
        <p:spPr>
          <a:xfrm>
            <a:off x="4987711" y="5530335"/>
            <a:ext cx="3085136" cy="461665"/>
          </a:xfrm>
          <a:prstGeom prst="rect">
            <a:avLst/>
          </a:prstGeom>
        </p:spPr>
        <p:txBody>
          <a:bodyPr wrap="square">
            <a:spAutoFit/>
          </a:bodyPr>
          <a:lstStyle/>
          <a:p>
            <a:r>
              <a:rPr lang="en-GB" sz="1200" dirty="0" err="1"/>
              <a:t>Source:https</a:t>
            </a:r>
            <a:r>
              <a:rPr lang="en-GB" sz="1200" dirty="0"/>
              <a:t>://electronics.howstuffworks.com/oled1.htm</a:t>
            </a:r>
          </a:p>
        </p:txBody>
      </p:sp>
    </p:spTree>
    <p:extLst>
      <p:ext uri="{BB962C8B-B14F-4D97-AF65-F5344CB8AC3E}">
        <p14:creationId xmlns:p14="http://schemas.microsoft.com/office/powerpoint/2010/main" val="3844208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7A- Organic Light Emitting Diodes</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89276" y="1332683"/>
            <a:ext cx="4395787" cy="5386090"/>
          </a:xfrm>
          <a:prstGeom prst="rect">
            <a:avLst/>
          </a:prstGeom>
        </p:spPr>
        <p:txBody>
          <a:bodyPr wrap="square">
            <a:spAutoFit/>
          </a:bodyPr>
          <a:lstStyle/>
          <a:p>
            <a:pPr algn="just">
              <a:defRPr/>
            </a:pPr>
            <a:r>
              <a:rPr lang="en-US" sz="2400" b="1" dirty="0">
                <a:solidFill>
                  <a:schemeClr val="accent1">
                    <a:lumMod val="50000"/>
                  </a:schemeClr>
                </a:solidFill>
                <a:latin typeface="+mn-lt"/>
              </a:rPr>
              <a:t>Working:</a:t>
            </a:r>
          </a:p>
          <a:p>
            <a:pPr algn="just">
              <a:buFont typeface="Arial" pitchFamily="34" charset="0"/>
              <a:buChar char="•"/>
              <a:defRPr/>
            </a:pPr>
            <a:r>
              <a:rPr lang="en-US" sz="2000" dirty="0"/>
              <a:t>A </a:t>
            </a:r>
            <a:r>
              <a:rPr lang="en-US" sz="2000" b="1" dirty="0">
                <a:solidFill>
                  <a:srgbClr val="C42ABD"/>
                </a:solidFill>
              </a:rPr>
              <a:t>voltage is applied </a:t>
            </a:r>
            <a:r>
              <a:rPr lang="en-US" sz="2000" dirty="0"/>
              <a:t>across the anode and cathode of the OLED</a:t>
            </a:r>
          </a:p>
          <a:p>
            <a:pPr algn="just">
              <a:buFont typeface="Arial" pitchFamily="34" charset="0"/>
              <a:buChar char="•"/>
              <a:defRPr/>
            </a:pPr>
            <a:r>
              <a:rPr lang="en-US" sz="2000" dirty="0"/>
              <a:t>Electrons flows from cathode to anode </a:t>
            </a:r>
            <a:r>
              <a:rPr lang="en-US" sz="2000" b="1" dirty="0">
                <a:solidFill>
                  <a:srgbClr val="C42ABD"/>
                </a:solidFill>
              </a:rPr>
              <a:t>through the organic layers</a:t>
            </a:r>
          </a:p>
          <a:p>
            <a:pPr algn="just">
              <a:buFont typeface="Arial" pitchFamily="34" charset="0"/>
              <a:buChar char="•"/>
              <a:defRPr/>
            </a:pPr>
            <a:r>
              <a:rPr lang="en-US" sz="2000" b="1" dirty="0">
                <a:solidFill>
                  <a:srgbClr val="C42ABD"/>
                </a:solidFill>
              </a:rPr>
              <a:t>Electrons are transported </a:t>
            </a:r>
            <a:r>
              <a:rPr lang="en-US" sz="2000" dirty="0"/>
              <a:t>to the emissive layer from cathode </a:t>
            </a:r>
          </a:p>
          <a:p>
            <a:pPr algn="just">
              <a:buFont typeface="Arial" pitchFamily="34" charset="0"/>
              <a:buChar char="•"/>
              <a:defRPr/>
            </a:pPr>
            <a:r>
              <a:rPr lang="en-US" sz="2000" b="1" dirty="0">
                <a:solidFill>
                  <a:srgbClr val="C42ABD"/>
                </a:solidFill>
              </a:rPr>
              <a:t>Holes are transported </a:t>
            </a:r>
            <a:r>
              <a:rPr lang="en-US" sz="2000" dirty="0"/>
              <a:t>to the conductive layer from anode</a:t>
            </a:r>
          </a:p>
          <a:p>
            <a:pPr algn="just">
              <a:buFont typeface="Arial" pitchFamily="34" charset="0"/>
              <a:buChar char="•"/>
              <a:defRPr/>
            </a:pPr>
            <a:r>
              <a:rPr lang="en-US" sz="2000" b="1" dirty="0">
                <a:solidFill>
                  <a:srgbClr val="C42ABD"/>
                </a:solidFill>
              </a:rPr>
              <a:t>Electrons combine with the holes </a:t>
            </a:r>
            <a:r>
              <a:rPr lang="en-US" sz="2000" dirty="0"/>
              <a:t>thereby emitting </a:t>
            </a:r>
            <a:r>
              <a:rPr lang="en-US" sz="2000" b="1" dirty="0">
                <a:solidFill>
                  <a:srgbClr val="C42ABD"/>
                </a:solidFill>
              </a:rPr>
              <a:t>light </a:t>
            </a:r>
          </a:p>
          <a:p>
            <a:pPr algn="just">
              <a:buFont typeface="Arial" pitchFamily="34" charset="0"/>
              <a:buChar char="•"/>
              <a:defRPr/>
            </a:pPr>
            <a:r>
              <a:rPr lang="en-US" sz="2000" dirty="0"/>
              <a:t>Recombination happens closer to the emissive layer</a:t>
            </a:r>
          </a:p>
          <a:p>
            <a:pPr algn="just">
              <a:buFont typeface="Arial" pitchFamily="34" charset="0"/>
              <a:buChar char="•"/>
              <a:defRPr/>
            </a:pPr>
            <a:r>
              <a:rPr lang="en-US" sz="2000" dirty="0" err="1"/>
              <a:t>Colour</a:t>
            </a:r>
            <a:r>
              <a:rPr lang="en-US" sz="2000" dirty="0"/>
              <a:t> of light depends on the organic molecules used and intensity depends on current density</a:t>
            </a:r>
          </a:p>
          <a:p>
            <a:pPr algn="just">
              <a:defRPr/>
            </a:pPr>
            <a:endParaRPr lang="en-US" sz="2000" dirty="0"/>
          </a:p>
        </p:txBody>
      </p:sp>
      <p:pic>
        <p:nvPicPr>
          <p:cNvPr id="12290" name="Picture 2" descr="Basic OLED working | Download Scientific Diagram"/>
          <p:cNvPicPr>
            <a:picLocks noChangeAspect="1" noChangeArrowheads="1"/>
          </p:cNvPicPr>
          <p:nvPr/>
        </p:nvPicPr>
        <p:blipFill>
          <a:blip r:embed="rId3"/>
          <a:srcRect/>
          <a:stretch>
            <a:fillRect/>
          </a:stretch>
        </p:blipFill>
        <p:spPr bwMode="auto">
          <a:xfrm>
            <a:off x="4897392" y="1340348"/>
            <a:ext cx="3279957" cy="4911736"/>
          </a:xfrm>
          <a:prstGeom prst="rect">
            <a:avLst/>
          </a:prstGeom>
          <a:noFill/>
        </p:spPr>
      </p:pic>
      <p:sp>
        <p:nvSpPr>
          <p:cNvPr id="16" name="Rectangle 15"/>
          <p:cNvSpPr/>
          <p:nvPr/>
        </p:nvSpPr>
        <p:spPr>
          <a:xfrm>
            <a:off x="4798423" y="6201732"/>
            <a:ext cx="3365862" cy="461665"/>
          </a:xfrm>
          <a:prstGeom prst="rect">
            <a:avLst/>
          </a:prstGeom>
        </p:spPr>
        <p:txBody>
          <a:bodyPr wrap="square">
            <a:spAutoFit/>
          </a:bodyPr>
          <a:lstStyle/>
          <a:p>
            <a:r>
              <a:rPr lang="en-GB" sz="1200" dirty="0" err="1"/>
              <a:t>Source:https</a:t>
            </a:r>
            <a:r>
              <a:rPr lang="en-GB" sz="1200" dirty="0"/>
              <a:t>://www.researchgate.net/figure/Basic-OLED-working_fig2_308332988</a:t>
            </a:r>
          </a:p>
        </p:txBody>
      </p:sp>
    </p:spTree>
    <p:extLst>
      <p:ext uri="{BB962C8B-B14F-4D97-AF65-F5344CB8AC3E}">
        <p14:creationId xmlns:p14="http://schemas.microsoft.com/office/powerpoint/2010/main" val="3844208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209922"/>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6" name="Picture 5" descr="A close up of a logo&#10;&#10;Description automatically generated">
            <a:extLst>
              <a:ext uri="{FF2B5EF4-FFF2-40B4-BE49-F238E27FC236}">
                <a16:creationId xmlns:a16="http://schemas.microsoft.com/office/drawing/2014/main" xmlns="" id="{08D8E659-ABBD-4E58-8353-D33866EBB3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659519" y="469890"/>
            <a:ext cx="933598" cy="1398963"/>
          </a:xfrm>
          <a:prstGeom prst="rect">
            <a:avLst/>
          </a:prstGeom>
        </p:spPr>
      </p:pic>
      <p:sp>
        <p:nvSpPr>
          <p:cNvPr id="7" name="Rectangle 6">
            <a:extLst>
              <a:ext uri="{FF2B5EF4-FFF2-40B4-BE49-F238E27FC236}">
                <a16:creationId xmlns:a16="http://schemas.microsoft.com/office/drawing/2014/main" xmlns="" id="{D14CB69A-0424-4C01-A311-B65E140C5B4A}"/>
              </a:ext>
            </a:extLst>
          </p:cNvPr>
          <p:cNvSpPr/>
          <p:nvPr/>
        </p:nvSpPr>
        <p:spPr>
          <a:xfrm>
            <a:off x="398006" y="224928"/>
            <a:ext cx="7999758" cy="1077218"/>
          </a:xfrm>
          <a:prstGeom prst="rect">
            <a:avLst/>
          </a:prstGeom>
        </p:spPr>
        <p:txBody>
          <a:bodyPr wrap="square">
            <a:spAutoFit/>
          </a:bodyPr>
          <a:lstStyle/>
          <a:p>
            <a:r>
              <a:rPr lang="en-IN" sz="3600" b="1" dirty="0"/>
              <a:t>ENGINEERING CHEMISTRY</a:t>
            </a:r>
          </a:p>
          <a:p>
            <a:r>
              <a:rPr lang="en-IN" sz="2800" b="1" dirty="0">
                <a:solidFill>
                  <a:schemeClr val="accent2">
                    <a:lumMod val="75000"/>
                  </a:schemeClr>
                </a:solidFill>
              </a:rPr>
              <a:t>Module 7A- Organic Light Emitting Diodes</a:t>
            </a:r>
          </a:p>
        </p:txBody>
      </p:sp>
      <p:sp>
        <p:nvSpPr>
          <p:cNvPr id="2061" name="Rectangle 13"/>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2" name="Rectangle 14"/>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4" name="Rectangle 16"/>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5" name="Rectangle 17"/>
          <p:cNvSpPr>
            <a:spLocks noChangeArrowheads="1"/>
          </p:cNvSpPr>
          <p:nvPr/>
        </p:nvSpPr>
        <p:spPr bwMode="auto">
          <a:xfrm>
            <a:off x="0" y="80010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67" name="Rectangle 19"/>
          <p:cNvSpPr>
            <a:spLocks noChangeArrowheads="1"/>
          </p:cNvSpPr>
          <p:nvPr/>
        </p:nvSpPr>
        <p:spPr bwMode="auto">
          <a:xfrm>
            <a:off x="0" y="0"/>
            <a:ext cx="12192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sp>
        <p:nvSpPr>
          <p:cNvPr id="2068" name="Rectangle 20"/>
          <p:cNvSpPr>
            <a:spLocks noChangeArrowheads="1"/>
          </p:cNvSpPr>
          <p:nvPr/>
        </p:nvSpPr>
        <p:spPr bwMode="auto">
          <a:xfrm>
            <a:off x="0" y="85725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070" name="Rectangle 2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GB"/>
          </a:p>
        </p:txBody>
      </p:sp>
      <p:cxnSp>
        <p:nvCxnSpPr>
          <p:cNvPr id="14" name="Straight Connector 13">
            <a:extLst>
              <a:ext uri="{FF2B5EF4-FFF2-40B4-BE49-F238E27FC236}">
                <a16:creationId xmlns:a16="http://schemas.microsoft.com/office/drawing/2014/main" xmlns="" id="{A4293697-6E2C-4331-B4E1-C58B355192F4}"/>
              </a:ext>
            </a:extLst>
          </p:cNvPr>
          <p:cNvCxnSpPr>
            <a:cxnSpLocks/>
          </p:cNvCxnSpPr>
          <p:nvPr/>
        </p:nvCxnSpPr>
        <p:spPr>
          <a:xfrm>
            <a:off x="-8308" y="1222985"/>
            <a:ext cx="8300052" cy="0"/>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25017" y="1329418"/>
            <a:ext cx="7978457" cy="6247864"/>
          </a:xfrm>
          <a:prstGeom prst="rect">
            <a:avLst/>
          </a:prstGeom>
        </p:spPr>
        <p:txBody>
          <a:bodyPr wrap="square">
            <a:spAutoFit/>
          </a:bodyPr>
          <a:lstStyle/>
          <a:p>
            <a:pPr algn="just">
              <a:defRPr/>
            </a:pPr>
            <a:r>
              <a:rPr lang="en-US" sz="2400" b="1" dirty="0">
                <a:latin typeface="+mn-lt"/>
              </a:rPr>
              <a:t>Advantages :</a:t>
            </a:r>
          </a:p>
          <a:p>
            <a:pPr algn="just">
              <a:defRPr/>
            </a:pPr>
            <a:endParaRPr lang="en-US" sz="2400" b="1" dirty="0">
              <a:latin typeface="+mn-lt"/>
            </a:endParaRPr>
          </a:p>
          <a:p>
            <a:pPr algn="just">
              <a:buFont typeface="Arial" pitchFamily="34" charset="0"/>
              <a:buChar char="•"/>
              <a:defRPr/>
            </a:pPr>
            <a:r>
              <a:rPr lang="en-US" sz="2000" dirty="0">
                <a:latin typeface="+mn-lt"/>
              </a:rPr>
              <a:t>The organic layers of an OLED are </a:t>
            </a:r>
            <a:r>
              <a:rPr lang="en-US" sz="2000" b="1" dirty="0">
                <a:solidFill>
                  <a:srgbClr val="C42ABD"/>
                </a:solidFill>
                <a:latin typeface="+mn-lt"/>
              </a:rPr>
              <a:t>thinner, lighter and more flexible</a:t>
            </a:r>
            <a:r>
              <a:rPr lang="en-US" sz="2000" dirty="0">
                <a:latin typeface="+mn-lt"/>
              </a:rPr>
              <a:t> than the crystalline layers of LED or LCD</a:t>
            </a:r>
          </a:p>
          <a:p>
            <a:pPr algn="just">
              <a:defRPr/>
            </a:pPr>
            <a:endParaRPr lang="en-US" sz="2000" dirty="0">
              <a:latin typeface="+mn-lt"/>
            </a:endParaRPr>
          </a:p>
          <a:p>
            <a:pPr algn="just">
              <a:buFont typeface="Arial" pitchFamily="34" charset="0"/>
              <a:buChar char="•"/>
              <a:defRPr/>
            </a:pPr>
            <a:r>
              <a:rPr lang="en-US" sz="2000" b="1" dirty="0">
                <a:solidFill>
                  <a:srgbClr val="C42ABD"/>
                </a:solidFill>
                <a:latin typeface="+mn-lt"/>
              </a:rPr>
              <a:t>Brighter</a:t>
            </a:r>
            <a:r>
              <a:rPr lang="en-US" sz="2000" dirty="0">
                <a:latin typeface="+mn-lt"/>
              </a:rPr>
              <a:t> than LEDs because the organic layers of an OLED are much thinner than the corresponding inorganic crystal layers of an LED, the conductive and emissive layers of an OLED can be multi-layered</a:t>
            </a:r>
          </a:p>
          <a:p>
            <a:pPr algn="just">
              <a:buFont typeface="Arial" pitchFamily="34" charset="0"/>
              <a:buChar char="•"/>
              <a:defRPr/>
            </a:pPr>
            <a:endParaRPr lang="en-US" sz="2000" dirty="0">
              <a:latin typeface="+mn-lt"/>
            </a:endParaRPr>
          </a:p>
          <a:p>
            <a:pPr algn="just">
              <a:buFont typeface="Arial" pitchFamily="34" charset="0"/>
              <a:buChar char="•"/>
              <a:defRPr/>
            </a:pPr>
            <a:r>
              <a:rPr lang="en-US" sz="2000" dirty="0"/>
              <a:t>Consume much </a:t>
            </a:r>
            <a:r>
              <a:rPr lang="en-US" sz="2000" b="1" dirty="0">
                <a:solidFill>
                  <a:srgbClr val="C42ABD"/>
                </a:solidFill>
              </a:rPr>
              <a:t>less power</a:t>
            </a:r>
          </a:p>
          <a:p>
            <a:pPr algn="just">
              <a:buFont typeface="Arial" pitchFamily="34" charset="0"/>
              <a:buChar char="•"/>
              <a:defRPr/>
            </a:pPr>
            <a:endParaRPr lang="en-US" sz="2000" dirty="0"/>
          </a:p>
          <a:p>
            <a:pPr algn="just">
              <a:buFont typeface="Arial" pitchFamily="34" charset="0"/>
              <a:buChar char="•"/>
              <a:defRPr/>
            </a:pPr>
            <a:r>
              <a:rPr lang="en-US" sz="2000" b="1" dirty="0">
                <a:solidFill>
                  <a:srgbClr val="C42ABD"/>
                </a:solidFill>
              </a:rPr>
              <a:t>Easier to produce </a:t>
            </a:r>
            <a:r>
              <a:rPr lang="en-US" sz="2000" dirty="0"/>
              <a:t>and can be made to </a:t>
            </a:r>
            <a:r>
              <a:rPr lang="en-US" sz="2000" b="1" dirty="0">
                <a:solidFill>
                  <a:srgbClr val="C42ABD"/>
                </a:solidFill>
              </a:rPr>
              <a:t>larger sizes</a:t>
            </a:r>
          </a:p>
          <a:p>
            <a:pPr algn="just">
              <a:buFont typeface="Arial" pitchFamily="34" charset="0"/>
              <a:buChar char="•"/>
              <a:defRPr/>
            </a:pPr>
            <a:endParaRPr lang="en-US" sz="2000" dirty="0"/>
          </a:p>
          <a:p>
            <a:pPr algn="just">
              <a:buFont typeface="Arial" pitchFamily="34" charset="0"/>
              <a:buChar char="•"/>
              <a:defRPr/>
            </a:pPr>
            <a:r>
              <a:rPr lang="en-US" sz="2000" dirty="0"/>
              <a:t>Have </a:t>
            </a:r>
            <a:r>
              <a:rPr lang="en-US" sz="2000" b="1" dirty="0">
                <a:solidFill>
                  <a:srgbClr val="C42ABD"/>
                </a:solidFill>
              </a:rPr>
              <a:t>large fields of view</a:t>
            </a:r>
            <a:r>
              <a:rPr lang="en-US" sz="2000" dirty="0"/>
              <a:t>; about 170 degrees</a:t>
            </a:r>
          </a:p>
          <a:p>
            <a:pPr algn="just">
              <a:buFont typeface="Arial" pitchFamily="34" charset="0"/>
              <a:buChar char="•"/>
              <a:defRPr/>
            </a:pPr>
            <a:endParaRPr lang="en-US" sz="2000" dirty="0"/>
          </a:p>
          <a:p>
            <a:pPr algn="just">
              <a:buFont typeface="Arial" pitchFamily="34" charset="0"/>
              <a:buChar char="•"/>
              <a:defRPr/>
            </a:pPr>
            <a:r>
              <a:rPr lang="en-US" sz="2000" b="1" dirty="0">
                <a:solidFill>
                  <a:srgbClr val="C42ABD"/>
                </a:solidFill>
              </a:rPr>
              <a:t>High color contrast </a:t>
            </a:r>
            <a:r>
              <a:rPr lang="en-US" sz="2000" dirty="0"/>
              <a:t>and </a:t>
            </a:r>
            <a:r>
              <a:rPr lang="en-US" sz="2000" b="1" dirty="0">
                <a:solidFill>
                  <a:srgbClr val="C42ABD"/>
                </a:solidFill>
              </a:rPr>
              <a:t>faster response time</a:t>
            </a:r>
          </a:p>
          <a:p>
            <a:pPr algn="just">
              <a:buFont typeface="Arial" pitchFamily="34" charset="0"/>
              <a:buChar char="•"/>
              <a:defRPr/>
            </a:pPr>
            <a:endParaRPr lang="en-US" sz="2400" dirty="0">
              <a:latin typeface="+mn-lt"/>
            </a:endParaRPr>
          </a:p>
          <a:p>
            <a:pPr algn="just">
              <a:buFont typeface="Arial" pitchFamily="34" charset="0"/>
              <a:buChar char="•"/>
              <a:defRPr/>
            </a:pPr>
            <a:endParaRPr lang="en-US" sz="2400" b="1" dirty="0">
              <a:latin typeface="+mn-lt"/>
            </a:endParaRPr>
          </a:p>
          <a:p>
            <a:pPr algn="just">
              <a:defRPr/>
            </a:pPr>
            <a:endParaRPr lang="en-US" sz="2400" dirty="0">
              <a:latin typeface="+mn-lt"/>
            </a:endParaRPr>
          </a:p>
        </p:txBody>
      </p:sp>
    </p:spTree>
    <p:extLst>
      <p:ext uri="{BB962C8B-B14F-4D97-AF65-F5344CB8AC3E}">
        <p14:creationId xmlns:p14="http://schemas.microsoft.com/office/powerpoint/2010/main" val="384420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22768</TotalTime>
  <Words>1422</Words>
  <Application>Microsoft Office PowerPoint</Application>
  <PresentationFormat>Custom</PresentationFormat>
  <Paragraphs>299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Admin</cp:lastModifiedBy>
  <cp:revision>1404</cp:revision>
  <cp:lastPrinted>2020-06-24T17:52:28Z</cp:lastPrinted>
  <dcterms:created xsi:type="dcterms:W3CDTF">2019-05-30T23:14:36Z</dcterms:created>
  <dcterms:modified xsi:type="dcterms:W3CDTF">2024-05-19T13:19:46Z</dcterms:modified>
</cp:coreProperties>
</file>