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20" r:id="rId5"/>
    <p:sldId id="328" r:id="rId6"/>
    <p:sldId id="321" r:id="rId7"/>
    <p:sldId id="327" r:id="rId8"/>
    <p:sldId id="322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EDC32"/>
    <a:srgbClr val="6D1769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82" d="100"/>
          <a:sy n="82" d="100"/>
        </p:scale>
        <p:origin x="6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angtimes.com/robert_hoff_on_esv_s.html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- Batteries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Battery Characteristics(contd.)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Capacity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Energy storage density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Cycle life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Energy efficiency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Shelf life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Tolerance to service conditions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 density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Energy density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09006" y="1297969"/>
            <a:ext cx="805572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Capacity: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Charge or amount of electricity that may be  obtained from the battery</a:t>
            </a:r>
          </a:p>
          <a:p>
            <a:r>
              <a:rPr lang="en-US" sz="2000" dirty="0"/>
              <a:t>   and is given in </a:t>
            </a:r>
            <a:r>
              <a:rPr lang="en-US" sz="2000" b="1" dirty="0">
                <a:solidFill>
                  <a:srgbClr val="C42ABD"/>
                </a:solidFill>
              </a:rPr>
              <a:t>Ah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7823" y="2678277"/>
            <a:ext cx="2520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Faraday’s relation  </a:t>
            </a:r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4696" y="2560320"/>
            <a:ext cx="846908" cy="595483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619390" y="2558533"/>
            <a:ext cx="4584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 is the capacity , w is the mass and M is the molar mass of active material</a:t>
            </a:r>
          </a:p>
        </p:txBody>
      </p:sp>
      <p:pic>
        <p:nvPicPr>
          <p:cNvPr id="18" name="Picture 17" descr="Hofffig1.jpg"/>
          <p:cNvPicPr>
            <a:picLocks noChangeAspect="1" noChangeArrowheads="1"/>
          </p:cNvPicPr>
          <p:nvPr/>
        </p:nvPicPr>
        <p:blipFill>
          <a:blip r:embed="rId4"/>
          <a:srcRect t="4762" r="-524"/>
          <a:stretch>
            <a:fillRect/>
          </a:stretch>
        </p:blipFill>
        <p:spPr bwMode="auto">
          <a:xfrm>
            <a:off x="3791406" y="3897298"/>
            <a:ext cx="5000902" cy="18242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5051249" y="5966155"/>
            <a:ext cx="2799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http://www.hangtimes.com/robert_hoff_on_esv_s.html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" y="3278777"/>
            <a:ext cx="755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/>
              <a:t>  Capacity depends on : </a:t>
            </a:r>
            <a:r>
              <a:rPr lang="en-GB" b="1" dirty="0">
                <a:solidFill>
                  <a:srgbClr val="C42ABD"/>
                </a:solidFill>
              </a:rPr>
              <a:t>Size of the battery</a:t>
            </a:r>
          </a:p>
          <a:p>
            <a:r>
              <a:rPr lang="en-GB" b="1" dirty="0">
                <a:solidFill>
                  <a:srgbClr val="C42ABD"/>
                </a:solidFill>
              </a:rPr>
              <a:t>                                           Discharge conditions of the battery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634" y="3866607"/>
            <a:ext cx="3344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 C = I t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000" dirty="0"/>
              <a:t>The time period, t, for which the battery will last when a constant current, I, is drawn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C42ABD"/>
                </a:solidFill>
              </a:rPr>
              <a:t>Longer the flat portion </a:t>
            </a:r>
            <a:r>
              <a:rPr lang="en-US" sz="2000" dirty="0"/>
              <a:t>of the curve better is the capacity</a:t>
            </a:r>
          </a:p>
          <a:p>
            <a:pPr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9663" y="1232654"/>
            <a:ext cx="796525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Electricity Storage density: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Amount of charge or electricity per unit weight which the battery can hold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Weight includes weight of </a:t>
            </a:r>
            <a:r>
              <a:rPr lang="en-US" sz="2400" b="1" dirty="0">
                <a:solidFill>
                  <a:srgbClr val="C42ABD"/>
                </a:solidFill>
              </a:rPr>
              <a:t>all the components </a:t>
            </a:r>
            <a:r>
              <a:rPr lang="en-US" sz="2400" dirty="0"/>
              <a:t>of the battery - electrodes, electrolyte, case, current collectors, terminals etc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To get high  electricity storage density, use of right kind of material for all the components is important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e.g.,  </a:t>
            </a:r>
            <a:r>
              <a:rPr lang="en-US" sz="2400" b="1" dirty="0">
                <a:solidFill>
                  <a:srgbClr val="C42ABD"/>
                </a:solidFill>
              </a:rPr>
              <a:t>7g of Li </a:t>
            </a:r>
            <a:r>
              <a:rPr lang="en-US" sz="2400" dirty="0"/>
              <a:t>is required at anode to give </a:t>
            </a:r>
            <a:r>
              <a:rPr lang="en-US" sz="2400" b="1" dirty="0">
                <a:solidFill>
                  <a:srgbClr val="C42ABD"/>
                </a:solidFill>
              </a:rPr>
              <a:t>1F</a:t>
            </a:r>
            <a:r>
              <a:rPr lang="en-US" sz="2400" dirty="0"/>
              <a:t> of charge whereas </a:t>
            </a:r>
            <a:r>
              <a:rPr lang="en-US" sz="2400" b="1" dirty="0">
                <a:solidFill>
                  <a:srgbClr val="C42ABD"/>
                </a:solidFill>
              </a:rPr>
              <a:t>104g of </a:t>
            </a:r>
            <a:r>
              <a:rPr lang="en-US" sz="2400" b="1" dirty="0" err="1">
                <a:solidFill>
                  <a:srgbClr val="C42ABD"/>
                </a:solidFill>
              </a:rPr>
              <a:t>Pb</a:t>
            </a:r>
            <a:r>
              <a:rPr lang="en-US" sz="2400" b="1" dirty="0">
                <a:solidFill>
                  <a:srgbClr val="C42ABD"/>
                </a:solidFill>
              </a:rPr>
              <a:t> </a:t>
            </a:r>
            <a:r>
              <a:rPr lang="en-US" sz="2400" dirty="0"/>
              <a:t>is required for the same amount of charge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623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4221" y="1232654"/>
            <a:ext cx="78253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Cycle life </a:t>
            </a:r>
            <a:r>
              <a:rPr lang="en-US" sz="2400" dirty="0">
                <a:solidFill>
                  <a:srgbClr val="0000CC"/>
                </a:solidFill>
              </a:rPr>
              <a:t>: </a:t>
            </a:r>
          </a:p>
          <a:p>
            <a:endParaRPr lang="en-US" sz="2400" dirty="0">
              <a:solidFill>
                <a:srgbClr val="0000C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Number of charge/discharge cycles that are possible before failure occurs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Applicable only to </a:t>
            </a:r>
            <a:r>
              <a:rPr lang="en-US" sz="2400" b="1" dirty="0">
                <a:solidFill>
                  <a:srgbClr val="C42ABD"/>
                </a:solidFill>
              </a:rPr>
              <a:t>secondary batteries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>
                <a:solidFill>
                  <a:srgbClr val="C42ABD"/>
                </a:solidFill>
              </a:rPr>
              <a:t>Reasons for limited cycle life: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Corrosion</a:t>
            </a:r>
            <a:r>
              <a:rPr lang="en-US" sz="2400" dirty="0"/>
              <a:t> at contact points 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Shedding of active material from the plates</a:t>
            </a:r>
          </a:p>
          <a:p>
            <a:pPr lvl="1">
              <a:buFont typeface="Arial" pitchFamily="34" charset="0"/>
              <a:buChar char="•"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Shorting between electrodes </a:t>
            </a:r>
            <a:r>
              <a:rPr lang="en-US" sz="2400" dirty="0"/>
              <a:t>due to irregular crystal </a:t>
            </a:r>
          </a:p>
          <a:p>
            <a:pPr lvl="1"/>
            <a:r>
              <a:rPr lang="en-US" sz="2400" dirty="0"/>
              <a:t>  growth and changes in morphology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35131" y="3210254"/>
            <a:ext cx="79422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Shelf life: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 Maximum time for which a battery can be stored without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  loss of performance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 Low shelf life due to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</a:rPr>
              <a:t>self-discharge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0510" y="5081681"/>
            <a:ext cx="77984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Tolerance to service conditions: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The battery has to be tolerant to different service conditions such as variation in </a:t>
            </a:r>
            <a:r>
              <a:rPr lang="en-US" sz="2400" b="1" dirty="0">
                <a:solidFill>
                  <a:srgbClr val="C42ABD"/>
                </a:solidFill>
              </a:rPr>
              <a:t>temperature, vibration and shock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 </a:t>
            </a:r>
          </a:p>
          <a:p>
            <a:endParaRPr lang="en-US" sz="2400" dirty="0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691" y="1894115"/>
            <a:ext cx="7949090" cy="742135"/>
          </a:xfrm>
          <a:prstGeom prst="rect">
            <a:avLst/>
          </a:prstGeom>
          <a:solidFill>
            <a:schemeClr val="bg1"/>
          </a:solidFill>
          <a:ln w="38100">
            <a:solidFill>
              <a:srgbClr val="C42ABD"/>
            </a:solidFill>
          </a:ln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278675" y="1360714"/>
            <a:ext cx="59247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Energy efficiency: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entury Schoolbook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entury Schoolbook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Calibri" pitchFamily="34" charset="0"/>
              <a:ea typeface="Century Schoolbook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Depends on efficiency of electrode reactions</a:t>
            </a:r>
          </a:p>
        </p:txBody>
      </p:sp>
    </p:spTree>
    <p:extLst>
      <p:ext uri="{BB962C8B-B14F-4D97-AF65-F5344CB8AC3E}">
        <p14:creationId xmlns:p14="http://schemas.microsoft.com/office/powerpoint/2010/main" val="427707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302146"/>
            <a:ext cx="7903028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  <a:p>
            <a:pPr>
              <a:buNone/>
            </a:pPr>
            <a:endParaRPr lang="en-GB" sz="24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591" y="2246812"/>
            <a:ext cx="6173336" cy="758734"/>
          </a:xfrm>
          <a:prstGeom prst="rect">
            <a:avLst/>
          </a:prstGeom>
          <a:noFill/>
          <a:ln w="38100">
            <a:solidFill>
              <a:srgbClr val="C42ABD"/>
            </a:solidFill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594" y="3383281"/>
            <a:ext cx="3520170" cy="704034"/>
          </a:xfrm>
          <a:prstGeom prst="rect">
            <a:avLst/>
          </a:prstGeom>
          <a:noFill/>
          <a:ln w="38100">
            <a:solidFill>
              <a:srgbClr val="C42ABD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398416" y="1423852"/>
            <a:ext cx="6842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Energy density: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where W is mass of the battery,  </a:t>
            </a:r>
            <a:r>
              <a:rPr lang="en-US" sz="2400" dirty="0" err="1"/>
              <a:t>i</a:t>
            </a:r>
            <a:r>
              <a:rPr lang="en-US" sz="2400" dirty="0"/>
              <a:t> and </a:t>
            </a:r>
            <a:r>
              <a:rPr lang="en-US" sz="2400" dirty="0" err="1"/>
              <a:t>E</a:t>
            </a:r>
            <a:r>
              <a:rPr lang="en-US" sz="2400" baseline="-25000" dirty="0" err="1"/>
              <a:t>cell</a:t>
            </a:r>
            <a:r>
              <a:rPr lang="en-US" sz="2400" dirty="0"/>
              <a:t> are</a:t>
            </a:r>
          </a:p>
          <a:p>
            <a:r>
              <a:rPr lang="en-US" sz="2400" dirty="0"/>
              <a:t>         current and EMF and t is time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    </a:t>
            </a:r>
            <a:r>
              <a:rPr lang="en-US" sz="2400" b="1" dirty="0">
                <a:solidFill>
                  <a:srgbClr val="C42ABD"/>
                </a:solidFill>
              </a:rPr>
              <a:t>watt-hr/kg</a:t>
            </a:r>
          </a:p>
        </p:txBody>
      </p:sp>
    </p:spTree>
    <p:extLst>
      <p:ext uri="{BB962C8B-B14F-4D97-AF65-F5344CB8AC3E}">
        <p14:creationId xmlns:p14="http://schemas.microsoft.com/office/powerpoint/2010/main" val="202274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268789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0338" y="2521132"/>
            <a:ext cx="6121753" cy="771797"/>
          </a:xfrm>
          <a:prstGeom prst="rect">
            <a:avLst/>
          </a:prstGeom>
          <a:noFill/>
          <a:ln w="38100">
            <a:solidFill>
              <a:srgbClr val="C42ABD"/>
            </a:solidFill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162" y="3644537"/>
            <a:ext cx="2906325" cy="669434"/>
          </a:xfrm>
          <a:prstGeom prst="rect">
            <a:avLst/>
          </a:prstGeom>
          <a:noFill/>
          <a:ln w="38100">
            <a:solidFill>
              <a:srgbClr val="C42ABD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67789" y="1454611"/>
            <a:ext cx="78964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Power density: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where W is mass of the battery,  </a:t>
            </a:r>
            <a:r>
              <a:rPr lang="en-US" sz="2400" dirty="0" err="1"/>
              <a:t>i</a:t>
            </a:r>
            <a:r>
              <a:rPr lang="en-US" sz="2400" dirty="0"/>
              <a:t> and E</a:t>
            </a:r>
            <a:r>
              <a:rPr lang="en-US" sz="2400" baseline="-25000" dirty="0"/>
              <a:t>cell</a:t>
            </a:r>
            <a:r>
              <a:rPr lang="en-US" sz="2400" dirty="0"/>
              <a:t> are current</a:t>
            </a:r>
          </a:p>
          <a:p>
            <a:r>
              <a:rPr lang="en-US" sz="2400" dirty="0"/>
              <a:t>         and EMF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    </a:t>
            </a:r>
            <a:r>
              <a:rPr lang="en-US" sz="2400" b="1" dirty="0">
                <a:solidFill>
                  <a:srgbClr val="C42ABD"/>
                </a:solidFill>
              </a:rPr>
              <a:t>watt/kg</a:t>
            </a:r>
          </a:p>
        </p:txBody>
      </p:sp>
    </p:spTree>
    <p:extLst>
      <p:ext uri="{BB962C8B-B14F-4D97-AF65-F5344CB8AC3E}">
        <p14:creationId xmlns:p14="http://schemas.microsoft.com/office/powerpoint/2010/main" val="324251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8524</TotalTime>
  <Words>478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Neeraj Rugi</cp:lastModifiedBy>
  <cp:revision>664</cp:revision>
  <cp:lastPrinted>2020-06-24T17:52:28Z</cp:lastPrinted>
  <dcterms:created xsi:type="dcterms:W3CDTF">2019-05-30T23:14:36Z</dcterms:created>
  <dcterms:modified xsi:type="dcterms:W3CDTF">2025-01-09T07:24:10Z</dcterms:modified>
</cp:coreProperties>
</file>