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0" r:id="rId2"/>
    <p:sldId id="272" r:id="rId3"/>
    <p:sldId id="275" r:id="rId4"/>
    <p:sldId id="276" r:id="rId5"/>
    <p:sldId id="277" r:id="rId6"/>
    <p:sldId id="293" r:id="rId7"/>
    <p:sldId id="292" r:id="rId8"/>
    <p:sldId id="291" r:id="rId9"/>
    <p:sldId id="289" r:id="rId10"/>
    <p:sldId id="288" r:id="rId11"/>
    <p:sldId id="287" r:id="rId12"/>
    <p:sldId id="286" r:id="rId13"/>
    <p:sldId id="285" r:id="rId14"/>
    <p:sldId id="284" r:id="rId15"/>
    <p:sldId id="283" r:id="rId16"/>
    <p:sldId id="281" r:id="rId17"/>
    <p:sldId id="280" r:id="rId18"/>
    <p:sldId id="279" r:id="rId19"/>
    <p:sldId id="294"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02CE"/>
    <a:srgbClr val="FF66FF"/>
    <a:srgbClr val="FF99FF"/>
    <a:srgbClr val="FF00FF"/>
    <a:srgbClr val="DFA267"/>
    <a:srgbClr val="FEDC32"/>
    <a:srgbClr val="FDBA53"/>
    <a:srgbClr val="F4B350"/>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82" d="100"/>
          <a:sy n="82" d="100"/>
        </p:scale>
        <p:origin x="677" y="72"/>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6-01T13:53:42.884" idx="1">
    <p:pos x="2431" y="1408"/>
    <p:text>1. this is the Title slide
2. Please do not put your designation</p:text>
  </p:cm>
</p:cmLst>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545740-849A-42D2-90D9-A59F9058515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1BFF02-32F2-408F-9AB1-3A7CA978000D}">
      <dgm:prSet custT="1"/>
      <dgm:spPr/>
      <dgm:t>
        <a:bodyPr/>
        <a:lstStyle/>
        <a:p>
          <a:pPr>
            <a:lnSpc>
              <a:spcPct val="100000"/>
            </a:lnSpc>
          </a:pPr>
          <a:r>
            <a:rPr lang="en-US" sz="1600" b="1" dirty="0"/>
            <a:t>Software </a:t>
          </a:r>
          <a:r>
            <a:rPr lang="en-US" sz="1800" b="1" dirty="0"/>
            <a:t>aspect</a:t>
          </a:r>
          <a:endParaRPr lang="en-US" sz="1800" dirty="0"/>
        </a:p>
      </dgm:t>
    </dgm:pt>
    <dgm:pt modelId="{756B2483-2BBF-418D-8FD0-319DBC86F0CB}" type="parTrans" cxnId="{D2F5670D-0309-41AD-B879-EA9738F1A224}">
      <dgm:prSet/>
      <dgm:spPr/>
      <dgm:t>
        <a:bodyPr/>
        <a:lstStyle/>
        <a:p>
          <a:endParaRPr lang="en-US"/>
        </a:p>
      </dgm:t>
    </dgm:pt>
    <dgm:pt modelId="{86A44BB0-BFFC-49E9-99CA-41BF67CED7DA}" type="sibTrans" cxnId="{D2F5670D-0309-41AD-B879-EA9738F1A224}">
      <dgm:prSet/>
      <dgm:spPr/>
      <dgm:t>
        <a:bodyPr/>
        <a:lstStyle/>
        <a:p>
          <a:endParaRPr lang="en-US"/>
        </a:p>
      </dgm:t>
    </dgm:pt>
    <dgm:pt modelId="{F49EAF8A-B9AE-48B6-85FE-756565B9E6B1}">
      <dgm:prSet custT="1"/>
      <dgm:spPr/>
      <dgm:t>
        <a:bodyPr/>
        <a:lstStyle/>
        <a:p>
          <a:pPr>
            <a:lnSpc>
              <a:spcPct val="100000"/>
            </a:lnSpc>
          </a:pPr>
          <a:r>
            <a:rPr lang="en-US" sz="1800" b="1" dirty="0"/>
            <a:t>Hardware aspect</a:t>
          </a:r>
          <a:endParaRPr lang="en-US" sz="1800" dirty="0"/>
        </a:p>
      </dgm:t>
    </dgm:pt>
    <dgm:pt modelId="{794A0F48-3EB8-4A42-980E-C64C875BE5CD}" type="parTrans" cxnId="{4E0335F6-605B-462D-8C8D-CBC3C755DAD6}">
      <dgm:prSet/>
      <dgm:spPr/>
      <dgm:t>
        <a:bodyPr/>
        <a:lstStyle/>
        <a:p>
          <a:endParaRPr lang="en-US"/>
        </a:p>
      </dgm:t>
    </dgm:pt>
    <dgm:pt modelId="{32C8AD2D-C406-4DC5-918F-96DE567C9D83}" type="sibTrans" cxnId="{4E0335F6-605B-462D-8C8D-CBC3C755DAD6}">
      <dgm:prSet/>
      <dgm:spPr/>
      <dgm:t>
        <a:bodyPr/>
        <a:lstStyle/>
        <a:p>
          <a:endParaRPr lang="en-US"/>
        </a:p>
      </dgm:t>
    </dgm:pt>
    <dgm:pt modelId="{D291A3B3-C7DD-4228-9852-3CF74492A2A9}">
      <dgm:prSet custT="1"/>
      <dgm:spPr/>
      <dgm:t>
        <a:bodyPr/>
        <a:lstStyle/>
        <a:p>
          <a:pPr>
            <a:lnSpc>
              <a:spcPct val="100000"/>
            </a:lnSpc>
          </a:pPr>
          <a:r>
            <a:rPr lang="en-US" sz="1800" b="1" dirty="0"/>
            <a:t>Computational chemistry expert (computational chemist)</a:t>
          </a:r>
          <a:endParaRPr lang="en-US" sz="1800" dirty="0"/>
        </a:p>
      </dgm:t>
    </dgm:pt>
    <dgm:pt modelId="{66774306-4C54-4D85-9D5D-47A5A863B311}" type="parTrans" cxnId="{46CC6EE7-C5B3-454E-ABBA-7976228DDE72}">
      <dgm:prSet/>
      <dgm:spPr/>
      <dgm:t>
        <a:bodyPr/>
        <a:lstStyle/>
        <a:p>
          <a:endParaRPr lang="en-US"/>
        </a:p>
      </dgm:t>
    </dgm:pt>
    <dgm:pt modelId="{7DCF6E8C-7DE9-4218-82B5-D281E62B6523}" type="sibTrans" cxnId="{46CC6EE7-C5B3-454E-ABBA-7976228DDE72}">
      <dgm:prSet/>
      <dgm:spPr/>
      <dgm:t>
        <a:bodyPr/>
        <a:lstStyle/>
        <a:p>
          <a:endParaRPr lang="en-US"/>
        </a:p>
      </dgm:t>
    </dgm:pt>
    <dgm:pt modelId="{8ACC1FD1-D55E-42DC-A121-62BD8013A8B5}" type="pres">
      <dgm:prSet presAssocID="{1D545740-849A-42D2-90D9-A59F90585153}" presName="root" presStyleCnt="0">
        <dgm:presLayoutVars>
          <dgm:dir/>
          <dgm:resizeHandles val="exact"/>
        </dgm:presLayoutVars>
      </dgm:prSet>
      <dgm:spPr/>
    </dgm:pt>
    <dgm:pt modelId="{55FDE51B-0A39-4BD9-B53E-D0E99D5052C1}" type="pres">
      <dgm:prSet presAssocID="{BC1BFF02-32F2-408F-9AB1-3A7CA978000D}" presName="compNode" presStyleCnt="0"/>
      <dgm:spPr/>
    </dgm:pt>
    <dgm:pt modelId="{62B7D6F3-B085-411A-AB20-545637E2B23A}" type="pres">
      <dgm:prSet presAssocID="{BC1BFF02-32F2-408F-9AB1-3A7CA978000D}"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DF3C16C0-8784-4DA8-B869-A0C27D7C2477}" type="pres">
      <dgm:prSet presAssocID="{BC1BFF02-32F2-408F-9AB1-3A7CA978000D}" presName="spaceRect" presStyleCnt="0"/>
      <dgm:spPr/>
    </dgm:pt>
    <dgm:pt modelId="{51CA8C7E-DFF1-4E5E-97FC-3E13525F0AE8}" type="pres">
      <dgm:prSet presAssocID="{BC1BFF02-32F2-408F-9AB1-3A7CA978000D}" presName="textRect" presStyleLbl="revTx" presStyleIdx="0" presStyleCnt="3">
        <dgm:presLayoutVars>
          <dgm:chMax val="1"/>
          <dgm:chPref val="1"/>
        </dgm:presLayoutVars>
      </dgm:prSet>
      <dgm:spPr/>
    </dgm:pt>
    <dgm:pt modelId="{D5FE985D-6798-4865-8464-F84D45E12941}" type="pres">
      <dgm:prSet presAssocID="{86A44BB0-BFFC-49E9-99CA-41BF67CED7DA}" presName="sibTrans" presStyleCnt="0"/>
      <dgm:spPr/>
    </dgm:pt>
    <dgm:pt modelId="{B87D1DE3-17FB-4E57-B75F-6B60C09B494E}" type="pres">
      <dgm:prSet presAssocID="{F49EAF8A-B9AE-48B6-85FE-756565B9E6B1}" presName="compNode" presStyleCnt="0"/>
      <dgm:spPr/>
    </dgm:pt>
    <dgm:pt modelId="{E5B1B9C7-F13A-4F73-BBA7-41716BF61E2F}" type="pres">
      <dgm:prSet presAssocID="{F49EAF8A-B9AE-48B6-85FE-756565B9E6B1}"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75E534CF-F496-4D2C-AA9D-4D900D6BA55C}" type="pres">
      <dgm:prSet presAssocID="{F49EAF8A-B9AE-48B6-85FE-756565B9E6B1}" presName="spaceRect" presStyleCnt="0"/>
      <dgm:spPr/>
    </dgm:pt>
    <dgm:pt modelId="{66B15C2E-4D06-4CEF-A176-8BC2FB4EE4AA}" type="pres">
      <dgm:prSet presAssocID="{F49EAF8A-B9AE-48B6-85FE-756565B9E6B1}" presName="textRect" presStyleLbl="revTx" presStyleIdx="1" presStyleCnt="3">
        <dgm:presLayoutVars>
          <dgm:chMax val="1"/>
          <dgm:chPref val="1"/>
        </dgm:presLayoutVars>
      </dgm:prSet>
      <dgm:spPr/>
    </dgm:pt>
    <dgm:pt modelId="{78DA6409-B8D8-4472-8AFB-04B98526E21E}" type="pres">
      <dgm:prSet presAssocID="{32C8AD2D-C406-4DC5-918F-96DE567C9D83}" presName="sibTrans" presStyleCnt="0"/>
      <dgm:spPr/>
    </dgm:pt>
    <dgm:pt modelId="{5AC16059-B5F7-4547-B520-21E6EF7258DE}" type="pres">
      <dgm:prSet presAssocID="{D291A3B3-C7DD-4228-9852-3CF74492A2A9}" presName="compNode" presStyleCnt="0"/>
      <dgm:spPr/>
    </dgm:pt>
    <dgm:pt modelId="{B3B493FC-1952-4385-AC27-C919E981AB61}" type="pres">
      <dgm:prSet presAssocID="{D291A3B3-C7DD-4228-9852-3CF74492A2A9}"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ientist"/>
        </a:ext>
      </dgm:extLst>
    </dgm:pt>
    <dgm:pt modelId="{7C78D967-8CEF-4EBB-9E78-AC5F3413D320}" type="pres">
      <dgm:prSet presAssocID="{D291A3B3-C7DD-4228-9852-3CF74492A2A9}" presName="spaceRect" presStyleCnt="0"/>
      <dgm:spPr/>
    </dgm:pt>
    <dgm:pt modelId="{9D49E74B-AB44-419E-A3C9-77C360306E7D}" type="pres">
      <dgm:prSet presAssocID="{D291A3B3-C7DD-4228-9852-3CF74492A2A9}" presName="textRect" presStyleLbl="revTx" presStyleIdx="2" presStyleCnt="3">
        <dgm:presLayoutVars>
          <dgm:chMax val="1"/>
          <dgm:chPref val="1"/>
        </dgm:presLayoutVars>
      </dgm:prSet>
      <dgm:spPr/>
    </dgm:pt>
  </dgm:ptLst>
  <dgm:cxnLst>
    <dgm:cxn modelId="{D2F5670D-0309-41AD-B879-EA9738F1A224}" srcId="{1D545740-849A-42D2-90D9-A59F90585153}" destId="{BC1BFF02-32F2-408F-9AB1-3A7CA978000D}" srcOrd="0" destOrd="0" parTransId="{756B2483-2BBF-418D-8FD0-319DBC86F0CB}" sibTransId="{86A44BB0-BFFC-49E9-99CA-41BF67CED7DA}"/>
    <dgm:cxn modelId="{EE078D47-7855-41E7-844F-982521234C32}" type="presOf" srcId="{1D545740-849A-42D2-90D9-A59F90585153}" destId="{8ACC1FD1-D55E-42DC-A121-62BD8013A8B5}" srcOrd="0" destOrd="0" presId="urn:microsoft.com/office/officeart/2018/2/layout/IconLabelList"/>
    <dgm:cxn modelId="{46CC6EE7-C5B3-454E-ABBA-7976228DDE72}" srcId="{1D545740-849A-42D2-90D9-A59F90585153}" destId="{D291A3B3-C7DD-4228-9852-3CF74492A2A9}" srcOrd="2" destOrd="0" parTransId="{66774306-4C54-4D85-9D5D-47A5A863B311}" sibTransId="{7DCF6E8C-7DE9-4218-82B5-D281E62B6523}"/>
    <dgm:cxn modelId="{180948E8-EE54-4D9A-AEF3-105779BCB5CB}" type="presOf" srcId="{F49EAF8A-B9AE-48B6-85FE-756565B9E6B1}" destId="{66B15C2E-4D06-4CEF-A176-8BC2FB4EE4AA}" srcOrd="0" destOrd="0" presId="urn:microsoft.com/office/officeart/2018/2/layout/IconLabelList"/>
    <dgm:cxn modelId="{A652E3EB-CC4A-47FA-B68A-E85551147EE4}" type="presOf" srcId="{D291A3B3-C7DD-4228-9852-3CF74492A2A9}" destId="{9D49E74B-AB44-419E-A3C9-77C360306E7D}" srcOrd="0" destOrd="0" presId="urn:microsoft.com/office/officeart/2018/2/layout/IconLabelList"/>
    <dgm:cxn modelId="{4E0335F6-605B-462D-8C8D-CBC3C755DAD6}" srcId="{1D545740-849A-42D2-90D9-A59F90585153}" destId="{F49EAF8A-B9AE-48B6-85FE-756565B9E6B1}" srcOrd="1" destOrd="0" parTransId="{794A0F48-3EB8-4A42-980E-C64C875BE5CD}" sibTransId="{32C8AD2D-C406-4DC5-918F-96DE567C9D83}"/>
    <dgm:cxn modelId="{3944E4F8-F9B5-4882-8DE2-062EAEE32A47}" type="presOf" srcId="{BC1BFF02-32F2-408F-9AB1-3A7CA978000D}" destId="{51CA8C7E-DFF1-4E5E-97FC-3E13525F0AE8}" srcOrd="0" destOrd="0" presId="urn:microsoft.com/office/officeart/2018/2/layout/IconLabelList"/>
    <dgm:cxn modelId="{C323E499-5E0A-48FB-96A6-089ED12CE393}" type="presParOf" srcId="{8ACC1FD1-D55E-42DC-A121-62BD8013A8B5}" destId="{55FDE51B-0A39-4BD9-B53E-D0E99D5052C1}" srcOrd="0" destOrd="0" presId="urn:microsoft.com/office/officeart/2018/2/layout/IconLabelList"/>
    <dgm:cxn modelId="{F76B44DF-D7B8-4620-BB5B-90E306BF43FA}" type="presParOf" srcId="{55FDE51B-0A39-4BD9-B53E-D0E99D5052C1}" destId="{62B7D6F3-B085-411A-AB20-545637E2B23A}" srcOrd="0" destOrd="0" presId="urn:microsoft.com/office/officeart/2018/2/layout/IconLabelList"/>
    <dgm:cxn modelId="{C9E09A85-EB0B-4408-AADE-957A526EA89B}" type="presParOf" srcId="{55FDE51B-0A39-4BD9-B53E-D0E99D5052C1}" destId="{DF3C16C0-8784-4DA8-B869-A0C27D7C2477}" srcOrd="1" destOrd="0" presId="urn:microsoft.com/office/officeart/2018/2/layout/IconLabelList"/>
    <dgm:cxn modelId="{FEC40E61-0FD6-4999-9869-419AB87995E8}" type="presParOf" srcId="{55FDE51B-0A39-4BD9-B53E-D0E99D5052C1}" destId="{51CA8C7E-DFF1-4E5E-97FC-3E13525F0AE8}" srcOrd="2" destOrd="0" presId="urn:microsoft.com/office/officeart/2018/2/layout/IconLabelList"/>
    <dgm:cxn modelId="{16FA04A0-9836-42DA-973F-D4612D5C27D8}" type="presParOf" srcId="{8ACC1FD1-D55E-42DC-A121-62BD8013A8B5}" destId="{D5FE985D-6798-4865-8464-F84D45E12941}" srcOrd="1" destOrd="0" presId="urn:microsoft.com/office/officeart/2018/2/layout/IconLabelList"/>
    <dgm:cxn modelId="{AC2F8735-9DCB-4ADD-83AF-51395AA69139}" type="presParOf" srcId="{8ACC1FD1-D55E-42DC-A121-62BD8013A8B5}" destId="{B87D1DE3-17FB-4E57-B75F-6B60C09B494E}" srcOrd="2" destOrd="0" presId="urn:microsoft.com/office/officeart/2018/2/layout/IconLabelList"/>
    <dgm:cxn modelId="{8836D9BB-1201-41FE-BD7D-5042921E753F}" type="presParOf" srcId="{B87D1DE3-17FB-4E57-B75F-6B60C09B494E}" destId="{E5B1B9C7-F13A-4F73-BBA7-41716BF61E2F}" srcOrd="0" destOrd="0" presId="urn:microsoft.com/office/officeart/2018/2/layout/IconLabelList"/>
    <dgm:cxn modelId="{3B4BAADF-79E3-4027-A3B9-705C4544F54D}" type="presParOf" srcId="{B87D1DE3-17FB-4E57-B75F-6B60C09B494E}" destId="{75E534CF-F496-4D2C-AA9D-4D900D6BA55C}" srcOrd="1" destOrd="0" presId="urn:microsoft.com/office/officeart/2018/2/layout/IconLabelList"/>
    <dgm:cxn modelId="{BD6E92EC-F41D-4090-AE99-EA6D7A6FA87F}" type="presParOf" srcId="{B87D1DE3-17FB-4E57-B75F-6B60C09B494E}" destId="{66B15C2E-4D06-4CEF-A176-8BC2FB4EE4AA}" srcOrd="2" destOrd="0" presId="urn:microsoft.com/office/officeart/2018/2/layout/IconLabelList"/>
    <dgm:cxn modelId="{A6C2076C-F831-4B34-A812-62621CF1C5B6}" type="presParOf" srcId="{8ACC1FD1-D55E-42DC-A121-62BD8013A8B5}" destId="{78DA6409-B8D8-4472-8AFB-04B98526E21E}" srcOrd="3" destOrd="0" presId="urn:microsoft.com/office/officeart/2018/2/layout/IconLabelList"/>
    <dgm:cxn modelId="{11F382DC-A2D8-4C87-AD5B-A0DAC871F8C3}" type="presParOf" srcId="{8ACC1FD1-D55E-42DC-A121-62BD8013A8B5}" destId="{5AC16059-B5F7-4547-B520-21E6EF7258DE}" srcOrd="4" destOrd="0" presId="urn:microsoft.com/office/officeart/2018/2/layout/IconLabelList"/>
    <dgm:cxn modelId="{4FA3EA14-F4F3-4276-AC36-2F64E290D987}" type="presParOf" srcId="{5AC16059-B5F7-4547-B520-21E6EF7258DE}" destId="{B3B493FC-1952-4385-AC27-C919E981AB61}" srcOrd="0" destOrd="0" presId="urn:microsoft.com/office/officeart/2018/2/layout/IconLabelList"/>
    <dgm:cxn modelId="{93EA7027-A758-4789-8EAF-11769602256F}" type="presParOf" srcId="{5AC16059-B5F7-4547-B520-21E6EF7258DE}" destId="{7C78D967-8CEF-4EBB-9E78-AC5F3413D320}" srcOrd="1" destOrd="0" presId="urn:microsoft.com/office/officeart/2018/2/layout/IconLabelList"/>
    <dgm:cxn modelId="{CE6830F3-2BC9-4A8F-8498-7797D6E7E64D}" type="presParOf" srcId="{5AC16059-B5F7-4547-B520-21E6EF7258DE}" destId="{9D49E74B-AB44-419E-A3C9-77C360306E7D}"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7D6F3-B085-411A-AB20-545637E2B23A}">
      <dsp:nvSpPr>
        <dsp:cNvPr id="0" name=""/>
        <dsp:cNvSpPr/>
      </dsp:nvSpPr>
      <dsp:spPr>
        <a:xfrm>
          <a:off x="1063980" y="556054"/>
          <a:ext cx="1274535" cy="1274535"/>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CA8C7E-DFF1-4E5E-97FC-3E13525F0AE8}">
      <dsp:nvSpPr>
        <dsp:cNvPr id="0" name=""/>
        <dsp:cNvSpPr/>
      </dsp:nvSpPr>
      <dsp:spPr>
        <a:xfrm>
          <a:off x="285097" y="2206790"/>
          <a:ext cx="28323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t>Software </a:t>
          </a:r>
          <a:r>
            <a:rPr lang="en-US" sz="1800" b="1" kern="1200" dirty="0"/>
            <a:t>aspect</a:t>
          </a:r>
          <a:endParaRPr lang="en-US" sz="1800" kern="1200" dirty="0"/>
        </a:p>
      </dsp:txBody>
      <dsp:txXfrm>
        <a:off x="285097" y="2206790"/>
        <a:ext cx="2832300" cy="855000"/>
      </dsp:txXfrm>
    </dsp:sp>
    <dsp:sp modelId="{E5B1B9C7-F13A-4F73-BBA7-41716BF61E2F}">
      <dsp:nvSpPr>
        <dsp:cNvPr id="0" name=""/>
        <dsp:cNvSpPr/>
      </dsp:nvSpPr>
      <dsp:spPr>
        <a:xfrm>
          <a:off x="4391932" y="556054"/>
          <a:ext cx="1274535" cy="127453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B15C2E-4D06-4CEF-A176-8BC2FB4EE4AA}">
      <dsp:nvSpPr>
        <dsp:cNvPr id="0" name=""/>
        <dsp:cNvSpPr/>
      </dsp:nvSpPr>
      <dsp:spPr>
        <a:xfrm>
          <a:off x="3613050" y="2206790"/>
          <a:ext cx="28323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t>Hardware aspect</a:t>
          </a:r>
          <a:endParaRPr lang="en-US" sz="1800" kern="1200" dirty="0"/>
        </a:p>
      </dsp:txBody>
      <dsp:txXfrm>
        <a:off x="3613050" y="2206790"/>
        <a:ext cx="2832300" cy="855000"/>
      </dsp:txXfrm>
    </dsp:sp>
    <dsp:sp modelId="{B3B493FC-1952-4385-AC27-C919E981AB61}">
      <dsp:nvSpPr>
        <dsp:cNvPr id="0" name=""/>
        <dsp:cNvSpPr/>
      </dsp:nvSpPr>
      <dsp:spPr>
        <a:xfrm>
          <a:off x="7719885" y="556054"/>
          <a:ext cx="1274535" cy="1274535"/>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49E74B-AB44-419E-A3C9-77C360306E7D}">
      <dsp:nvSpPr>
        <dsp:cNvPr id="0" name=""/>
        <dsp:cNvSpPr/>
      </dsp:nvSpPr>
      <dsp:spPr>
        <a:xfrm>
          <a:off x="6941002" y="2206790"/>
          <a:ext cx="28323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t>Computational chemistry expert (computational chemist)</a:t>
          </a:r>
          <a:endParaRPr lang="en-US" sz="1800" kern="1200" dirty="0"/>
        </a:p>
      </dsp:txBody>
      <dsp:txXfrm>
        <a:off x="6941002" y="2206790"/>
        <a:ext cx="283230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2D360-7DF4-47E3-9376-871C7C8E9043}" type="datetimeFigureOut">
              <a:rPr lang="en-US" smtClean="0"/>
              <a:pPr/>
              <a:t>1/26/2025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9FFD69-ACB9-45D1-843E-E50FA091E681}" type="slidenum">
              <a:rPr lang="en-US" smtClean="0"/>
              <a:pPr/>
              <a:t>‹#›</a:t>
            </a:fld>
            <a:endParaRPr lang="en-US"/>
          </a:p>
        </p:txBody>
      </p:sp>
    </p:spTree>
    <p:extLst>
      <p:ext uri="{BB962C8B-B14F-4D97-AF65-F5344CB8AC3E}">
        <p14:creationId xmlns:p14="http://schemas.microsoft.com/office/powerpoint/2010/main" val="1842793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9FFD69-ACB9-45D1-843E-E50FA091E681}"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26-01-2025</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26-01-2025</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26-01-2025</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26-01-2025</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26-01-2025</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26-01-2025</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26-01-2025</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26-01-2025</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26-01-2025</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26-01-2025</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26-01-2025</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26-01-2025</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2.tif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FD96A8-0571-4828-AA94-7DB93A4857C5}"/>
              </a:ext>
            </a:extLst>
          </p:cNvPr>
          <p:cNvCxnSpPr>
            <a:cxnSpLocks/>
          </p:cNvCxnSpPr>
          <p:nvPr/>
        </p:nvCxnSpPr>
        <p:spPr>
          <a:xfrm flipV="1">
            <a:off x="4327135" y="2801452"/>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2AC1A6C-10C2-4695-9224-09DA1B0D5932}"/>
              </a:ext>
            </a:extLst>
          </p:cNvPr>
          <p:cNvSpPr/>
          <p:nvPr/>
        </p:nvSpPr>
        <p:spPr>
          <a:xfrm>
            <a:off x="4287946" y="3939717"/>
            <a:ext cx="7497214" cy="400110"/>
          </a:xfrm>
          <a:prstGeom prst="rect">
            <a:avLst/>
          </a:prstGeom>
        </p:spPr>
        <p:txBody>
          <a:bodyPr wrap="square">
            <a:spAutoFit/>
          </a:bodyPr>
          <a:lstStyle/>
          <a:p>
            <a:r>
              <a:rPr lang="en-US" sz="2000" dirty="0"/>
              <a:t>Department of Science and Humanities</a:t>
            </a:r>
            <a:endParaRPr lang="en-IN" sz="2000" dirty="0"/>
          </a:p>
        </p:txBody>
      </p:sp>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a:extLst>
              <a:ext uri="{FF2B5EF4-FFF2-40B4-BE49-F238E27FC236}">
                <a16:creationId xmlns:a16="http://schemas.microsoft.com/office/drawing/2014/main" id="{43211A6E-71CA-46AC-B929-E502AF599D76}"/>
              </a:ext>
            </a:extLst>
          </p:cNvPr>
          <p:cNvSpPr/>
          <p:nvPr/>
        </p:nvSpPr>
        <p:spPr>
          <a:xfrm>
            <a:off x="4224605" y="1822303"/>
            <a:ext cx="7497214" cy="1015663"/>
          </a:xfrm>
          <a:prstGeom prst="rect">
            <a:avLst/>
          </a:prstGeom>
        </p:spPr>
        <p:txBody>
          <a:bodyPr wrap="square">
            <a:spAutoFit/>
          </a:bodyPr>
          <a:lstStyle/>
          <a:p>
            <a:r>
              <a:rPr lang="en-US" sz="3600" b="1" dirty="0">
                <a:solidFill>
                  <a:schemeClr val="accent2">
                    <a:lumMod val="75000"/>
                  </a:schemeClr>
                </a:solidFill>
              </a:rPr>
              <a:t>ENGINEERING CHEMISTRY </a:t>
            </a:r>
          </a:p>
          <a:p>
            <a:endParaRPr lang="en-IN" sz="2400" b="1" dirty="0"/>
          </a:p>
        </p:txBody>
      </p:sp>
      <p:sp>
        <p:nvSpPr>
          <p:cNvPr id="10242" name="AutoShape 2" descr="PES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PES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PES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PES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50" name="Picture 10" descr="C:\Users\DELL\Downloads\PESU logo.png"/>
          <p:cNvPicPr>
            <a:picLocks noChangeAspect="1" noChangeArrowheads="1"/>
          </p:cNvPicPr>
          <p:nvPr/>
        </p:nvPicPr>
        <p:blipFill>
          <a:blip r:embed="rId2"/>
          <a:srcRect l="30171" t="18068" r="25658" b="19162"/>
          <a:stretch>
            <a:fillRect/>
          </a:stretch>
        </p:blipFill>
        <p:spPr bwMode="auto">
          <a:xfrm>
            <a:off x="832340" y="1090247"/>
            <a:ext cx="3118338" cy="4431322"/>
          </a:xfrm>
          <a:prstGeom prst="rect">
            <a:avLst/>
          </a:prstGeom>
          <a:noFill/>
        </p:spPr>
      </p:pic>
    </p:spTree>
    <p:extLst>
      <p:ext uri="{BB962C8B-B14F-4D97-AF65-F5344CB8AC3E}">
        <p14:creationId xmlns:p14="http://schemas.microsoft.com/office/powerpoint/2010/main" val="2984292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5" name="Content Placeholder 2">
            <a:extLst>
              <a:ext uri="{FF2B5EF4-FFF2-40B4-BE49-F238E27FC236}">
                <a16:creationId xmlns:a16="http://schemas.microsoft.com/office/drawing/2014/main" id="{19DFBF62-4FD8-23E9-70BD-B9256800FCDC}"/>
              </a:ext>
            </a:extLst>
          </p:cNvPr>
          <p:cNvSpPr>
            <a:spLocks noGrp="1"/>
          </p:cNvSpPr>
          <p:nvPr>
            <p:ph idx="1"/>
          </p:nvPr>
        </p:nvSpPr>
        <p:spPr>
          <a:xfrm>
            <a:off x="218583" y="1203026"/>
            <a:ext cx="11493661" cy="5868364"/>
          </a:xfrm>
        </p:spPr>
        <p:txBody>
          <a:bodyPr>
            <a:normAutofit/>
          </a:bodyPr>
          <a:lstStyle/>
          <a:p>
            <a:pPr marL="0" indent="0">
              <a:buNone/>
            </a:pPr>
            <a:r>
              <a:rPr lang="en-US" sz="2400" b="1" dirty="0">
                <a:latin typeface="Times New Roman" pitchFamily="18" charset="0"/>
                <a:cs typeface="Times New Roman" pitchFamily="18" charset="0"/>
              </a:rPr>
              <a:t>Computational methods:</a:t>
            </a:r>
          </a:p>
          <a:p>
            <a:pPr marL="0" indent="0">
              <a:buNone/>
            </a:pPr>
            <a:r>
              <a:rPr lang="en-US" sz="2400" dirty="0">
                <a:latin typeface="Times New Roman" pitchFamily="18" charset="0"/>
                <a:cs typeface="Times New Roman" pitchFamily="18" charset="0"/>
              </a:rPr>
              <a:t>There are two main methods depending on the starting point theory:</a:t>
            </a: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graphicFrame>
        <p:nvGraphicFramePr>
          <p:cNvPr id="6" name="Table 5">
            <a:extLst>
              <a:ext uri="{FF2B5EF4-FFF2-40B4-BE49-F238E27FC236}">
                <a16:creationId xmlns:a16="http://schemas.microsoft.com/office/drawing/2014/main" id="{6E4C2033-B602-2790-BA60-0EDDDFF63D39}"/>
              </a:ext>
            </a:extLst>
          </p:cNvPr>
          <p:cNvGraphicFramePr>
            <a:graphicFrameLocks noGrp="1"/>
          </p:cNvGraphicFramePr>
          <p:nvPr>
            <p:extLst>
              <p:ext uri="{D42A27DB-BD31-4B8C-83A1-F6EECF244321}">
                <p14:modId xmlns:p14="http://schemas.microsoft.com/office/powerpoint/2010/main" val="2884490060"/>
              </p:ext>
            </p:extLst>
          </p:nvPr>
        </p:nvGraphicFramePr>
        <p:xfrm>
          <a:off x="550983" y="2333169"/>
          <a:ext cx="10975918" cy="4494351"/>
        </p:xfrm>
        <a:graphic>
          <a:graphicData uri="http://schemas.openxmlformats.org/drawingml/2006/table">
            <a:tbl>
              <a:tblPr firstRow="1" bandRow="1">
                <a:tableStyleId>{5C22544A-7EE6-4342-B048-85BDC9FD1C3A}</a:tableStyleId>
              </a:tblPr>
              <a:tblGrid>
                <a:gridCol w="5487959">
                  <a:extLst>
                    <a:ext uri="{9D8B030D-6E8A-4147-A177-3AD203B41FA5}">
                      <a16:colId xmlns:a16="http://schemas.microsoft.com/office/drawing/2014/main" val="1382274334"/>
                    </a:ext>
                  </a:extLst>
                </a:gridCol>
                <a:gridCol w="5487959">
                  <a:extLst>
                    <a:ext uri="{9D8B030D-6E8A-4147-A177-3AD203B41FA5}">
                      <a16:colId xmlns:a16="http://schemas.microsoft.com/office/drawing/2014/main" val="2348020364"/>
                    </a:ext>
                  </a:extLst>
                </a:gridCol>
              </a:tblGrid>
              <a:tr h="484491">
                <a:tc>
                  <a:txBody>
                    <a:bodyPr/>
                    <a:lstStyle/>
                    <a:p>
                      <a:r>
                        <a:rPr lang="en-US" sz="2000" b="1" dirty="0">
                          <a:latin typeface="Times New Roman" pitchFamily="18" charset="0"/>
                          <a:cs typeface="Times New Roman" pitchFamily="18" charset="0"/>
                        </a:rPr>
                        <a:t>Classical method:</a:t>
                      </a:r>
                      <a:endParaRPr lang="en-US" sz="2000" dirty="0">
                        <a:latin typeface="Times New Roman" pitchFamily="18" charset="0"/>
                        <a:cs typeface="Times New Roman" pitchFamily="18" charset="0"/>
                      </a:endParaRPr>
                    </a:p>
                  </a:txBody>
                  <a:tcPr/>
                </a:tc>
                <a:tc>
                  <a:txBody>
                    <a:bodyPr/>
                    <a:lstStyle/>
                    <a:p>
                      <a:r>
                        <a:rPr lang="en-US" sz="2000" b="1" dirty="0">
                          <a:latin typeface="Times New Roman" pitchFamily="18" charset="0"/>
                          <a:cs typeface="Times New Roman" pitchFamily="18" charset="0"/>
                        </a:rPr>
                        <a:t>Quantum chemistry method :</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3434431623"/>
                  </a:ext>
                </a:extLst>
              </a:tr>
              <a:tr h="2699220">
                <a:tc>
                  <a:txBody>
                    <a:bodyPr/>
                    <a:lstStyle/>
                    <a:p>
                      <a:pPr marL="285750" indent="-285750">
                        <a:buFont typeface="Arial" panose="020B0604020202020204" pitchFamily="34" charset="0"/>
                        <a:buChar char="•"/>
                      </a:pPr>
                      <a:r>
                        <a:rPr lang="en-US" sz="2000" dirty="0">
                          <a:latin typeface="Times New Roman" pitchFamily="18" charset="0"/>
                          <a:cs typeface="Times New Roman" pitchFamily="18" charset="0"/>
                        </a:rPr>
                        <a:t>These use newton mechanics to model molecular system.</a:t>
                      </a:r>
                    </a:p>
                    <a:p>
                      <a:pPr marL="285750" indent="-285750">
                        <a:buFont typeface="Arial" panose="020B0604020202020204" pitchFamily="34" charset="0"/>
                        <a:buChar char="•"/>
                      </a:pPr>
                      <a:r>
                        <a:rPr lang="en-US" sz="2000" dirty="0">
                          <a:latin typeface="Times New Roman" pitchFamily="18" charset="0"/>
                          <a:cs typeface="Times New Roman" pitchFamily="18" charset="0"/>
                        </a:rPr>
                        <a:t>Atom – Sphere, Bonds – Springs and Electrons are ignored.</a:t>
                      </a:r>
                    </a:p>
                    <a:p>
                      <a:pPr marL="285750" indent="-285750">
                        <a:buFont typeface="Arial" panose="020B0604020202020204" pitchFamily="34" charset="0"/>
                        <a:buChar char="•"/>
                      </a:pPr>
                      <a:r>
                        <a:rPr lang="en-US" sz="2000" dirty="0">
                          <a:latin typeface="Times New Roman" pitchFamily="18" charset="0"/>
                          <a:cs typeface="Times New Roman" pitchFamily="18" charset="0"/>
                        </a:rPr>
                        <a:t>Total potential energy of a molecule is given by sum of all the energies of attractive and repulsive forces between atom in structure.</a:t>
                      </a:r>
                    </a:p>
                    <a:p>
                      <a:endParaRPr lang="en-US" sz="2000" dirty="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blipFill>
                      <a:blip r:embed="rId4"/>
                      <a:stretch>
                        <a:fillRect l="-100224" t="-18884" r="-673" b="-40773"/>
                      </a:stretch>
                    </a:blipFill>
                  </a:tcPr>
                </a:tc>
                <a:extLst>
                  <a:ext uri="{0D108BD9-81ED-4DB2-BD59-A6C34878D82A}">
                    <a16:rowId xmlns:a16="http://schemas.microsoft.com/office/drawing/2014/main" val="1589752509"/>
                  </a:ext>
                </a:extLst>
              </a:tr>
              <a:tr h="1084468">
                <a:tc>
                  <a:txBody>
                    <a:bodyPr/>
                    <a:lstStyle/>
                    <a:p>
                      <a:pPr marL="514350" indent="-514350">
                        <a:buFont typeface="+mj-lt"/>
                        <a:buAutoNum type="romanLcPeriod"/>
                      </a:pPr>
                      <a:r>
                        <a:rPr lang="en-US" sz="2000" dirty="0">
                          <a:latin typeface="Times New Roman" pitchFamily="18" charset="0"/>
                          <a:cs typeface="Times New Roman" pitchFamily="18" charset="0"/>
                        </a:rPr>
                        <a:t>Molecular mechanics</a:t>
                      </a:r>
                    </a:p>
                    <a:p>
                      <a:pPr marL="514350" indent="-514350">
                        <a:buFont typeface="+mj-lt"/>
                        <a:buAutoNum type="romanLcPeriod"/>
                      </a:pPr>
                      <a:r>
                        <a:rPr lang="en-US" sz="2000" dirty="0">
                          <a:latin typeface="Times New Roman" pitchFamily="18" charset="0"/>
                          <a:cs typeface="Times New Roman" pitchFamily="18" charset="0"/>
                        </a:rPr>
                        <a:t>Molecular dynamics</a:t>
                      </a:r>
                    </a:p>
                    <a:p>
                      <a:pPr marL="0" indent="0">
                        <a:buNone/>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txBody>
                  <a:tcPr/>
                </a:tc>
                <a:tc>
                  <a:txBody>
                    <a:bodyPr/>
                    <a:lstStyle/>
                    <a:p>
                      <a:pPr marL="514350" indent="-514350">
                        <a:buFont typeface="+mj-lt"/>
                        <a:buAutoNum type="romanLcPeriod"/>
                      </a:pPr>
                      <a:r>
                        <a:rPr lang="en-US" sz="2000" dirty="0">
                          <a:latin typeface="Times New Roman" pitchFamily="18" charset="0"/>
                          <a:cs typeface="Times New Roman" pitchFamily="18" charset="0"/>
                        </a:rPr>
                        <a:t>Semi empirical methods.</a:t>
                      </a:r>
                    </a:p>
                    <a:p>
                      <a:pPr marL="514350" indent="-514350">
                        <a:buFont typeface="+mj-lt"/>
                        <a:buAutoNum type="romanLcPeriod"/>
                      </a:pPr>
                      <a:r>
                        <a:rPr lang="en-US" sz="2000" dirty="0">
                          <a:latin typeface="Times New Roman" pitchFamily="18" charset="0"/>
                          <a:cs typeface="Times New Roman" pitchFamily="18" charset="0"/>
                        </a:rPr>
                        <a:t>Ab initio methods</a:t>
                      </a:r>
                    </a:p>
                    <a:p>
                      <a:pPr marL="514350" indent="-514350">
                        <a:buFont typeface="+mj-lt"/>
                        <a:buAutoNum type="romanLcPeriod"/>
                      </a:pPr>
                      <a:r>
                        <a:rPr lang="en-US" sz="2000" dirty="0">
                          <a:latin typeface="Times New Roman" pitchFamily="18" charset="0"/>
                          <a:cs typeface="Times New Roman" pitchFamily="18" charset="0"/>
                        </a:rPr>
                        <a:t>Density functional theory</a:t>
                      </a:r>
                    </a:p>
                    <a:p>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3925105500"/>
                  </a:ext>
                </a:extLst>
              </a:tr>
            </a:tbl>
          </a:graphicData>
        </a:graphic>
      </p:graphicFrame>
    </p:spTree>
    <p:extLst>
      <p:ext uri="{BB962C8B-B14F-4D97-AF65-F5344CB8AC3E}">
        <p14:creationId xmlns:p14="http://schemas.microsoft.com/office/powerpoint/2010/main" val="2120097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5" name="Content Placeholder 2">
            <a:extLst>
              <a:ext uri="{FF2B5EF4-FFF2-40B4-BE49-F238E27FC236}">
                <a16:creationId xmlns:a16="http://schemas.microsoft.com/office/drawing/2014/main" id="{7849BFCE-04D0-FE3D-FC5A-889640F57D96}"/>
              </a:ext>
            </a:extLst>
          </p:cNvPr>
          <p:cNvSpPr>
            <a:spLocks noGrp="1"/>
          </p:cNvSpPr>
          <p:nvPr>
            <p:ph idx="1"/>
          </p:nvPr>
        </p:nvSpPr>
        <p:spPr>
          <a:xfrm>
            <a:off x="474562" y="1269801"/>
            <a:ext cx="11204294" cy="5775767"/>
          </a:xfrm>
        </p:spPr>
        <p:txBody>
          <a:bodyPr>
            <a:normAutofit/>
          </a:bodyPr>
          <a:lstStyle/>
          <a:p>
            <a:pPr marL="0" indent="0">
              <a:buNone/>
            </a:pPr>
            <a:r>
              <a:rPr lang="en-US" sz="2400" b="1" dirty="0">
                <a:latin typeface="Times New Roman" pitchFamily="18" charset="0"/>
                <a:cs typeface="Times New Roman" pitchFamily="18" charset="0"/>
              </a:rPr>
              <a:t>Molecular mechanics:</a:t>
            </a:r>
          </a:p>
          <a:p>
            <a:pPr>
              <a:buFont typeface="Wingdings" pitchFamily="2" charset="2"/>
              <a:buChar char="Ø"/>
            </a:pPr>
            <a:r>
              <a:rPr lang="en-US" sz="2400" dirty="0">
                <a:latin typeface="Times New Roman" pitchFamily="18" charset="0"/>
                <a:cs typeface="Times New Roman" pitchFamily="18" charset="0"/>
              </a:rPr>
              <a:t>Molecular mechanics programs use equations based on classical physics to calculate force fields.</a:t>
            </a:r>
          </a:p>
          <a:p>
            <a:pPr>
              <a:buFont typeface="Wingdings" pitchFamily="2" charset="2"/>
              <a:buChar char="Ø"/>
            </a:pPr>
            <a:r>
              <a:rPr lang="en-US" sz="2400" dirty="0">
                <a:latin typeface="Times New Roman" pitchFamily="18" charset="0"/>
                <a:cs typeface="Times New Roman" pitchFamily="18" charset="0"/>
              </a:rPr>
              <a:t>It is based on the model of a molecule as a collection of balls( atoms) held together by springs(bonds).</a:t>
            </a:r>
          </a:p>
          <a:p>
            <a:pPr>
              <a:buFont typeface="Wingdings" pitchFamily="2" charset="2"/>
              <a:buChar char="Ø"/>
            </a:pPr>
            <a:r>
              <a:rPr lang="en-US" sz="2400" dirty="0">
                <a:latin typeface="Times New Roman" pitchFamily="18" charset="0"/>
                <a:cs typeface="Times New Roman" pitchFamily="18" charset="0"/>
              </a:rPr>
              <a:t>By knowing the spring lengths, their angles, and how much energy it takes to stretch and bend the springs, we can calculate the energy of a given molecule.</a:t>
            </a:r>
          </a:p>
          <a:p>
            <a:pPr>
              <a:buFont typeface="Wingdings" pitchFamily="2" charset="2"/>
              <a:buChar char="Ø"/>
            </a:pPr>
            <a:r>
              <a:rPr lang="en-US" sz="2400" dirty="0">
                <a:latin typeface="Times New Roman" pitchFamily="18" charset="0"/>
                <a:cs typeface="Times New Roman" pitchFamily="18" charset="0"/>
              </a:rPr>
              <a:t>Its too fast like a very large molecules like steroids can be optimized in seconds.</a:t>
            </a:r>
          </a:p>
          <a:p>
            <a:pPr>
              <a:buFont typeface="Wingdings" pitchFamily="2" charset="2"/>
              <a:buChar char="Ø"/>
            </a:pPr>
            <a:r>
              <a:rPr lang="en-US" sz="2400" dirty="0">
                <a:latin typeface="Times New Roman" pitchFamily="18" charset="0"/>
                <a:cs typeface="Times New Roman" pitchFamily="18" charset="0"/>
              </a:rPr>
              <a:t>It allows geometry optimization .</a:t>
            </a:r>
          </a:p>
          <a:p>
            <a:pPr marL="457200" indent="-457200">
              <a:buFont typeface="+mj-lt"/>
              <a:buAutoNum type="arabicPeriod"/>
            </a:pPr>
            <a:endParaRPr lang="en-US" sz="24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1C78F40A-AB5B-B9D3-1CAD-0DC1AC606AAE}"/>
              </a:ext>
            </a:extLst>
          </p:cNvPr>
          <p:cNvPicPr>
            <a:picLocks noChangeAspect="1"/>
          </p:cNvPicPr>
          <p:nvPr/>
        </p:nvPicPr>
        <p:blipFill>
          <a:blip r:embed="rId4"/>
          <a:stretch>
            <a:fillRect/>
          </a:stretch>
        </p:blipFill>
        <p:spPr>
          <a:xfrm>
            <a:off x="4091353" y="4843012"/>
            <a:ext cx="4123174" cy="1725078"/>
          </a:xfrm>
          <a:prstGeom prst="rect">
            <a:avLst/>
          </a:prstGeom>
        </p:spPr>
      </p:pic>
    </p:spTree>
    <p:extLst>
      <p:ext uri="{BB962C8B-B14F-4D97-AF65-F5344CB8AC3E}">
        <p14:creationId xmlns:p14="http://schemas.microsoft.com/office/powerpoint/2010/main" val="2120097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5" name="Content Placeholder 2">
            <a:extLst>
              <a:ext uri="{FF2B5EF4-FFF2-40B4-BE49-F238E27FC236}">
                <a16:creationId xmlns:a16="http://schemas.microsoft.com/office/drawing/2014/main" id="{0D4CDD47-2B79-02AA-6811-E6BFF6603044}"/>
              </a:ext>
            </a:extLst>
          </p:cNvPr>
          <p:cNvSpPr>
            <a:spLocks noGrp="1"/>
          </p:cNvSpPr>
          <p:nvPr>
            <p:ph idx="1"/>
          </p:nvPr>
        </p:nvSpPr>
        <p:spPr>
          <a:xfrm>
            <a:off x="393835" y="1356018"/>
            <a:ext cx="11424213" cy="6373127"/>
          </a:xfrm>
        </p:spPr>
        <p:txBody>
          <a:bodyPr>
            <a:normAutofit/>
          </a:bodyPr>
          <a:lstStyle/>
          <a:p>
            <a:pPr marL="0" indent="0">
              <a:buNone/>
            </a:pPr>
            <a:r>
              <a:rPr lang="en-US" sz="2400" b="1" dirty="0">
                <a:latin typeface="Times New Roman" pitchFamily="18" charset="0"/>
                <a:cs typeface="Times New Roman" pitchFamily="18" charset="0"/>
              </a:rPr>
              <a:t>Molecular dynamics:</a:t>
            </a:r>
          </a:p>
          <a:p>
            <a:pPr>
              <a:buFont typeface="Wingdings" pitchFamily="2" charset="2"/>
              <a:buChar char="Ø"/>
            </a:pPr>
            <a:r>
              <a:rPr lang="en-US" sz="2400" dirty="0">
                <a:latin typeface="Times New Roman" pitchFamily="18" charset="0"/>
                <a:cs typeface="Times New Roman" pitchFamily="18" charset="0"/>
              </a:rPr>
              <a:t>Molecular dynamics is a molecular mechanics program designed to mimic the movement of atoms within a molecule. The laws of motion to molecule is the base for it..</a:t>
            </a:r>
          </a:p>
          <a:p>
            <a:pPr>
              <a:buFont typeface="Wingdings" pitchFamily="2" charset="2"/>
              <a:buChar char="Ø"/>
            </a:pPr>
            <a:r>
              <a:rPr lang="en-US" sz="2400" dirty="0">
                <a:latin typeface="Times New Roman" pitchFamily="18" charset="0"/>
                <a:cs typeface="Times New Roman" pitchFamily="18" charset="0"/>
              </a:rPr>
              <a:t>Molecular dynamics can be carried out on a molecule to generate different conformation which on energy minimization, give a range of stable conformation. Alternatively, bonds can be rotated in a stepwise process to generate different conformation.</a:t>
            </a:r>
          </a:p>
          <a:p>
            <a:pPr>
              <a:buFont typeface="Wingdings" pitchFamily="2" charset="2"/>
              <a:buChar char="Ø"/>
            </a:pPr>
            <a:r>
              <a:rPr lang="en-US" sz="2400" dirty="0">
                <a:latin typeface="Times New Roman" pitchFamily="18" charset="0"/>
                <a:cs typeface="Times New Roman" pitchFamily="18" charset="0"/>
              </a:rPr>
              <a:t>Molecular dynamics can also be used to find minimum energy structures and conformational analysis.</a:t>
            </a:r>
          </a:p>
          <a:p>
            <a:pPr>
              <a:buFont typeface="Wingdings" pitchFamily="2" charset="2"/>
              <a:buChar char="Ø"/>
            </a:pPr>
            <a:endParaRPr lang="en-US" sz="24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E172C941-6603-B812-23C2-C2162936AA0C}"/>
              </a:ext>
            </a:extLst>
          </p:cNvPr>
          <p:cNvPicPr>
            <a:picLocks noChangeAspect="1"/>
          </p:cNvPicPr>
          <p:nvPr/>
        </p:nvPicPr>
        <p:blipFill>
          <a:blip r:embed="rId4"/>
          <a:stretch>
            <a:fillRect/>
          </a:stretch>
        </p:blipFill>
        <p:spPr>
          <a:xfrm>
            <a:off x="4133381" y="4469091"/>
            <a:ext cx="3413314" cy="2204977"/>
          </a:xfrm>
          <a:prstGeom prst="rect">
            <a:avLst/>
          </a:prstGeom>
        </p:spPr>
      </p:pic>
    </p:spTree>
    <p:extLst>
      <p:ext uri="{BB962C8B-B14F-4D97-AF65-F5344CB8AC3E}">
        <p14:creationId xmlns:p14="http://schemas.microsoft.com/office/powerpoint/2010/main" val="2120097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5" name="Content Placeholder 2">
            <a:extLst>
              <a:ext uri="{FF2B5EF4-FFF2-40B4-BE49-F238E27FC236}">
                <a16:creationId xmlns:a16="http://schemas.microsoft.com/office/drawing/2014/main" id="{E810A174-4A8D-DB59-5169-9F095557731C}"/>
              </a:ext>
            </a:extLst>
          </p:cNvPr>
          <p:cNvSpPr>
            <a:spLocks noGrp="1"/>
          </p:cNvSpPr>
          <p:nvPr>
            <p:ph idx="1"/>
          </p:nvPr>
        </p:nvSpPr>
        <p:spPr>
          <a:xfrm>
            <a:off x="463432" y="1613776"/>
            <a:ext cx="11250593" cy="5949388"/>
          </a:xfrm>
        </p:spPr>
        <p:txBody>
          <a:bodyPr>
            <a:normAutofit/>
          </a:bodyPr>
          <a:lstStyle/>
          <a:p>
            <a:pPr marL="0" indent="0">
              <a:buNone/>
            </a:pPr>
            <a:r>
              <a:rPr lang="en-US" sz="2400" b="1" dirty="0">
                <a:latin typeface="Times New Roman" pitchFamily="18" charset="0"/>
                <a:cs typeface="Times New Roman" pitchFamily="18" charset="0"/>
              </a:rPr>
              <a:t>Semi empirical methods:</a:t>
            </a:r>
          </a:p>
          <a:p>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Semi empirical calculations are based on Schrödinger equation.</a:t>
            </a:r>
          </a:p>
          <a:p>
            <a:pPr marL="0" indent="0">
              <a:buNone/>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It represents a middle road  between the mostly qualitative results available from molecular mechanics and the high computationally demanding quantitative results from Ab initio methods.</a:t>
            </a:r>
          </a:p>
          <a:p>
            <a:pPr marL="0" indent="0">
              <a:buNone/>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Capable of calculating transition states and excited states.</a:t>
            </a:r>
          </a:p>
        </p:txBody>
      </p:sp>
    </p:spTree>
    <p:extLst>
      <p:ext uri="{BB962C8B-B14F-4D97-AF65-F5344CB8AC3E}">
        <p14:creationId xmlns:p14="http://schemas.microsoft.com/office/powerpoint/2010/main" val="2120097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5" name="Content Placeholder 2">
            <a:extLst>
              <a:ext uri="{FF2B5EF4-FFF2-40B4-BE49-F238E27FC236}">
                <a16:creationId xmlns:a16="http://schemas.microsoft.com/office/drawing/2014/main" id="{56431788-6C80-728A-A5AB-9B5F64262193}"/>
              </a:ext>
            </a:extLst>
          </p:cNvPr>
          <p:cNvSpPr>
            <a:spLocks noGrp="1"/>
          </p:cNvSpPr>
          <p:nvPr>
            <p:ph idx="1"/>
          </p:nvPr>
        </p:nvSpPr>
        <p:spPr>
          <a:xfrm>
            <a:off x="204189" y="1174830"/>
            <a:ext cx="11624396" cy="5683170"/>
          </a:xfrm>
        </p:spPr>
        <p:txBody>
          <a:bodyPr>
            <a:noAutofit/>
          </a:bodyPr>
          <a:lstStyle/>
          <a:p>
            <a:pPr>
              <a:buNone/>
            </a:pPr>
            <a:r>
              <a:rPr lang="en-US" sz="2400" b="1" dirty="0">
                <a:latin typeface="Times New Roman" pitchFamily="18" charset="0"/>
                <a:cs typeface="Times New Roman" pitchFamily="18" charset="0"/>
              </a:rPr>
              <a:t>Ab initio calculations:</a:t>
            </a:r>
          </a:p>
          <a:p>
            <a:endParaRPr lang="en-US" sz="2400" dirty="0">
              <a:latin typeface="Times New Roman" pitchFamily="18" charset="0"/>
              <a:cs typeface="Times New Roman" pitchFamily="18" charset="0"/>
            </a:endParaRPr>
          </a:p>
          <a:p>
            <a:pPr>
              <a:lnSpc>
                <a:spcPct val="100000"/>
              </a:lnSpc>
              <a:spcBef>
                <a:spcPts val="0"/>
              </a:spcBef>
              <a:buFont typeface="Wingdings" pitchFamily="2" charset="2"/>
              <a:buChar char="Ø"/>
            </a:pP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initio calculations are based on Schrödinger equation.</a:t>
            </a:r>
          </a:p>
          <a:p>
            <a:pPr>
              <a:lnSpc>
                <a:spcPct val="100000"/>
              </a:lnSpc>
              <a:spcBef>
                <a:spcPts val="0"/>
              </a:spcBef>
              <a:buFont typeface="Wingdings" pitchFamily="2" charset="2"/>
              <a:buChar char="Ø"/>
            </a:pPr>
            <a:endParaRPr lang="en-US" sz="2400" dirty="0">
              <a:latin typeface="Times New Roman" pitchFamily="18" charset="0"/>
              <a:cs typeface="Times New Roman" pitchFamily="18" charset="0"/>
            </a:endParaRPr>
          </a:p>
          <a:p>
            <a:pPr>
              <a:lnSpc>
                <a:spcPct val="100000"/>
              </a:lnSpc>
              <a:spcBef>
                <a:spcPts val="0"/>
              </a:spcBef>
              <a:buFont typeface="Wingdings" pitchFamily="2" charset="2"/>
              <a:buChar char="Ø"/>
            </a:pPr>
            <a:r>
              <a:rPr lang="en-US" sz="2400" dirty="0">
                <a:latin typeface="Times New Roman" pitchFamily="18" charset="0"/>
                <a:cs typeface="Times New Roman" pitchFamily="18" charset="0"/>
              </a:rPr>
              <a:t>This is one of the fundamental equations of modern physics and it describes, among other things, how the electrons in a molecule behave.</a:t>
            </a:r>
          </a:p>
          <a:p>
            <a:pPr>
              <a:lnSpc>
                <a:spcPct val="100000"/>
              </a:lnSpc>
              <a:spcBef>
                <a:spcPts val="0"/>
              </a:spcBef>
              <a:buFont typeface="Wingdings" pitchFamily="2" charset="2"/>
              <a:buChar char="Ø"/>
            </a:pPr>
            <a:endParaRPr lang="en-US" sz="2400" dirty="0">
              <a:latin typeface="Times New Roman" pitchFamily="18" charset="0"/>
              <a:cs typeface="Times New Roman" pitchFamily="18" charset="0"/>
            </a:endParaRPr>
          </a:p>
          <a:p>
            <a:pPr>
              <a:lnSpc>
                <a:spcPct val="100000"/>
              </a:lnSpc>
              <a:spcBef>
                <a:spcPts val="0"/>
              </a:spcBef>
              <a:buFont typeface="Wingdings" pitchFamily="2" charset="2"/>
              <a:buChar char="Ø"/>
            </a:pPr>
            <a:r>
              <a:rPr lang="en-US" sz="2400" dirty="0">
                <a:latin typeface="Times New Roman" pitchFamily="18" charset="0"/>
                <a:cs typeface="Times New Roman" pitchFamily="18" charset="0"/>
              </a:rPr>
              <a:t>It solves Schrödinger equation of a molecule and give us energy and wave function.</a:t>
            </a:r>
          </a:p>
          <a:p>
            <a:pPr>
              <a:lnSpc>
                <a:spcPct val="100000"/>
              </a:lnSpc>
              <a:spcBef>
                <a:spcPts val="0"/>
              </a:spcBef>
              <a:buFont typeface="Wingdings" pitchFamily="2" charset="2"/>
              <a:buChar char="Ø"/>
            </a:pPr>
            <a:endParaRPr lang="en-US" sz="2400" dirty="0">
              <a:latin typeface="Times New Roman" pitchFamily="18" charset="0"/>
              <a:cs typeface="Times New Roman" pitchFamily="18" charset="0"/>
            </a:endParaRPr>
          </a:p>
          <a:p>
            <a:pPr>
              <a:lnSpc>
                <a:spcPct val="100000"/>
              </a:lnSpc>
              <a:spcBef>
                <a:spcPts val="0"/>
              </a:spcBef>
              <a:buFont typeface="Wingdings" pitchFamily="2" charset="2"/>
              <a:buChar char="Ø"/>
            </a:pPr>
            <a:r>
              <a:rPr lang="en-US" sz="2400" dirty="0">
                <a:latin typeface="Times New Roman" pitchFamily="18" charset="0"/>
                <a:cs typeface="Times New Roman" pitchFamily="18" charset="0"/>
              </a:rPr>
              <a:t>The wave function is a mathematical function that can be used to calculate the electrons distribution.</a:t>
            </a:r>
          </a:p>
          <a:p>
            <a:pPr>
              <a:lnSpc>
                <a:spcPct val="100000"/>
              </a:lnSpc>
              <a:spcBef>
                <a:spcPts val="0"/>
              </a:spcBef>
              <a:buFont typeface="Wingdings" pitchFamily="2" charset="2"/>
              <a:buChar char="Ø"/>
            </a:pPr>
            <a:endParaRPr lang="en-US" sz="2400" dirty="0">
              <a:latin typeface="Times New Roman" pitchFamily="18" charset="0"/>
              <a:cs typeface="Times New Roman" pitchFamily="18" charset="0"/>
            </a:endParaRPr>
          </a:p>
          <a:p>
            <a:pPr>
              <a:lnSpc>
                <a:spcPct val="100000"/>
              </a:lnSpc>
              <a:spcBef>
                <a:spcPts val="0"/>
              </a:spcBef>
              <a:buFont typeface="Wingdings" pitchFamily="2" charset="2"/>
              <a:buChar char="Ø"/>
            </a:pPr>
            <a:r>
              <a:rPr lang="en-US" sz="2400" dirty="0">
                <a:latin typeface="Times New Roman" pitchFamily="18" charset="0"/>
                <a:cs typeface="Times New Roman" pitchFamily="18" charset="0"/>
              </a:rPr>
              <a:t>The challenge in computational chemistry is to simplify the calculations enough to be solvable, but still accurate enough to predict the physical quantity.</a:t>
            </a:r>
          </a:p>
        </p:txBody>
      </p:sp>
    </p:spTree>
    <p:extLst>
      <p:ext uri="{BB962C8B-B14F-4D97-AF65-F5344CB8AC3E}">
        <p14:creationId xmlns:p14="http://schemas.microsoft.com/office/powerpoint/2010/main" val="212009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5" name="Content Placeholder 2">
            <a:extLst>
              <a:ext uri="{FF2B5EF4-FFF2-40B4-BE49-F238E27FC236}">
                <a16:creationId xmlns:a16="http://schemas.microsoft.com/office/drawing/2014/main" id="{6185F85D-919F-2814-B78F-2A2AD04E95AA}"/>
              </a:ext>
            </a:extLst>
          </p:cNvPr>
          <p:cNvSpPr>
            <a:spLocks noGrp="1"/>
          </p:cNvSpPr>
          <p:nvPr>
            <p:ph idx="1"/>
          </p:nvPr>
        </p:nvSpPr>
        <p:spPr>
          <a:xfrm>
            <a:off x="415354" y="1329160"/>
            <a:ext cx="11157995" cy="5833641"/>
          </a:xfrm>
        </p:spPr>
        <p:txBody>
          <a:bodyPr>
            <a:normAutofit/>
          </a:bodyPr>
          <a:lstStyle/>
          <a:p>
            <a:pPr marL="0" indent="0">
              <a:buNone/>
            </a:pPr>
            <a:r>
              <a:rPr lang="en-US" sz="2400" b="1" dirty="0">
                <a:latin typeface="Times New Roman" pitchFamily="18" charset="0"/>
                <a:cs typeface="Times New Roman" pitchFamily="18" charset="0"/>
              </a:rPr>
              <a:t>Density functional theory</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DFT are like Ab initio and semi empirical calculations, based on Schrödinger equation.</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However, unlike the other two methods, DFT does not calculate a conventional wave function , but rather derives the electron distribution directly.</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This functional here is a mathematical entity related to a function.</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Density functional calculations are usually faster than Ab initio, but slower than semi empirical method.</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2009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5" name="Content Placeholder 2">
            <a:extLst>
              <a:ext uri="{FF2B5EF4-FFF2-40B4-BE49-F238E27FC236}">
                <a16:creationId xmlns:a16="http://schemas.microsoft.com/office/drawing/2014/main" id="{669988F9-1EF7-8922-5CA5-919F3760724A}"/>
              </a:ext>
            </a:extLst>
          </p:cNvPr>
          <p:cNvSpPr>
            <a:spLocks noGrp="1"/>
          </p:cNvSpPr>
          <p:nvPr>
            <p:ph idx="1"/>
          </p:nvPr>
        </p:nvSpPr>
        <p:spPr>
          <a:xfrm>
            <a:off x="335665" y="1388814"/>
            <a:ext cx="11856335" cy="5093873"/>
          </a:xfrm>
        </p:spPr>
        <p:txBody>
          <a:bodyPr>
            <a:noAutofit/>
          </a:bodyPr>
          <a:lstStyle/>
          <a:p>
            <a:pPr marL="0" indent="0">
              <a:lnSpc>
                <a:spcPct val="100000"/>
              </a:lnSpc>
              <a:buNone/>
            </a:pPr>
            <a:r>
              <a:rPr lang="en-US" sz="2000" b="1" dirty="0">
                <a:latin typeface="Times New Roman" pitchFamily="18" charset="0"/>
                <a:cs typeface="Times New Roman" pitchFamily="18" charset="0"/>
              </a:rPr>
              <a:t>Applications of computational chemistry.</a:t>
            </a:r>
          </a:p>
          <a:p>
            <a:pPr>
              <a:lnSpc>
                <a:spcPct val="100000"/>
              </a:lnSpc>
            </a:pPr>
            <a:r>
              <a:rPr lang="en-US" sz="2200" dirty="0">
                <a:latin typeface="Times New Roman" pitchFamily="18" charset="0"/>
                <a:cs typeface="Times New Roman" pitchFamily="18" charset="0"/>
              </a:rPr>
              <a:t>Electronic structure predictions.</a:t>
            </a:r>
          </a:p>
          <a:p>
            <a:pPr>
              <a:lnSpc>
                <a:spcPct val="100000"/>
              </a:lnSpc>
            </a:pPr>
            <a:r>
              <a:rPr lang="en-US" sz="2200" dirty="0">
                <a:highlight>
                  <a:srgbClr val="FFFF00"/>
                </a:highlight>
                <a:latin typeface="Times New Roman" pitchFamily="18" charset="0"/>
                <a:cs typeface="Times New Roman" pitchFamily="18" charset="0"/>
              </a:rPr>
              <a:t>Geometry optimizations or energy minimizations</a:t>
            </a:r>
            <a:r>
              <a:rPr lang="en-US" sz="2200" dirty="0">
                <a:latin typeface="Times New Roman" pitchFamily="18" charset="0"/>
                <a:cs typeface="Times New Roman" pitchFamily="18" charset="0"/>
              </a:rPr>
              <a:t>.</a:t>
            </a:r>
          </a:p>
          <a:p>
            <a:pPr>
              <a:lnSpc>
                <a:spcPct val="100000"/>
              </a:lnSpc>
            </a:pPr>
            <a:r>
              <a:rPr lang="en-US" sz="2200" dirty="0">
                <a:latin typeface="Times New Roman" pitchFamily="18" charset="0"/>
                <a:cs typeface="Times New Roman" pitchFamily="18" charset="0"/>
              </a:rPr>
              <a:t>Conformational analysis and potential energy surfaces.</a:t>
            </a:r>
          </a:p>
          <a:p>
            <a:pPr>
              <a:lnSpc>
                <a:spcPct val="100000"/>
              </a:lnSpc>
            </a:pPr>
            <a:r>
              <a:rPr lang="en-US" sz="2200" dirty="0">
                <a:latin typeface="Times New Roman" pitchFamily="18" charset="0"/>
                <a:cs typeface="Times New Roman" pitchFamily="18" charset="0"/>
              </a:rPr>
              <a:t>Finding transition structure and reaction paths and molecular docking: protein – protein, protein – ligand interactions.</a:t>
            </a:r>
          </a:p>
          <a:p>
            <a:pPr>
              <a:lnSpc>
                <a:spcPct val="100000"/>
              </a:lnSpc>
            </a:pPr>
            <a:r>
              <a:rPr lang="en-US" sz="2200" dirty="0">
                <a:highlight>
                  <a:srgbClr val="FFFF00"/>
                </a:highlight>
                <a:latin typeface="Times New Roman" pitchFamily="18" charset="0"/>
                <a:cs typeface="Times New Roman" pitchFamily="18" charset="0"/>
              </a:rPr>
              <a:t>Electron charge distribution calculations</a:t>
            </a:r>
            <a:r>
              <a:rPr lang="en-US" sz="2200" dirty="0">
                <a:latin typeface="Times New Roman" pitchFamily="18" charset="0"/>
                <a:cs typeface="Times New Roman" pitchFamily="18" charset="0"/>
              </a:rPr>
              <a:t>.</a:t>
            </a:r>
          </a:p>
          <a:p>
            <a:pPr>
              <a:lnSpc>
                <a:spcPct val="100000"/>
              </a:lnSpc>
            </a:pPr>
            <a:r>
              <a:rPr lang="en-US" sz="2200" dirty="0">
                <a:highlight>
                  <a:srgbClr val="FFFF00"/>
                </a:highlight>
                <a:latin typeface="Times New Roman" pitchFamily="18" charset="0"/>
                <a:cs typeface="Times New Roman" pitchFamily="18" charset="0"/>
              </a:rPr>
              <a:t>Calculation of rate constants for chemical reactions : chemical kinetics</a:t>
            </a:r>
            <a:r>
              <a:rPr lang="en-US" sz="2200" dirty="0">
                <a:latin typeface="Times New Roman" pitchFamily="18" charset="0"/>
                <a:cs typeface="Times New Roman" pitchFamily="18" charset="0"/>
              </a:rPr>
              <a:t>.</a:t>
            </a:r>
          </a:p>
          <a:p>
            <a:pPr>
              <a:lnSpc>
                <a:spcPct val="100000"/>
              </a:lnSpc>
            </a:pPr>
            <a:r>
              <a:rPr lang="en-US" sz="2200" dirty="0">
                <a:latin typeface="Times New Roman" pitchFamily="18" charset="0"/>
                <a:cs typeface="Times New Roman" pitchFamily="18" charset="0"/>
              </a:rPr>
              <a:t>Thermochemistry : heat of reactions, energy of activation, etc.</a:t>
            </a:r>
          </a:p>
          <a:p>
            <a:pPr>
              <a:lnSpc>
                <a:spcPct val="100000"/>
              </a:lnSpc>
            </a:pPr>
            <a:r>
              <a:rPr lang="en-US" sz="2200" dirty="0">
                <a:latin typeface="Times New Roman" pitchFamily="18" charset="0"/>
                <a:cs typeface="Times New Roman" pitchFamily="18" charset="0"/>
              </a:rPr>
              <a:t>Calculation of many other molecular, physical and chemical properties.</a:t>
            </a:r>
          </a:p>
          <a:p>
            <a:pPr>
              <a:lnSpc>
                <a:spcPct val="100000"/>
              </a:lnSpc>
            </a:pPr>
            <a:r>
              <a:rPr lang="en-US" sz="2200" dirty="0">
                <a:latin typeface="Times New Roman" pitchFamily="18" charset="0"/>
                <a:cs typeface="Times New Roman" pitchFamily="18" charset="0"/>
              </a:rPr>
              <a:t>Electronic excitation energy.</a:t>
            </a:r>
          </a:p>
          <a:p>
            <a:pPr>
              <a:lnSpc>
                <a:spcPct val="100000"/>
              </a:lnSpc>
            </a:pPr>
            <a:r>
              <a:rPr lang="en-US" sz="2200" dirty="0">
                <a:latin typeface="Times New Roman" pitchFamily="18" charset="0"/>
                <a:cs typeface="Times New Roman" pitchFamily="18" charset="0"/>
              </a:rPr>
              <a:t>Orbital energy levels and electron density all these can be performed or calculated.</a:t>
            </a:r>
          </a:p>
          <a:p>
            <a:pPr>
              <a:lnSpc>
                <a:spcPct val="10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2009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6" name="TextBox 5">
            <a:extLst>
              <a:ext uri="{FF2B5EF4-FFF2-40B4-BE49-F238E27FC236}">
                <a16:creationId xmlns:a16="http://schemas.microsoft.com/office/drawing/2014/main" id="{012B14E9-B7B4-F86E-04F7-C103CA74A216}"/>
              </a:ext>
            </a:extLst>
          </p:cNvPr>
          <p:cNvSpPr txBox="1"/>
          <p:nvPr/>
        </p:nvSpPr>
        <p:spPr>
          <a:xfrm>
            <a:off x="2300287" y="1242646"/>
            <a:ext cx="7225677" cy="646331"/>
          </a:xfrm>
          <a:prstGeom prst="rect">
            <a:avLst/>
          </a:prstGeom>
          <a:noFill/>
        </p:spPr>
        <p:txBody>
          <a:bodyPr wrap="square" rtlCol="0">
            <a:spAutoFit/>
          </a:bodyPr>
          <a:lstStyle/>
          <a:p>
            <a:pPr algn="ctr"/>
            <a:r>
              <a:rPr lang="en-US" sz="3600" b="1" dirty="0">
                <a:latin typeface="Times New Roman" pitchFamily="18" charset="0"/>
                <a:cs typeface="Times New Roman" pitchFamily="18" charset="0"/>
              </a:rPr>
              <a:t>Challenges and Limitation</a:t>
            </a:r>
          </a:p>
        </p:txBody>
      </p:sp>
      <p:sp>
        <p:nvSpPr>
          <p:cNvPr id="9" name="TextBox 8">
            <a:extLst>
              <a:ext uri="{FF2B5EF4-FFF2-40B4-BE49-F238E27FC236}">
                <a16:creationId xmlns:a16="http://schemas.microsoft.com/office/drawing/2014/main" id="{B5A687AE-4CB4-2FF1-5742-8DCA356F7A8A}"/>
              </a:ext>
            </a:extLst>
          </p:cNvPr>
          <p:cNvSpPr txBox="1"/>
          <p:nvPr/>
        </p:nvSpPr>
        <p:spPr>
          <a:xfrm>
            <a:off x="386863" y="1617028"/>
            <a:ext cx="12051322" cy="3851787"/>
          </a:xfrm>
          <a:prstGeom prst="rect">
            <a:avLst/>
          </a:prstGeom>
        </p:spPr>
        <p:txBody>
          <a:bodyPr vert="horz" lIns="91440" tIns="45720" rIns="91440" bIns="45720" rtlCol="0">
            <a:noAutofit/>
          </a:bodyPr>
          <a:lstStyle/>
          <a:p>
            <a:pPr indent="-182880">
              <a:lnSpc>
                <a:spcPct val="90000"/>
              </a:lnSpc>
              <a:spcAft>
                <a:spcPts val="600"/>
              </a:spcAft>
              <a:buClr>
                <a:schemeClr val="accent1">
                  <a:lumMod val="75000"/>
                </a:schemeClr>
              </a:buClr>
              <a:buSzPct val="85000"/>
              <a:buFont typeface="Wingdings" pitchFamily="2" charset="2"/>
              <a:buChar char="§"/>
            </a:pPr>
            <a:endParaRPr lang="en-US" sz="2400" b="1" dirty="0">
              <a:latin typeface="Times New Roman" pitchFamily="18" charset="0"/>
              <a:cs typeface="Times New Roman" pitchFamily="18" charset="0"/>
            </a:endParaRPr>
          </a:p>
          <a:p>
            <a:pPr indent="-182880">
              <a:lnSpc>
                <a:spcPct val="90000"/>
              </a:lnSpc>
              <a:spcAft>
                <a:spcPts val="600"/>
              </a:spcAft>
              <a:buClr>
                <a:schemeClr val="accent1">
                  <a:lumMod val="75000"/>
                </a:schemeClr>
              </a:buClr>
              <a:buSzPct val="85000"/>
              <a:buFont typeface="Wingdings" pitchFamily="2" charset="2"/>
              <a:buChar char="§"/>
            </a:pPr>
            <a:r>
              <a:rPr lang="en-US" sz="2400" b="1" dirty="0">
                <a:latin typeface="Times New Roman" pitchFamily="18" charset="0"/>
                <a:cs typeface="Times New Roman" pitchFamily="18" charset="0"/>
              </a:rPr>
              <a:t>Accuracy</a:t>
            </a:r>
          </a:p>
          <a:p>
            <a:pPr>
              <a:lnSpc>
                <a:spcPct val="90000"/>
              </a:lnSpc>
              <a:spcAft>
                <a:spcPts val="600"/>
              </a:spcAft>
              <a:buClr>
                <a:schemeClr val="accent1">
                  <a:lumMod val="75000"/>
                </a:schemeClr>
              </a:buClr>
              <a:buSzPct val="85000"/>
            </a:pPr>
            <a:r>
              <a:rPr lang="en-US" sz="2400" dirty="0">
                <a:latin typeface="Times New Roman" pitchFamily="18" charset="0"/>
                <a:cs typeface="Times New Roman" pitchFamily="18" charset="0"/>
              </a:rPr>
              <a:t>Ensuring the reliability and precision of computational predictions is an ongoing challenge.</a:t>
            </a:r>
          </a:p>
          <a:p>
            <a:pPr indent="-182880">
              <a:lnSpc>
                <a:spcPct val="90000"/>
              </a:lnSpc>
              <a:spcAft>
                <a:spcPts val="600"/>
              </a:spcAft>
              <a:buClr>
                <a:schemeClr val="accent1">
                  <a:lumMod val="75000"/>
                </a:schemeClr>
              </a:buClr>
              <a:buSzPct val="85000"/>
              <a:buFont typeface="Wingdings" pitchFamily="2" charset="2"/>
              <a:buChar char="§"/>
            </a:pPr>
            <a:endParaRPr lang="en-US" sz="2400" dirty="0">
              <a:latin typeface="Times New Roman" pitchFamily="18" charset="0"/>
              <a:cs typeface="Times New Roman" pitchFamily="18" charset="0"/>
            </a:endParaRPr>
          </a:p>
          <a:p>
            <a:pPr indent="-182880">
              <a:lnSpc>
                <a:spcPct val="90000"/>
              </a:lnSpc>
              <a:spcAft>
                <a:spcPts val="600"/>
              </a:spcAft>
              <a:buClr>
                <a:schemeClr val="accent1">
                  <a:lumMod val="75000"/>
                </a:schemeClr>
              </a:buClr>
              <a:buSzPct val="85000"/>
              <a:buFont typeface="Wingdings" pitchFamily="2" charset="2"/>
              <a:buChar char="§"/>
            </a:pPr>
            <a:r>
              <a:rPr lang="en-US" sz="2400" b="1" dirty="0">
                <a:latin typeface="Times New Roman" pitchFamily="18" charset="0"/>
                <a:cs typeface="Times New Roman" pitchFamily="18" charset="0"/>
              </a:rPr>
              <a:t>Computational Cost</a:t>
            </a:r>
          </a:p>
          <a:p>
            <a:pPr>
              <a:lnSpc>
                <a:spcPct val="90000"/>
              </a:lnSpc>
              <a:spcAft>
                <a:spcPts val="600"/>
              </a:spcAft>
              <a:buClr>
                <a:schemeClr val="accent1">
                  <a:lumMod val="75000"/>
                </a:schemeClr>
              </a:buClr>
              <a:buSzPct val="85000"/>
            </a:pPr>
            <a:r>
              <a:rPr lang="en-US" sz="2400" dirty="0">
                <a:latin typeface="Times New Roman" pitchFamily="18" charset="0"/>
                <a:cs typeface="Times New Roman" pitchFamily="18" charset="0"/>
              </a:rPr>
              <a:t>Highly complex simulations can require significant computational resources and time.</a:t>
            </a:r>
          </a:p>
          <a:p>
            <a:pPr indent="-182880">
              <a:lnSpc>
                <a:spcPct val="90000"/>
              </a:lnSpc>
              <a:spcAft>
                <a:spcPts val="600"/>
              </a:spcAft>
              <a:buClr>
                <a:schemeClr val="accent1">
                  <a:lumMod val="75000"/>
                </a:schemeClr>
              </a:buClr>
              <a:buSzPct val="85000"/>
              <a:buFont typeface="Wingdings" pitchFamily="2" charset="2"/>
              <a:buChar char="§"/>
            </a:pPr>
            <a:endParaRPr lang="en-US" sz="2400" dirty="0">
              <a:latin typeface="Times New Roman" pitchFamily="18" charset="0"/>
              <a:cs typeface="Times New Roman" pitchFamily="18" charset="0"/>
            </a:endParaRPr>
          </a:p>
          <a:p>
            <a:pPr indent="-182880">
              <a:lnSpc>
                <a:spcPct val="90000"/>
              </a:lnSpc>
              <a:spcAft>
                <a:spcPts val="600"/>
              </a:spcAft>
              <a:buClr>
                <a:schemeClr val="accent1">
                  <a:lumMod val="75000"/>
                </a:schemeClr>
              </a:buClr>
              <a:buSzPct val="85000"/>
              <a:buFont typeface="Wingdings" pitchFamily="2" charset="2"/>
              <a:buChar char="§"/>
            </a:pPr>
            <a:r>
              <a:rPr lang="en-US" sz="2400" b="1" dirty="0">
                <a:latin typeface="Times New Roman" pitchFamily="18" charset="0"/>
                <a:cs typeface="Times New Roman" pitchFamily="18" charset="0"/>
              </a:rPr>
              <a:t>Validation</a:t>
            </a:r>
          </a:p>
          <a:p>
            <a:pPr>
              <a:lnSpc>
                <a:spcPct val="90000"/>
              </a:lnSpc>
              <a:spcAft>
                <a:spcPts val="600"/>
              </a:spcAft>
              <a:buClr>
                <a:schemeClr val="accent1">
                  <a:lumMod val="75000"/>
                </a:schemeClr>
              </a:buClr>
              <a:buSzPct val="85000"/>
            </a:pPr>
            <a:r>
              <a:rPr lang="en-US" sz="2400" dirty="0">
                <a:latin typeface="Times New Roman" pitchFamily="18" charset="0"/>
                <a:cs typeface="Times New Roman" pitchFamily="18" charset="0"/>
              </a:rPr>
              <a:t>Experimental data is essential for validating and refining computational models.</a:t>
            </a:r>
          </a:p>
          <a:p>
            <a:pPr indent="-182880">
              <a:lnSpc>
                <a:spcPct val="90000"/>
              </a:lnSpc>
              <a:spcAft>
                <a:spcPts val="600"/>
              </a:spcAft>
              <a:buClr>
                <a:schemeClr val="accent1">
                  <a:lumMod val="75000"/>
                </a:schemeClr>
              </a:buClr>
              <a:buSzPct val="85000"/>
              <a:buFont typeface="Wingdings" pitchFamily="2" charset="2"/>
              <a:buChar char="§"/>
            </a:pPr>
            <a:endParaRPr lang="en-US" sz="2400" dirty="0">
              <a:latin typeface="Times New Roman" pitchFamily="18" charset="0"/>
              <a:cs typeface="Times New Roman" pitchFamily="18" charset="0"/>
            </a:endParaRPr>
          </a:p>
          <a:p>
            <a:pPr indent="-182880">
              <a:lnSpc>
                <a:spcPct val="90000"/>
              </a:lnSpc>
              <a:spcAft>
                <a:spcPts val="600"/>
              </a:spcAft>
              <a:buClr>
                <a:schemeClr val="accent1">
                  <a:lumMod val="75000"/>
                </a:schemeClr>
              </a:buClr>
              <a:buSzPct val="85000"/>
              <a:buFont typeface="Wingdings" pitchFamily="2" charset="2"/>
              <a:buChar char="§"/>
            </a:pPr>
            <a:r>
              <a:rPr lang="en-US" sz="2400" b="1" dirty="0">
                <a:latin typeface="Times New Roman" pitchFamily="18" charset="0"/>
                <a:cs typeface="Times New Roman" pitchFamily="18" charset="0"/>
              </a:rPr>
              <a:t>Interdisciplinary</a:t>
            </a:r>
          </a:p>
          <a:p>
            <a:pPr>
              <a:lnSpc>
                <a:spcPct val="90000"/>
              </a:lnSpc>
              <a:spcAft>
                <a:spcPts val="600"/>
              </a:spcAft>
              <a:buClr>
                <a:schemeClr val="accent1">
                  <a:lumMod val="75000"/>
                </a:schemeClr>
              </a:buClr>
              <a:buSzPct val="85000"/>
            </a:pPr>
            <a:r>
              <a:rPr lang="en-US" sz="2400" dirty="0">
                <a:latin typeface="Times New Roman" pitchFamily="18" charset="0"/>
                <a:cs typeface="Times New Roman" pitchFamily="18" charset="0"/>
              </a:rPr>
              <a:t>Effective computational chemistry requires collaboration across multiple scientific disciplines.</a:t>
            </a:r>
          </a:p>
        </p:txBody>
      </p:sp>
    </p:spTree>
    <p:extLst>
      <p:ext uri="{BB962C8B-B14F-4D97-AF65-F5344CB8AC3E}">
        <p14:creationId xmlns:p14="http://schemas.microsoft.com/office/powerpoint/2010/main" val="2120097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6" name="TextBox 5">
            <a:extLst>
              <a:ext uri="{FF2B5EF4-FFF2-40B4-BE49-F238E27FC236}">
                <a16:creationId xmlns:a16="http://schemas.microsoft.com/office/drawing/2014/main" id="{20FD04FA-41EB-3638-4C15-24CC84DBCC56}"/>
              </a:ext>
            </a:extLst>
          </p:cNvPr>
          <p:cNvSpPr txBox="1"/>
          <p:nvPr/>
        </p:nvSpPr>
        <p:spPr>
          <a:xfrm>
            <a:off x="1286241" y="1660121"/>
            <a:ext cx="9058762" cy="1000274"/>
          </a:xfrm>
          <a:prstGeom prst="rect">
            <a:avLst/>
          </a:prstGeom>
          <a:noFill/>
        </p:spPr>
        <p:txBody>
          <a:bodyPr wrap="square" rtlCol="0">
            <a:spAutoFit/>
          </a:bodyPr>
          <a:lstStyle/>
          <a:p>
            <a:pPr algn="ctr">
              <a:spcAft>
                <a:spcPts val="600"/>
              </a:spcAft>
            </a:pPr>
            <a:r>
              <a:rPr lang="en-US" sz="2400" dirty="0">
                <a:latin typeface="Times New Roman" pitchFamily="18" charset="0"/>
                <a:cs typeface="Times New Roman" pitchFamily="18" charset="0"/>
              </a:rPr>
              <a:t>Cost consideration in computational modeling</a:t>
            </a:r>
          </a:p>
          <a:p>
            <a:pPr algn="ctr">
              <a:spcAft>
                <a:spcPts val="600"/>
              </a:spcAft>
            </a:pPr>
            <a:endParaRPr lang="en-US" sz="3000" dirty="0"/>
          </a:p>
        </p:txBody>
      </p:sp>
      <p:graphicFrame>
        <p:nvGraphicFramePr>
          <p:cNvPr id="9" name="TextBox 1">
            <a:extLst>
              <a:ext uri="{FF2B5EF4-FFF2-40B4-BE49-F238E27FC236}">
                <a16:creationId xmlns:a16="http://schemas.microsoft.com/office/drawing/2014/main" id="{03035573-5A3B-991F-F5BD-ABC9E086A760}"/>
              </a:ext>
            </a:extLst>
          </p:cNvPr>
          <p:cNvGraphicFramePr/>
          <p:nvPr>
            <p:extLst>
              <p:ext uri="{D42A27DB-BD31-4B8C-83A1-F6EECF244321}">
                <p14:modId xmlns:p14="http://schemas.microsoft.com/office/powerpoint/2010/main" val="2516805211"/>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20097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5" name="Content Placeholder 2">
            <a:extLst>
              <a:ext uri="{FF2B5EF4-FFF2-40B4-BE49-F238E27FC236}">
                <a16:creationId xmlns:a16="http://schemas.microsoft.com/office/drawing/2014/main" id="{0FBF97F1-DF1D-CAA2-FAD3-B9EF87388EE7}"/>
              </a:ext>
            </a:extLst>
          </p:cNvPr>
          <p:cNvSpPr>
            <a:spLocks noGrp="1"/>
          </p:cNvSpPr>
          <p:nvPr>
            <p:ph idx="1"/>
          </p:nvPr>
        </p:nvSpPr>
        <p:spPr>
          <a:xfrm>
            <a:off x="3084395" y="1285568"/>
            <a:ext cx="8955204" cy="5572432"/>
          </a:xfrm>
        </p:spPr>
        <p:txBody>
          <a:bodyPr anchor="ctr">
            <a:normAutofit fontScale="92500"/>
          </a:bodyPr>
          <a:lstStyle/>
          <a:p>
            <a:pPr marL="457200" indent="-457200">
              <a:lnSpc>
                <a:spcPct val="150000"/>
              </a:lnSpc>
              <a:buAutoNum type="arabicPeriod"/>
            </a:pPr>
            <a:r>
              <a:rPr lang="en-US" sz="2400" dirty="0">
                <a:latin typeface="Times New Roman" pitchFamily="18" charset="0"/>
                <a:cs typeface="Times New Roman" pitchFamily="18" charset="0"/>
              </a:rPr>
              <a:t>Computational chemistry plays a pivotal role in advancing our understanding of chemical systems and accelerating scientific discovery. </a:t>
            </a:r>
          </a:p>
          <a:p>
            <a:pPr marL="457200" indent="-457200">
              <a:lnSpc>
                <a:spcPct val="150000"/>
              </a:lnSpc>
              <a:buAutoNum type="arabicPeriod"/>
            </a:pPr>
            <a:r>
              <a:rPr lang="en-US" sz="2400" dirty="0">
                <a:latin typeface="Times New Roman" pitchFamily="18" charset="0"/>
                <a:cs typeface="Times New Roman" pitchFamily="18" charset="0"/>
              </a:rPr>
              <a:t>Its advantages in cost-effectiveness, efficiency, safety, accessibility, versatility, and accuracy make it an indispensable tool in modern research and development.</a:t>
            </a:r>
          </a:p>
          <a:p>
            <a:pPr marL="457200" indent="-457200">
              <a:lnSpc>
                <a:spcPct val="150000"/>
              </a:lnSpc>
              <a:buAutoNum type="arabicPeriod"/>
            </a:pPr>
            <a:r>
              <a:rPr lang="en-US" sz="2400" dirty="0">
                <a:latin typeface="Times New Roman" pitchFamily="18" charset="0"/>
                <a:cs typeface="Times New Roman" pitchFamily="18" charset="0"/>
              </a:rPr>
              <a:t>Computational chemistry is not a replacement for experimental studies, but plays an important role in enabling chemists to</a:t>
            </a:r>
          </a:p>
          <a:p>
            <a:pPr marL="0" indent="0">
              <a:lnSpc>
                <a:spcPct val="150000"/>
              </a:lnSpc>
              <a:buNone/>
            </a:pPr>
            <a:r>
              <a:rPr lang="en-US" sz="2400" b="1" dirty="0">
                <a:latin typeface="Times New Roman" pitchFamily="18" charset="0"/>
                <a:cs typeface="Times New Roman" pitchFamily="18" charset="0"/>
              </a:rPr>
              <a:t>Explain</a:t>
            </a:r>
            <a:r>
              <a:rPr lang="en-US" sz="2400" dirty="0">
                <a:latin typeface="Times New Roman" pitchFamily="18" charset="0"/>
                <a:cs typeface="Times New Roman" pitchFamily="18" charset="0"/>
              </a:rPr>
              <a:t>: and rationalize known chemistry.</a:t>
            </a:r>
          </a:p>
          <a:p>
            <a:pPr marL="0" indent="0">
              <a:lnSpc>
                <a:spcPct val="150000"/>
              </a:lnSpc>
              <a:buNone/>
            </a:pPr>
            <a:r>
              <a:rPr lang="en-US" sz="2400" b="1" dirty="0">
                <a:latin typeface="Times New Roman" pitchFamily="18" charset="0"/>
                <a:cs typeface="Times New Roman" pitchFamily="18" charset="0"/>
              </a:rPr>
              <a:t>Explore</a:t>
            </a:r>
            <a:r>
              <a:rPr lang="en-US" sz="2400" dirty="0">
                <a:latin typeface="Times New Roman" pitchFamily="18" charset="0"/>
                <a:cs typeface="Times New Roman" pitchFamily="18" charset="0"/>
              </a:rPr>
              <a:t>: new or unknown chemistry.</a:t>
            </a:r>
          </a:p>
        </p:txBody>
      </p:sp>
      <p:sp>
        <p:nvSpPr>
          <p:cNvPr id="6" name="TextBox 5">
            <a:extLst>
              <a:ext uri="{FF2B5EF4-FFF2-40B4-BE49-F238E27FC236}">
                <a16:creationId xmlns:a16="http://schemas.microsoft.com/office/drawing/2014/main" id="{06E25783-D005-FF41-BFFD-5EAA1BAEE580}"/>
              </a:ext>
            </a:extLst>
          </p:cNvPr>
          <p:cNvSpPr txBox="1"/>
          <p:nvPr/>
        </p:nvSpPr>
        <p:spPr>
          <a:xfrm>
            <a:off x="710005" y="3238052"/>
            <a:ext cx="3195021" cy="461665"/>
          </a:xfrm>
          <a:prstGeom prst="rect">
            <a:avLst/>
          </a:prstGeom>
          <a:noFill/>
        </p:spPr>
        <p:txBody>
          <a:bodyPr wrap="square" rtlCol="0">
            <a:spAutoFit/>
          </a:bodyPr>
          <a:lstStyle/>
          <a:p>
            <a:r>
              <a:rPr lang="en-US" sz="2400" dirty="0">
                <a:latin typeface="Times New Roman" pitchFamily="18" charset="0"/>
                <a:cs typeface="Times New Roman" pitchFamily="18" charset="0"/>
              </a:rPr>
              <a:t>Conclusion</a:t>
            </a:r>
          </a:p>
        </p:txBody>
      </p:sp>
    </p:spTree>
    <p:extLst>
      <p:ext uri="{BB962C8B-B14F-4D97-AF65-F5344CB8AC3E}">
        <p14:creationId xmlns:p14="http://schemas.microsoft.com/office/powerpoint/2010/main" val="212009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787699B9-5CB5-40FD-8FAC-FD2F47357BDD}"/>
              </a:ext>
            </a:extLst>
          </p:cNvPr>
          <p:cNvSpPr>
            <a:spLocks noGrp="1"/>
          </p:cNvSpPr>
          <p:nvPr>
            <p:ph idx="1"/>
          </p:nvPr>
        </p:nvSpPr>
        <p:spPr>
          <a:xfrm>
            <a:off x="838200" y="1825624"/>
            <a:ext cx="7788965" cy="4611497"/>
          </a:xfrm>
        </p:spPr>
        <p:txBody>
          <a:bodyPr>
            <a:normAutofit/>
          </a:bodyPr>
          <a:lstStyle/>
          <a:p>
            <a:r>
              <a:rPr lang="en-US" sz="2400" dirty="0">
                <a:latin typeface="Times New Roman" pitchFamily="18" charset="0"/>
                <a:cs typeface="Times New Roman" pitchFamily="18" charset="0"/>
              </a:rPr>
              <a:t>SCOPE</a:t>
            </a:r>
          </a:p>
          <a:p>
            <a:r>
              <a:rPr lang="en-US" sz="2400" dirty="0">
                <a:latin typeface="Times New Roman" pitchFamily="18" charset="0"/>
                <a:cs typeface="Times New Roman" pitchFamily="18" charset="0"/>
              </a:rPr>
              <a:t>COST</a:t>
            </a:r>
          </a:p>
          <a:p>
            <a:r>
              <a:rPr lang="en-US" sz="2400" dirty="0">
                <a:latin typeface="Times New Roman" pitchFamily="18" charset="0"/>
                <a:cs typeface="Times New Roman" pitchFamily="18" charset="0"/>
              </a:rPr>
              <a:t>EFFICIENCY OF COMPUTATIONAL MODELING.</a:t>
            </a:r>
          </a:p>
          <a:p>
            <a:endParaRPr lang="en-IN" dirty="0"/>
          </a:p>
        </p:txBody>
      </p: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Tree>
    <p:extLst>
      <p:ext uri="{BB962C8B-B14F-4D97-AF65-F5344CB8AC3E}">
        <p14:creationId xmlns:p14="http://schemas.microsoft.com/office/powerpoint/2010/main" val="2120097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FD96A8-0571-4828-AA94-7DB93A4857C5}"/>
              </a:ext>
            </a:extLst>
          </p:cNvPr>
          <p:cNvCxnSpPr>
            <a:cxnSpLocks/>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2AC1A6C-10C2-4695-9224-09DA1B0D5932}"/>
              </a:ext>
            </a:extLst>
          </p:cNvPr>
          <p:cNvSpPr/>
          <p:nvPr/>
        </p:nvSpPr>
        <p:spPr>
          <a:xfrm>
            <a:off x="4276223" y="3037149"/>
            <a:ext cx="7497214" cy="400110"/>
          </a:xfrm>
          <a:prstGeom prst="rect">
            <a:avLst/>
          </a:prstGeom>
        </p:spPr>
        <p:txBody>
          <a:bodyPr wrap="square">
            <a:spAutoFit/>
          </a:bodyPr>
          <a:lstStyle/>
          <a:p>
            <a:r>
              <a:rPr lang="en-US" sz="2000" dirty="0"/>
              <a:t>Department of Science and Humanities</a:t>
            </a:r>
            <a:endParaRPr lang="en-IN" sz="2000" dirty="0"/>
          </a:p>
        </p:txBody>
      </p:sp>
      <p:grpSp>
        <p:nvGrpSpPr>
          <p:cNvPr id="2"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a:extLst>
              <a:ext uri="{FF2B5EF4-FFF2-40B4-BE49-F238E27FC236}">
                <a16:creationId xmlns:a16="http://schemas.microsoft.com/office/drawing/2014/main" id="{A6945700-3E62-4469-A35D-2B3AE23A08DF}"/>
              </a:ext>
            </a:extLst>
          </p:cNvPr>
          <p:cNvSpPr/>
          <p:nvPr/>
        </p:nvSpPr>
        <p:spPr>
          <a:xfrm>
            <a:off x="4287946" y="2068426"/>
            <a:ext cx="7497214" cy="553998"/>
          </a:xfrm>
          <a:prstGeom prst="rect">
            <a:avLst/>
          </a:prstGeom>
        </p:spPr>
        <p:txBody>
          <a:bodyPr wrap="square">
            <a:spAutoFit/>
          </a:bodyPr>
          <a:lstStyle/>
          <a:p>
            <a:r>
              <a:rPr lang="en-US" sz="3000" b="1" dirty="0">
                <a:solidFill>
                  <a:schemeClr val="accent2">
                    <a:lumMod val="75000"/>
                  </a:schemeClr>
                </a:solidFill>
              </a:rPr>
              <a:t>T</a:t>
            </a:r>
            <a:r>
              <a:rPr lang="en-IN" sz="3000" b="1" dirty="0">
                <a:solidFill>
                  <a:schemeClr val="accent2">
                    <a:lumMod val="75000"/>
                  </a:schemeClr>
                </a:solidFill>
              </a:rPr>
              <a:t>HANK YOU</a:t>
            </a:r>
          </a:p>
        </p:txBody>
      </p:sp>
      <p:pic>
        <p:nvPicPr>
          <p:cNvPr id="15" name="Picture 10" descr="C:\Users\DELL\Downloads\PESU logo.png"/>
          <p:cNvPicPr>
            <a:picLocks noChangeAspect="1" noChangeArrowheads="1"/>
          </p:cNvPicPr>
          <p:nvPr/>
        </p:nvPicPr>
        <p:blipFill>
          <a:blip r:embed="rId2" cstate="print"/>
          <a:srcRect l="30171" t="18068" r="31179" b="19162"/>
          <a:stretch>
            <a:fillRect/>
          </a:stretch>
        </p:blipFill>
        <p:spPr bwMode="auto">
          <a:xfrm>
            <a:off x="1195753" y="785447"/>
            <a:ext cx="3048002" cy="4950143"/>
          </a:xfrm>
          <a:prstGeom prst="rect">
            <a:avLst/>
          </a:prstGeom>
          <a:noFill/>
        </p:spPr>
      </p:pic>
    </p:spTree>
    <p:extLst>
      <p:ext uri="{BB962C8B-B14F-4D97-AF65-F5344CB8AC3E}">
        <p14:creationId xmlns:p14="http://schemas.microsoft.com/office/powerpoint/2010/main" val="100666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B1AEBD28-7BCD-4BFF-8D86-9C5F49398112}"/>
              </a:ext>
            </a:extLst>
          </p:cNvPr>
          <p:cNvSpPr>
            <a:spLocks noGrp="1"/>
          </p:cNvSpPr>
          <p:nvPr>
            <p:ph idx="1"/>
          </p:nvPr>
        </p:nvSpPr>
        <p:spPr>
          <a:xfrm>
            <a:off x="838200" y="1825625"/>
            <a:ext cx="10515600" cy="4351338"/>
          </a:xfrm>
        </p:spPr>
        <p:txBody>
          <a:bodyPr/>
          <a:lstStyle/>
          <a:p>
            <a:pPr marL="0" indent="0">
              <a:buNone/>
            </a:pPr>
            <a:r>
              <a:rPr lang="en-IN" dirty="0"/>
              <a:t> </a:t>
            </a:r>
          </a:p>
          <a:p>
            <a:endParaRPr lang="en-IN" dirty="0"/>
          </a:p>
        </p:txBody>
      </p:sp>
      <p:sp>
        <p:nvSpPr>
          <p:cNvPr id="7" name="Rectangle 6">
            <a:extLst>
              <a:ext uri="{FF2B5EF4-FFF2-40B4-BE49-F238E27FC236}">
                <a16:creationId xmlns:a16="http://schemas.microsoft.com/office/drawing/2014/main" id="{620A7DEA-950C-4954-B3B7-2672370FABF4}"/>
              </a:ext>
            </a:extLst>
          </p:cNvPr>
          <p:cNvSpPr/>
          <p:nvPr/>
        </p:nvSpPr>
        <p:spPr>
          <a:xfrm>
            <a:off x="358818" y="168717"/>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pic>
        <p:nvPicPr>
          <p:cNvPr id="10" name="Picture 10" descr="C:\Users\DELL\Downloads\PESU logo.png"/>
          <p:cNvPicPr>
            <a:picLocks noChangeAspect="1" noChangeArrowheads="1"/>
          </p:cNvPicPr>
          <p:nvPr/>
        </p:nvPicPr>
        <p:blipFill>
          <a:blip r:embed="rId2" cstate="print"/>
          <a:srcRect l="30171" t="18068" r="31179" b="19162"/>
          <a:stretch>
            <a:fillRect/>
          </a:stretch>
        </p:blipFill>
        <p:spPr bwMode="auto">
          <a:xfrm>
            <a:off x="11289323" y="0"/>
            <a:ext cx="902677" cy="1466003"/>
          </a:xfrm>
          <a:prstGeom prst="rect">
            <a:avLst/>
          </a:prstGeom>
          <a:noFill/>
        </p:spPr>
      </p:pic>
      <p:pic>
        <p:nvPicPr>
          <p:cNvPr id="11" name="Picture 2" descr="Role of Computational Methods in Modern Chemistry">
            <a:extLst>
              <a:ext uri="{FF2B5EF4-FFF2-40B4-BE49-F238E27FC236}">
                <a16:creationId xmlns:a16="http://schemas.microsoft.com/office/drawing/2014/main" id="{52C98056-5DB6-FE97-0177-BDDBAF728F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3075" y="1881267"/>
            <a:ext cx="5139216" cy="329456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5697416" y="1358877"/>
            <a:ext cx="6096000" cy="4524315"/>
          </a:xfrm>
          <a:prstGeom prst="rect">
            <a:avLst/>
          </a:prstGeom>
        </p:spPr>
        <p:txBody>
          <a:bodyPr>
            <a:spAutoFit/>
          </a:bodyPr>
          <a:lstStyle/>
          <a:p>
            <a:r>
              <a:rPr lang="en-US" sz="2400" b="1" dirty="0">
                <a:latin typeface="Times New Roman" pitchFamily="18" charset="0"/>
                <a:cs typeface="Times New Roman" pitchFamily="18" charset="0"/>
              </a:rPr>
              <a:t>Introduction</a:t>
            </a:r>
          </a:p>
          <a:p>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Computational chemistry is a set of techniques for the investigating chemical problems on a computer rather than using chemicals.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It uses the results of theoretical chemistry incorporated into efficient computer programs to calculate the properties of a molecule.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first theoretical investigation was done by Walter </a:t>
            </a:r>
            <a:r>
              <a:rPr lang="en-US" sz="2400" dirty="0" err="1">
                <a:latin typeface="Times New Roman" pitchFamily="18" charset="0"/>
                <a:cs typeface="Times New Roman" pitchFamily="18" charset="0"/>
              </a:rPr>
              <a:t>Heitler</a:t>
            </a:r>
            <a:r>
              <a:rPr lang="en-US" sz="2400" dirty="0">
                <a:latin typeface="Times New Roman" pitchFamily="18" charset="0"/>
                <a:cs typeface="Times New Roman" pitchFamily="18" charset="0"/>
              </a:rPr>
              <a:t> and Fritz London in 1927</a:t>
            </a:r>
          </a:p>
        </p:txBody>
      </p:sp>
    </p:spTree>
    <p:extLst>
      <p:ext uri="{BB962C8B-B14F-4D97-AF65-F5344CB8AC3E}">
        <p14:creationId xmlns:p14="http://schemas.microsoft.com/office/powerpoint/2010/main" val="80035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pic>
        <p:nvPicPr>
          <p:cNvPr id="9" name="Content Placeholder 3">
            <a:extLst>
              <a:ext uri="{FF2B5EF4-FFF2-40B4-BE49-F238E27FC236}">
                <a16:creationId xmlns:a16="http://schemas.microsoft.com/office/drawing/2014/main" id="{D4C71450-6A07-9304-3BC9-EE09E556D089}"/>
              </a:ext>
            </a:extLst>
          </p:cNvPr>
          <p:cNvPicPr>
            <a:picLocks noChangeAspect="1"/>
          </p:cNvPicPr>
          <p:nvPr/>
        </p:nvPicPr>
        <p:blipFill>
          <a:blip r:embed="rId4"/>
          <a:stretch>
            <a:fillRect/>
          </a:stretch>
        </p:blipFill>
        <p:spPr>
          <a:xfrm>
            <a:off x="3116317" y="1419622"/>
            <a:ext cx="4857396" cy="3060160"/>
          </a:xfrm>
          <a:prstGeom prst="rect">
            <a:avLst/>
          </a:prstGeom>
        </p:spPr>
      </p:pic>
      <p:sp>
        <p:nvSpPr>
          <p:cNvPr id="10" name="Rectangle 9"/>
          <p:cNvSpPr/>
          <p:nvPr/>
        </p:nvSpPr>
        <p:spPr>
          <a:xfrm>
            <a:off x="797168" y="4771164"/>
            <a:ext cx="11394831" cy="1446550"/>
          </a:xfrm>
          <a:prstGeom prst="rect">
            <a:avLst/>
          </a:prstGeom>
        </p:spPr>
        <p:txBody>
          <a:bodyPr wrap="square">
            <a:spAutoFit/>
          </a:bodyPr>
          <a:lstStyle/>
          <a:p>
            <a:r>
              <a:rPr lang="en-US" sz="2400" b="1" dirty="0">
                <a:latin typeface="Times New Roman" pitchFamily="18" charset="0"/>
                <a:cs typeface="Times New Roman" pitchFamily="18" charset="0"/>
              </a:rPr>
              <a:t>1998</a:t>
            </a:r>
          </a:p>
          <a:p>
            <a:r>
              <a:rPr lang="en-US" sz="2400" b="1" dirty="0">
                <a:latin typeface="Times New Roman" pitchFamily="18" charset="0"/>
                <a:cs typeface="Times New Roman" pitchFamily="18" charset="0"/>
              </a:rPr>
              <a:t>Walter Kohn : </a:t>
            </a:r>
            <a:r>
              <a:rPr lang="en-US" sz="2400" dirty="0">
                <a:latin typeface="Times New Roman" pitchFamily="18" charset="0"/>
                <a:cs typeface="Times New Roman" pitchFamily="18" charset="0"/>
              </a:rPr>
              <a:t>For the development of density functional theory.</a:t>
            </a:r>
          </a:p>
          <a:p>
            <a:r>
              <a:rPr lang="en-US" sz="2400" b="1" dirty="0">
                <a:latin typeface="Times New Roman" pitchFamily="18" charset="0"/>
                <a:cs typeface="Times New Roman" pitchFamily="18" charset="0"/>
              </a:rPr>
              <a:t>John A. </a:t>
            </a:r>
            <a:r>
              <a:rPr lang="en-US" sz="2400" b="1" dirty="0" err="1">
                <a:latin typeface="Times New Roman" pitchFamily="18" charset="0"/>
                <a:cs typeface="Times New Roman" pitchFamily="18" charset="0"/>
              </a:rPr>
              <a:t>Pople</a:t>
            </a:r>
            <a:r>
              <a:rPr lang="en-US" sz="2400" b="1" dirty="0">
                <a:latin typeface="Times New Roman" pitchFamily="18" charset="0"/>
                <a:cs typeface="Times New Roman" pitchFamily="18" charset="0"/>
              </a:rPr>
              <a:t> : </a:t>
            </a:r>
            <a:r>
              <a:rPr lang="en-US" sz="2400" dirty="0">
                <a:latin typeface="Times New Roman" pitchFamily="18" charset="0"/>
                <a:cs typeface="Times New Roman" pitchFamily="18" charset="0"/>
              </a:rPr>
              <a:t>For the development of computational methods in quantum chemistry.</a:t>
            </a:r>
            <a:endParaRPr lang="en-US" sz="2400" b="1" dirty="0">
              <a:latin typeface="Times New Roman" pitchFamily="18" charset="0"/>
              <a:cs typeface="Times New Roman" pitchFamily="18" charset="0"/>
            </a:endParaRPr>
          </a:p>
          <a:p>
            <a:endParaRPr lang="en-US" sz="1600" dirty="0"/>
          </a:p>
        </p:txBody>
      </p:sp>
    </p:spTree>
    <p:extLst>
      <p:ext uri="{BB962C8B-B14F-4D97-AF65-F5344CB8AC3E}">
        <p14:creationId xmlns:p14="http://schemas.microsoft.com/office/powerpoint/2010/main" val="212009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pic>
        <p:nvPicPr>
          <p:cNvPr id="9" name="Picture 8">
            <a:extLst>
              <a:ext uri="{FF2B5EF4-FFF2-40B4-BE49-F238E27FC236}">
                <a16:creationId xmlns:a16="http://schemas.microsoft.com/office/drawing/2014/main" id="{AFE48292-CF30-C076-7060-42487D4C0349}"/>
              </a:ext>
            </a:extLst>
          </p:cNvPr>
          <p:cNvPicPr>
            <a:picLocks noChangeAspect="1"/>
          </p:cNvPicPr>
          <p:nvPr/>
        </p:nvPicPr>
        <p:blipFill>
          <a:blip r:embed="rId4"/>
          <a:stretch>
            <a:fillRect/>
          </a:stretch>
        </p:blipFill>
        <p:spPr>
          <a:xfrm>
            <a:off x="2895600" y="1489306"/>
            <a:ext cx="5404338" cy="2370935"/>
          </a:xfrm>
          <a:prstGeom prst="rect">
            <a:avLst/>
          </a:prstGeom>
        </p:spPr>
      </p:pic>
      <p:sp>
        <p:nvSpPr>
          <p:cNvPr id="10" name="Rectangle 9"/>
          <p:cNvSpPr/>
          <p:nvPr/>
        </p:nvSpPr>
        <p:spPr>
          <a:xfrm>
            <a:off x="738554" y="4655457"/>
            <a:ext cx="10492154" cy="830997"/>
          </a:xfrm>
          <a:prstGeom prst="rect">
            <a:avLst/>
          </a:prstGeom>
        </p:spPr>
        <p:txBody>
          <a:bodyPr wrap="square">
            <a:spAutoFit/>
          </a:bodyPr>
          <a:lstStyle/>
          <a:p>
            <a:r>
              <a:rPr lang="en-US" sz="2400" b="1" dirty="0">
                <a:latin typeface="Times New Roman" pitchFamily="18" charset="0"/>
                <a:cs typeface="Times New Roman" pitchFamily="18" charset="0"/>
              </a:rPr>
              <a:t>2013</a:t>
            </a:r>
          </a:p>
          <a:p>
            <a:r>
              <a:rPr lang="en-US" sz="2400" dirty="0">
                <a:latin typeface="Times New Roman" pitchFamily="18" charset="0"/>
                <a:cs typeface="Times New Roman" pitchFamily="18" charset="0"/>
              </a:rPr>
              <a:t>For the development of computer based methods to model complex systems.</a:t>
            </a:r>
          </a:p>
        </p:txBody>
      </p:sp>
    </p:spTree>
    <p:extLst>
      <p:ext uri="{BB962C8B-B14F-4D97-AF65-F5344CB8AC3E}">
        <p14:creationId xmlns:p14="http://schemas.microsoft.com/office/powerpoint/2010/main" val="212009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5" name="Rectangle 4"/>
          <p:cNvSpPr/>
          <p:nvPr/>
        </p:nvSpPr>
        <p:spPr>
          <a:xfrm>
            <a:off x="621322" y="1561725"/>
            <a:ext cx="11218986" cy="6740307"/>
          </a:xfrm>
          <a:prstGeom prst="rect">
            <a:avLst/>
          </a:prstGeom>
        </p:spPr>
        <p:txBody>
          <a:bodyPr wrap="square">
            <a:spAutoFit/>
          </a:bodyPr>
          <a:lstStyle/>
          <a:p>
            <a:r>
              <a:rPr lang="en-US" sz="2400" b="1" dirty="0">
                <a:latin typeface="Times New Roman" pitchFamily="18" charset="0"/>
                <a:cs typeface="Times New Roman" pitchFamily="18" charset="0"/>
              </a:rPr>
              <a:t>Objective of computational chemistry:</a:t>
            </a:r>
          </a:p>
          <a:p>
            <a:r>
              <a:rPr lang="en-US" sz="2400" dirty="0">
                <a:latin typeface="Times New Roman" pitchFamily="18" charset="0"/>
                <a:cs typeface="Times New Roman" pitchFamily="18" charset="0"/>
              </a:rPr>
              <a:t>To solve chemistry problems by simulating chemical systems ( molecular, biological, materials) to provide reliable, accurate and comprehensive information at an atomic level.</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Advantages of computational chemistry:</a:t>
            </a:r>
          </a:p>
          <a:p>
            <a:endParaRPr lang="en-US" sz="2400" b="1"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Calculations are easy to perform than carrying experiments.</a:t>
            </a:r>
          </a:p>
          <a:p>
            <a:pPr>
              <a:buFont typeface="Wingdings" pitchFamily="2" charset="2"/>
              <a:buChar char="Ø"/>
            </a:pPr>
            <a:r>
              <a:rPr lang="en-US" sz="2400" dirty="0">
                <a:latin typeface="Times New Roman" pitchFamily="18" charset="0"/>
                <a:cs typeface="Times New Roman" pitchFamily="18" charset="0"/>
              </a:rPr>
              <a:t>Calculations are less costly, whereas experiments are becoming more expensive</a:t>
            </a:r>
          </a:p>
          <a:p>
            <a:pPr>
              <a:buFont typeface="Wingdings" pitchFamily="2" charset="2"/>
              <a:buChar char="Ø"/>
            </a:pPr>
            <a:r>
              <a:rPr lang="en-US" sz="2400" dirty="0">
                <a:latin typeface="Times New Roman" pitchFamily="18" charset="0"/>
                <a:cs typeface="Times New Roman" pitchFamily="18" charset="0"/>
              </a:rPr>
              <a:t>Calculations are safe than performing experiments.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2009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5" name="TextBox 4">
            <a:extLst>
              <a:ext uri="{FF2B5EF4-FFF2-40B4-BE49-F238E27FC236}">
                <a16:creationId xmlns:a16="http://schemas.microsoft.com/office/drawing/2014/main" id="{209FA85C-0805-AE48-BD14-A1EC8CFF9B01}"/>
              </a:ext>
            </a:extLst>
          </p:cNvPr>
          <p:cNvSpPr txBox="1"/>
          <p:nvPr/>
        </p:nvSpPr>
        <p:spPr>
          <a:xfrm>
            <a:off x="221766" y="1712338"/>
            <a:ext cx="7538912" cy="4893647"/>
          </a:xfrm>
          <a:prstGeom prst="rect">
            <a:avLst/>
          </a:prstGeom>
          <a:noFill/>
        </p:spPr>
        <p:txBody>
          <a:bodyPr wrap="square" rtlCol="0">
            <a:spAutoFit/>
          </a:bodyPr>
          <a:lstStyle/>
          <a:p>
            <a:r>
              <a:rPr lang="en-US" sz="2400" b="1" dirty="0">
                <a:latin typeface="Times New Roman" pitchFamily="18" charset="0"/>
                <a:cs typeface="Times New Roman" pitchFamily="18" charset="0"/>
              </a:rPr>
              <a:t>Scope of computational modeling:</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Molecular Properties:</a:t>
            </a:r>
          </a:p>
          <a:p>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Computational modeling can be used to accurately predict the physical  and chemical properties of molecules, such as</a:t>
            </a:r>
          </a:p>
          <a:p>
            <a:r>
              <a:rPr lang="en-US" sz="2400" dirty="0">
                <a:latin typeface="Times New Roman" pitchFamily="18" charset="0"/>
                <a:cs typeface="Times New Roman" pitchFamily="18" charset="0"/>
              </a:rPr>
              <a:t> </a:t>
            </a:r>
          </a:p>
          <a:p>
            <a:pPr>
              <a:buFont typeface="Wingdings" pitchFamily="2" charset="2"/>
              <a:buChar char="Ø"/>
            </a:pPr>
            <a:r>
              <a:rPr lang="en-US" sz="2400" dirty="0">
                <a:latin typeface="Times New Roman" pitchFamily="18" charset="0"/>
                <a:cs typeface="Times New Roman" pitchFamily="18" charset="0"/>
              </a:rPr>
              <a:t>Bond lengths, </a:t>
            </a:r>
          </a:p>
          <a:p>
            <a:pPr>
              <a:buFont typeface="Wingdings" pitchFamily="2" charset="2"/>
              <a:buChar char="Ø"/>
            </a:pPr>
            <a:r>
              <a:rPr lang="en-US" sz="2400" dirty="0">
                <a:latin typeface="Times New Roman" pitchFamily="18" charset="0"/>
                <a:cs typeface="Times New Roman" pitchFamily="18" charset="0"/>
              </a:rPr>
              <a:t>Bond angles</a:t>
            </a:r>
          </a:p>
          <a:p>
            <a:pPr>
              <a:buFont typeface="Wingdings" pitchFamily="2" charset="2"/>
              <a:buChar char="Ø"/>
            </a:pPr>
            <a:r>
              <a:rPr lang="en-US" sz="2400" dirty="0">
                <a:latin typeface="Times New Roman" pitchFamily="18" charset="0"/>
                <a:cs typeface="Times New Roman" pitchFamily="18" charset="0"/>
              </a:rPr>
              <a:t>Molecular orbital energies (HOMO/LUMO)</a:t>
            </a:r>
          </a:p>
          <a:p>
            <a:pPr>
              <a:buFont typeface="Wingdings" pitchFamily="2" charset="2"/>
              <a:buChar char="Ø"/>
            </a:pPr>
            <a:r>
              <a:rPr lang="en-US" sz="2400" dirty="0">
                <a:latin typeface="Times New Roman" pitchFamily="18" charset="0"/>
                <a:cs typeface="Times New Roman" pitchFamily="18" charset="0"/>
              </a:rPr>
              <a:t>Can predict the spectra of UV-Vis, IR and NMR</a:t>
            </a:r>
          </a:p>
          <a:p>
            <a:pPr>
              <a:buFont typeface="Wingdings" pitchFamily="2" charset="2"/>
              <a:buChar char="Ø"/>
            </a:pPr>
            <a:r>
              <a:rPr lang="en-US" sz="2400" dirty="0">
                <a:latin typeface="Times New Roman" pitchFamily="18" charset="0"/>
                <a:cs typeface="Times New Roman" pitchFamily="18" charset="0"/>
              </a:rPr>
              <a:t>Thermodynamic and kinetic properties</a:t>
            </a:r>
          </a:p>
          <a:p>
            <a:pPr>
              <a:buFont typeface="Wingdings" pitchFamily="2" charset="2"/>
              <a:buChar char="Ø"/>
            </a:pPr>
            <a:r>
              <a:rPr lang="en-US" sz="2400" dirty="0">
                <a:latin typeface="Times New Roman" pitchFamily="18" charset="0"/>
                <a:cs typeface="Times New Roman" pitchFamily="18" charset="0"/>
              </a:rPr>
              <a:t>Electronic structure and mechanical properties</a:t>
            </a:r>
          </a:p>
        </p:txBody>
      </p:sp>
      <p:pic>
        <p:nvPicPr>
          <p:cNvPr id="9" name="Picture 8" descr="bond lengtgth.tif"/>
          <p:cNvPicPr>
            <a:picLocks noChangeAspect="1"/>
          </p:cNvPicPr>
          <p:nvPr/>
        </p:nvPicPr>
        <p:blipFill>
          <a:blip r:embed="rId4"/>
          <a:srcRect l="20023" r="36559" b="45531"/>
          <a:stretch>
            <a:fillRect/>
          </a:stretch>
        </p:blipFill>
        <p:spPr>
          <a:xfrm>
            <a:off x="8184195" y="2342343"/>
            <a:ext cx="3318995" cy="2003047"/>
          </a:xfrm>
          <a:prstGeom prst="rect">
            <a:avLst/>
          </a:prstGeom>
        </p:spPr>
      </p:pic>
    </p:spTree>
    <p:extLst>
      <p:ext uri="{BB962C8B-B14F-4D97-AF65-F5344CB8AC3E}">
        <p14:creationId xmlns:p14="http://schemas.microsoft.com/office/powerpoint/2010/main" val="212009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5" name="Rectangle 4"/>
          <p:cNvSpPr/>
          <p:nvPr/>
        </p:nvSpPr>
        <p:spPr>
          <a:xfrm>
            <a:off x="164123" y="1400797"/>
            <a:ext cx="6060832" cy="1569660"/>
          </a:xfrm>
          <a:prstGeom prst="rect">
            <a:avLst/>
          </a:prstGeom>
        </p:spPr>
        <p:txBody>
          <a:bodyPr wrap="square">
            <a:spAutoFit/>
          </a:bodyPr>
          <a:lstStyle/>
          <a:p>
            <a:r>
              <a:rPr lang="en-US" sz="2400" b="1" dirty="0">
                <a:latin typeface="Times New Roman" pitchFamily="18" charset="0"/>
                <a:cs typeface="Times New Roman" pitchFamily="18" charset="0"/>
              </a:rPr>
              <a:t>Reaction mechanism: </a:t>
            </a:r>
          </a:p>
          <a:p>
            <a:r>
              <a:rPr lang="en-US" sz="2400" dirty="0">
                <a:latin typeface="Times New Roman" pitchFamily="18" charset="0"/>
                <a:cs typeface="Times New Roman" pitchFamily="18" charset="0"/>
              </a:rPr>
              <a:t>To know the underlying reaction mechanism and the kinetics of a reaction mechanism computational chemistry plays a vital role.</a:t>
            </a:r>
          </a:p>
        </p:txBody>
      </p:sp>
      <p:pic>
        <p:nvPicPr>
          <p:cNvPr id="6" name="Picture 5">
            <a:extLst>
              <a:ext uri="{FF2B5EF4-FFF2-40B4-BE49-F238E27FC236}">
                <a16:creationId xmlns:a16="http://schemas.microsoft.com/office/drawing/2014/main" id="{FDC699DB-10BC-D36D-E453-253B5C0B93B9}"/>
              </a:ext>
            </a:extLst>
          </p:cNvPr>
          <p:cNvPicPr>
            <a:picLocks noChangeAspect="1"/>
          </p:cNvPicPr>
          <p:nvPr/>
        </p:nvPicPr>
        <p:blipFill>
          <a:blip r:embed="rId4"/>
          <a:stretch>
            <a:fillRect/>
          </a:stretch>
        </p:blipFill>
        <p:spPr>
          <a:xfrm>
            <a:off x="5580185" y="2067414"/>
            <a:ext cx="2289542" cy="1179877"/>
          </a:xfrm>
          <a:prstGeom prst="rect">
            <a:avLst/>
          </a:prstGeom>
        </p:spPr>
      </p:pic>
      <p:pic>
        <p:nvPicPr>
          <p:cNvPr id="9" name="Picture 8">
            <a:extLst>
              <a:ext uri="{FF2B5EF4-FFF2-40B4-BE49-F238E27FC236}">
                <a16:creationId xmlns:a16="http://schemas.microsoft.com/office/drawing/2014/main" id="{6134E9AE-9DAA-DA14-BB31-5AF9EE295D13}"/>
              </a:ext>
            </a:extLst>
          </p:cNvPr>
          <p:cNvPicPr>
            <a:picLocks noChangeAspect="1"/>
          </p:cNvPicPr>
          <p:nvPr/>
        </p:nvPicPr>
        <p:blipFill>
          <a:blip r:embed="rId5"/>
          <a:stretch>
            <a:fillRect/>
          </a:stretch>
        </p:blipFill>
        <p:spPr>
          <a:xfrm>
            <a:off x="7913075" y="1612413"/>
            <a:ext cx="3207487" cy="1838479"/>
          </a:xfrm>
          <a:prstGeom prst="rect">
            <a:avLst/>
          </a:prstGeom>
        </p:spPr>
      </p:pic>
      <p:sp>
        <p:nvSpPr>
          <p:cNvPr id="10" name="TextBox 9">
            <a:extLst>
              <a:ext uri="{FF2B5EF4-FFF2-40B4-BE49-F238E27FC236}">
                <a16:creationId xmlns:a16="http://schemas.microsoft.com/office/drawing/2014/main" id="{58059C04-7FCD-15CD-E156-0D666C287D7E}"/>
              </a:ext>
            </a:extLst>
          </p:cNvPr>
          <p:cNvSpPr txBox="1"/>
          <p:nvPr/>
        </p:nvSpPr>
        <p:spPr>
          <a:xfrm>
            <a:off x="175846" y="4037185"/>
            <a:ext cx="11729544" cy="2308324"/>
          </a:xfrm>
          <a:prstGeom prst="rect">
            <a:avLst/>
          </a:prstGeom>
          <a:noFill/>
        </p:spPr>
        <p:txBody>
          <a:bodyPr wrap="square" rtlCol="0">
            <a:spAutoFit/>
          </a:bodyPr>
          <a:lstStyle/>
          <a:p>
            <a:r>
              <a:rPr lang="en-US" sz="2400" b="1" dirty="0">
                <a:latin typeface="Times New Roman" pitchFamily="18" charset="0"/>
                <a:cs typeface="Times New Roman" pitchFamily="18" charset="0"/>
              </a:rPr>
              <a:t>Material design: </a:t>
            </a:r>
          </a:p>
          <a:p>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Computational modeling enables the rational design of new materials with desired properties  such as high electrical conductivity, thermal stability etc. This leads to the development of advanced materials for energy production and storage applications, electronics and much more.</a:t>
            </a:r>
          </a:p>
        </p:txBody>
      </p:sp>
    </p:spTree>
    <p:extLst>
      <p:ext uri="{BB962C8B-B14F-4D97-AF65-F5344CB8AC3E}">
        <p14:creationId xmlns:p14="http://schemas.microsoft.com/office/powerpoint/2010/main" val="212009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82265" y="239055"/>
            <a:ext cx="7999758" cy="1015663"/>
          </a:xfrm>
          <a:prstGeom prst="rect">
            <a:avLst/>
          </a:prstGeom>
        </p:spPr>
        <p:txBody>
          <a:bodyPr wrap="square">
            <a:spAutoFit/>
          </a:bodyPr>
          <a:lstStyle/>
          <a:p>
            <a:r>
              <a:rPr lang="en-US" sz="3600" b="1" dirty="0"/>
              <a:t>ENGINEERING CHEMISTRY </a:t>
            </a:r>
          </a:p>
          <a:p>
            <a:r>
              <a:rPr lang="en-IN" sz="2400" b="1" dirty="0">
                <a:solidFill>
                  <a:srgbClr val="C00000"/>
                </a:solidFill>
                <a:latin typeface="Times New Roman" pitchFamily="18" charset="0"/>
                <a:cs typeface="Times New Roman" pitchFamily="18" charset="0"/>
              </a:rPr>
              <a:t>Module I- </a:t>
            </a:r>
            <a:r>
              <a:rPr lang="en-US" sz="2400" b="1" dirty="0">
                <a:solidFill>
                  <a:srgbClr val="C00000"/>
                </a:solidFill>
                <a:latin typeface="Times New Roman" panose="02020603050405020304" pitchFamily="18" charset="0"/>
                <a:cs typeface="Times New Roman" panose="02020603050405020304" pitchFamily="18" charset="0"/>
              </a:rPr>
              <a:t>COMPUTATIONAL CHEMISTRY </a:t>
            </a:r>
            <a:endParaRPr lang="en-IN" sz="2400" b="1" dirty="0">
              <a:solidFill>
                <a:srgbClr val="C00000"/>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7" name="Picture 10" descr="C:\Users\DELL\Downloads\PESU logo.png"/>
          <p:cNvPicPr>
            <a:picLocks noChangeAspect="1" noChangeArrowheads="1"/>
          </p:cNvPicPr>
          <p:nvPr/>
        </p:nvPicPr>
        <p:blipFill>
          <a:blip r:embed="rId3" cstate="print"/>
          <a:srcRect l="30171" t="18068" r="31179" b="19162"/>
          <a:stretch>
            <a:fillRect/>
          </a:stretch>
        </p:blipFill>
        <p:spPr bwMode="auto">
          <a:xfrm>
            <a:off x="11007968" y="234462"/>
            <a:ext cx="902677" cy="1466003"/>
          </a:xfrm>
          <a:prstGeom prst="rect">
            <a:avLst/>
          </a:prstGeom>
          <a:noFill/>
        </p:spPr>
      </p:pic>
      <p:sp>
        <p:nvSpPr>
          <p:cNvPr id="5" name="TextBox 4">
            <a:extLst>
              <a:ext uri="{FF2B5EF4-FFF2-40B4-BE49-F238E27FC236}">
                <a16:creationId xmlns:a16="http://schemas.microsoft.com/office/drawing/2014/main" id="{6FDBE7C9-6021-0979-D22A-9EB83D81B71E}"/>
              </a:ext>
            </a:extLst>
          </p:cNvPr>
          <p:cNvSpPr txBox="1"/>
          <p:nvPr/>
        </p:nvSpPr>
        <p:spPr>
          <a:xfrm>
            <a:off x="257502" y="1296410"/>
            <a:ext cx="4584129" cy="2677656"/>
          </a:xfrm>
          <a:prstGeom prst="rect">
            <a:avLst/>
          </a:prstGeom>
          <a:noFill/>
        </p:spPr>
        <p:txBody>
          <a:bodyPr wrap="square" rtlCol="0">
            <a:spAutoFit/>
          </a:bodyPr>
          <a:lstStyle/>
          <a:p>
            <a:r>
              <a:rPr lang="en-US" sz="2400" b="1" dirty="0">
                <a:latin typeface="Times New Roman" pitchFamily="18" charset="0"/>
                <a:cs typeface="Times New Roman" pitchFamily="18" charset="0"/>
              </a:rPr>
              <a:t>Drug discovery: </a:t>
            </a:r>
          </a:p>
          <a:p>
            <a:r>
              <a:rPr lang="en-US" sz="2400" dirty="0">
                <a:latin typeface="Times New Roman" pitchFamily="18" charset="0"/>
                <a:cs typeface="Times New Roman" pitchFamily="18" charset="0"/>
              </a:rPr>
              <a:t>Computational chemistry plays a pivotal role in design and screening of potential drug candidates by simulating the interactions between the drug molecules and biological targets.</a:t>
            </a:r>
          </a:p>
        </p:txBody>
      </p:sp>
      <p:sp>
        <p:nvSpPr>
          <p:cNvPr id="17" name="Rectangle 16"/>
          <p:cNvSpPr/>
          <p:nvPr/>
        </p:nvSpPr>
        <p:spPr>
          <a:xfrm>
            <a:off x="3777096" y="3244334"/>
            <a:ext cx="184731" cy="369332"/>
          </a:xfrm>
          <a:prstGeom prst="rect">
            <a:avLst/>
          </a:prstGeom>
        </p:spPr>
        <p:txBody>
          <a:bodyPr wrap="none">
            <a:spAutoFit/>
          </a:bodyPr>
          <a:lstStyle/>
          <a:p>
            <a:endParaRPr lang="en-US" dirty="0"/>
          </a:p>
        </p:txBody>
      </p:sp>
      <p:pic>
        <p:nvPicPr>
          <p:cNvPr id="18" name="Picture 17" descr="PARACETAMOL EDITED UV-VISIBLE SPECTRA.jpg"/>
          <p:cNvPicPr>
            <a:picLocks noChangeAspect="1"/>
          </p:cNvPicPr>
          <p:nvPr/>
        </p:nvPicPr>
        <p:blipFill>
          <a:blip r:embed="rId4"/>
          <a:stretch>
            <a:fillRect/>
          </a:stretch>
        </p:blipFill>
        <p:spPr>
          <a:xfrm>
            <a:off x="2153562" y="4643579"/>
            <a:ext cx="3292867" cy="1895680"/>
          </a:xfrm>
          <a:prstGeom prst="rect">
            <a:avLst/>
          </a:prstGeom>
        </p:spPr>
      </p:pic>
      <p:pic>
        <p:nvPicPr>
          <p:cNvPr id="19" name="Picture 18" descr="paracetomol ir edited.jpg"/>
          <p:cNvPicPr>
            <a:picLocks noChangeAspect="1"/>
          </p:cNvPicPr>
          <p:nvPr/>
        </p:nvPicPr>
        <p:blipFill>
          <a:blip r:embed="rId5"/>
          <a:stretch>
            <a:fillRect/>
          </a:stretch>
        </p:blipFill>
        <p:spPr>
          <a:xfrm>
            <a:off x="6282580" y="4938268"/>
            <a:ext cx="4102384" cy="1622855"/>
          </a:xfrm>
          <a:prstGeom prst="rect">
            <a:avLst/>
          </a:prstGeom>
        </p:spPr>
      </p:pic>
      <p:pic>
        <p:nvPicPr>
          <p:cNvPr id="20" name="Picture 19" descr="PARACETAMOL NMR UNEDITED.jpg"/>
          <p:cNvPicPr>
            <a:picLocks noChangeAspect="1"/>
          </p:cNvPicPr>
          <p:nvPr/>
        </p:nvPicPr>
        <p:blipFill>
          <a:blip r:embed="rId6" cstate="print"/>
          <a:stretch>
            <a:fillRect/>
          </a:stretch>
        </p:blipFill>
        <p:spPr>
          <a:xfrm>
            <a:off x="8771210" y="2853776"/>
            <a:ext cx="3420790" cy="1631093"/>
          </a:xfrm>
          <a:prstGeom prst="rect">
            <a:avLst/>
          </a:prstGeom>
        </p:spPr>
      </p:pic>
      <p:pic>
        <p:nvPicPr>
          <p:cNvPr id="21" name="Picture 20" descr="paracetamol.tif"/>
          <p:cNvPicPr>
            <a:picLocks noChangeAspect="1"/>
          </p:cNvPicPr>
          <p:nvPr/>
        </p:nvPicPr>
        <p:blipFill>
          <a:blip r:embed="rId7" cstate="print"/>
          <a:stretch>
            <a:fillRect/>
          </a:stretch>
        </p:blipFill>
        <p:spPr>
          <a:xfrm>
            <a:off x="4869514" y="2030325"/>
            <a:ext cx="2776151" cy="1406437"/>
          </a:xfrm>
          <a:prstGeom prst="rect">
            <a:avLst/>
          </a:prstGeom>
        </p:spPr>
      </p:pic>
      <p:sp>
        <p:nvSpPr>
          <p:cNvPr id="23" name="TextBox 22"/>
          <p:cNvSpPr txBox="1"/>
          <p:nvPr/>
        </p:nvSpPr>
        <p:spPr>
          <a:xfrm>
            <a:off x="5664466" y="3383850"/>
            <a:ext cx="1532237" cy="369332"/>
          </a:xfrm>
          <a:prstGeom prst="rect">
            <a:avLst/>
          </a:prstGeom>
          <a:noFill/>
        </p:spPr>
        <p:txBody>
          <a:bodyPr wrap="square" rtlCol="0">
            <a:spAutoFit/>
          </a:bodyPr>
          <a:lstStyle/>
          <a:p>
            <a:r>
              <a:rPr lang="en-US" dirty="0"/>
              <a:t>Paracetamol</a:t>
            </a:r>
          </a:p>
        </p:txBody>
      </p:sp>
      <p:cxnSp>
        <p:nvCxnSpPr>
          <p:cNvPr id="24" name="Straight Arrow Connector 23"/>
          <p:cNvCxnSpPr/>
          <p:nvPr/>
        </p:nvCxnSpPr>
        <p:spPr>
          <a:xfrm rot="5400000">
            <a:off x="4959972" y="3799384"/>
            <a:ext cx="806675" cy="504095"/>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6727462" y="4096745"/>
            <a:ext cx="914402" cy="1"/>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681467" y="2989385"/>
            <a:ext cx="955590" cy="469557"/>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097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4269</TotalTime>
  <Words>1189</Words>
  <Application>Microsoft Office PowerPoint</Application>
  <PresentationFormat>Widescreen</PresentationFormat>
  <Paragraphs>191</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Neeraj Rugi</cp:lastModifiedBy>
  <cp:revision>230</cp:revision>
  <dcterms:created xsi:type="dcterms:W3CDTF">2019-05-30T23:14:36Z</dcterms:created>
  <dcterms:modified xsi:type="dcterms:W3CDTF">2025-01-26T08:07:47Z</dcterms:modified>
</cp:coreProperties>
</file>