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20" r:id="rId5"/>
    <p:sldId id="328" r:id="rId6"/>
    <p:sldId id="329" r:id="rId7"/>
    <p:sldId id="321" r:id="rId8"/>
    <p:sldId id="327" r:id="rId9"/>
    <p:sldId id="337" r:id="rId10"/>
    <p:sldId id="338" r:id="rId11"/>
    <p:sldId id="33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tteryuniversity.com/learn/article/types_of_lithium_ion" TargetMode="External"/><Relationship Id="rId5" Type="http://schemas.openxmlformats.org/officeDocument/2006/relationships/hyperlink" Target="https://www.jecst.org/journal/view.php?number=335&amp;viewtype=pubreader" TargetMode="Externa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e.ui.ac.id/epes/research-group/energy-material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j.or.jp/e/knowledge/structur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osekgroup.cz/equipment/zinc-air-battery/" TargetMode="Externa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2367" y="1259491"/>
            <a:ext cx="771579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42ABD"/>
                </a:solidFill>
              </a:rPr>
              <a:t>Components of Lithium batteries: </a:t>
            </a:r>
            <a:r>
              <a:rPr lang="en-US" sz="2000" dirty="0"/>
              <a:t>Lithium is used as anode; Cathode can be MnO</a:t>
            </a:r>
            <a:r>
              <a:rPr lang="en-US" sz="2000" baseline="-25000" dirty="0"/>
              <a:t>2</a:t>
            </a:r>
            <a:r>
              <a:rPr lang="en-US" sz="2000" dirty="0"/>
              <a:t>, SO</a:t>
            </a:r>
            <a:r>
              <a:rPr lang="en-US" sz="2000" baseline="-25000" dirty="0"/>
              <a:t>2</a:t>
            </a:r>
            <a:r>
              <a:rPr lang="en-US" sz="2000" dirty="0"/>
              <a:t>Cl</a:t>
            </a:r>
            <a:r>
              <a:rPr lang="en-US" sz="2000" baseline="-25000" dirty="0"/>
              <a:t>2. </a:t>
            </a:r>
            <a:r>
              <a:rPr lang="en-US" sz="2000" dirty="0"/>
              <a:t>Electrolyte can be Li salt in organic solvents like </a:t>
            </a:r>
            <a:r>
              <a:rPr lang="en-US" sz="2000" dirty="0" err="1"/>
              <a:t>acetonitrile</a:t>
            </a:r>
            <a:r>
              <a:rPr lang="en-US" sz="2000" dirty="0"/>
              <a:t>, propylene carbonate or inorganic solvents like SOCl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Types of Lithium batteries 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Primary batteries which are not rechargeable, e.g.  Li-MnO</a:t>
            </a:r>
            <a:r>
              <a:rPr lang="en-IN" sz="2000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Secondary batteries which are rechargeable, e.g. Li-ion battery</a:t>
            </a:r>
          </a:p>
        </p:txBody>
      </p:sp>
    </p:spTree>
    <p:extLst>
      <p:ext uri="{BB962C8B-B14F-4D97-AF65-F5344CB8AC3E}">
        <p14:creationId xmlns:p14="http://schemas.microsoft.com/office/powerpoint/2010/main" val="174457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451" y="1174205"/>
            <a:ext cx="82121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Advantages of lithium batteries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000" dirty="0"/>
              <a:t>High Voltage up to 4V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High energy density – Lightest metal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High tolerance to service conditions  (-40 </a:t>
            </a:r>
            <a:r>
              <a:rPr lang="en-IN" sz="2000" baseline="30000" dirty="0"/>
              <a:t>o</a:t>
            </a:r>
            <a:r>
              <a:rPr lang="en-IN" sz="2000" dirty="0"/>
              <a:t>C to 70 </a:t>
            </a:r>
            <a:r>
              <a:rPr lang="en-IN" sz="2000" baseline="30000" dirty="0"/>
              <a:t>o</a:t>
            </a:r>
            <a:r>
              <a:rPr lang="en-IN" sz="2000" dirty="0"/>
              <a:t>C)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High electricity storage density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Flat discharge characteristics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1" y="4228737"/>
            <a:ext cx="82121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Disadvantages of lithium batteries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000" dirty="0"/>
              <a:t>Safety concerns due to high reactivity of Lithium metal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Poor cycle life – due to dendrite formation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Transportation limit</a:t>
            </a:r>
          </a:p>
        </p:txBody>
      </p:sp>
      <p:pic>
        <p:nvPicPr>
          <p:cNvPr id="24578" name="Picture 2" descr="Fig.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92" y="2185416"/>
            <a:ext cx="46577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8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98120" y="1289763"/>
            <a:ext cx="801841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Lithium ion battery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Principle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</a:t>
            </a:r>
            <a:r>
              <a:rPr lang="en-US" sz="2000" dirty="0"/>
              <a:t>Lithium ion moves from anode to cathode while discharging and from</a:t>
            </a:r>
          </a:p>
          <a:p>
            <a:r>
              <a:rPr lang="en-US" sz="2000" dirty="0"/>
              <a:t>    cathode to anode while charging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Materials used as anode and cathode should be capable of lodging</a:t>
            </a:r>
          </a:p>
          <a:p>
            <a:r>
              <a:rPr lang="en-US" sz="2000" dirty="0"/>
              <a:t>    Lithium 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Anode material: </a:t>
            </a:r>
            <a:r>
              <a:rPr lang="en-US" sz="2000" b="1" dirty="0" err="1">
                <a:solidFill>
                  <a:srgbClr val="C42ABD"/>
                </a:solidFill>
              </a:rPr>
              <a:t>Lithiated</a:t>
            </a:r>
            <a:r>
              <a:rPr lang="en-US" sz="2000" b="1" dirty="0">
                <a:solidFill>
                  <a:srgbClr val="C42ABD"/>
                </a:solidFill>
              </a:rPr>
              <a:t> graphite        </a:t>
            </a:r>
            <a:r>
              <a:rPr lang="en-US" sz="2000" dirty="0" err="1"/>
              <a:t>Cathodic</a:t>
            </a:r>
            <a:r>
              <a:rPr lang="en-US" sz="2000" dirty="0"/>
              <a:t> material : </a:t>
            </a:r>
            <a:r>
              <a:rPr lang="en-US" sz="2000" b="1" dirty="0">
                <a:solidFill>
                  <a:srgbClr val="C42ABD"/>
                </a:solidFill>
              </a:rPr>
              <a:t>LiCoO</a:t>
            </a:r>
            <a:r>
              <a:rPr lang="en-US" sz="2000" b="1" baseline="-25000" dirty="0">
                <a:solidFill>
                  <a:srgbClr val="C42ABD"/>
                </a:solidFill>
              </a:rPr>
              <a:t>2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22" name="Picture 2" descr="Li-cobalt stru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0821" y="3917768"/>
            <a:ext cx="2838790" cy="1816826"/>
          </a:xfrm>
          <a:prstGeom prst="rect">
            <a:avLst/>
          </a:prstGeom>
          <a:noFill/>
        </p:spPr>
      </p:pic>
      <p:pic>
        <p:nvPicPr>
          <p:cNvPr id="2" name="Picture 4" descr="Nanostructured Electrode Materials for Rechargeable Lithium-Ion ..."/>
          <p:cNvPicPr>
            <a:picLocks noChangeAspect="1" noChangeArrowheads="1"/>
          </p:cNvPicPr>
          <p:nvPr/>
        </p:nvPicPr>
        <p:blipFill>
          <a:blip r:embed="rId4" cstate="print"/>
          <a:srcRect l="6785" r="52645"/>
          <a:stretch>
            <a:fillRect/>
          </a:stretch>
        </p:blipFill>
        <p:spPr bwMode="auto">
          <a:xfrm>
            <a:off x="643153" y="3697556"/>
            <a:ext cx="2286000" cy="23801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265612" y="6162544"/>
            <a:ext cx="3052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5"/>
              </a:rPr>
              <a:t>Source:https</a:t>
            </a:r>
            <a:r>
              <a:rPr lang="en-GB" sz="1200" dirty="0">
                <a:hlinkClick r:id="rId5"/>
              </a:rPr>
              <a:t>://www.jecst.org/journal/view.php?number=335&amp;viewtype=pubreader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4132218" y="6201731"/>
            <a:ext cx="3940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6"/>
              </a:rPr>
              <a:t>Source:https</a:t>
            </a:r>
            <a:r>
              <a:rPr lang="en-GB" sz="1200" dirty="0">
                <a:hlinkClick r:id="rId6"/>
              </a:rPr>
              <a:t>://batteryuniversity.com/learn/article/types_of_lithium_ion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5009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98120" y="1289763"/>
            <a:ext cx="8018418" cy="515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Lithium ion battery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rgbClr val="C42ABD"/>
                </a:solidFill>
              </a:rPr>
              <a:t>Anode</a:t>
            </a:r>
            <a:r>
              <a:rPr lang="en-US" sz="2200" dirty="0">
                <a:solidFill>
                  <a:srgbClr val="C42ABD"/>
                </a:solidFill>
              </a:rPr>
              <a:t>: </a:t>
            </a:r>
            <a:r>
              <a:rPr lang="en-US" sz="2200" dirty="0"/>
              <a:t>Lithiated -Carbon (Graphite) coated on Copper current collector</a:t>
            </a:r>
          </a:p>
          <a:p>
            <a:endParaRPr lang="en-IN" sz="2200" dirty="0"/>
          </a:p>
          <a:p>
            <a:r>
              <a:rPr lang="en-US" sz="2200" b="1" dirty="0">
                <a:solidFill>
                  <a:srgbClr val="C42ABD"/>
                </a:solidFill>
              </a:rPr>
              <a:t>Cathode:</a:t>
            </a:r>
            <a:r>
              <a:rPr lang="en-US" sz="2200" dirty="0">
                <a:solidFill>
                  <a:srgbClr val="0000CC"/>
                </a:solidFill>
              </a:rPr>
              <a:t>  </a:t>
            </a:r>
            <a:r>
              <a:rPr lang="en-US" sz="2200" dirty="0"/>
              <a:t>Lithiated transition metal oxide coated on Aluminium current collector e.g. Lithium cobalt oxide(LiCoO</a:t>
            </a:r>
            <a:r>
              <a:rPr lang="en-US" sz="2200" baseline="-25000" dirty="0"/>
              <a:t>2</a:t>
            </a:r>
            <a:r>
              <a:rPr lang="en-US" sz="2200" dirty="0"/>
              <a:t>)</a:t>
            </a:r>
          </a:p>
          <a:p>
            <a:endParaRPr lang="en-IN" sz="2200" dirty="0"/>
          </a:p>
          <a:p>
            <a:r>
              <a:rPr lang="en-US" sz="2200" b="1" dirty="0">
                <a:solidFill>
                  <a:srgbClr val="C42ABD"/>
                </a:solidFill>
              </a:rPr>
              <a:t>Electrolyte: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The electrolyte is typically a mixture of organic carbonate solvents such as </a:t>
            </a:r>
            <a:r>
              <a:rPr lang="en-US" sz="2200" b="1" dirty="0">
                <a:solidFill>
                  <a:srgbClr val="C42ABD"/>
                </a:solidFill>
              </a:rPr>
              <a:t>ethylene carbonate or diethyl carbonate </a:t>
            </a:r>
            <a:r>
              <a:rPr lang="en-US" sz="2200" dirty="0"/>
              <a:t>containing </a:t>
            </a:r>
            <a:r>
              <a:rPr lang="en-US" sz="2200" b="1" dirty="0">
                <a:solidFill>
                  <a:srgbClr val="C42ABD"/>
                </a:solidFill>
              </a:rPr>
              <a:t>lithium salts  like LiPF</a:t>
            </a:r>
            <a:r>
              <a:rPr lang="en-US" sz="2200" b="1" baseline="-25000" dirty="0">
                <a:solidFill>
                  <a:srgbClr val="C42ABD"/>
                </a:solidFill>
              </a:rPr>
              <a:t>6</a:t>
            </a:r>
            <a:r>
              <a:rPr lang="en-US" sz="2200" b="1" dirty="0">
                <a:solidFill>
                  <a:srgbClr val="C42ABD"/>
                </a:solidFill>
              </a:rPr>
              <a:t>, LiClO</a:t>
            </a:r>
            <a:r>
              <a:rPr lang="en-US" sz="2200" b="1" baseline="-25000" dirty="0">
                <a:solidFill>
                  <a:srgbClr val="C42ABD"/>
                </a:solidFill>
              </a:rPr>
              <a:t>4</a:t>
            </a:r>
          </a:p>
          <a:p>
            <a:endParaRPr lang="en-US" sz="2200" baseline="-25000" dirty="0"/>
          </a:p>
          <a:p>
            <a:r>
              <a:rPr lang="en-US" sz="2200" b="1" dirty="0">
                <a:solidFill>
                  <a:srgbClr val="C42ABD"/>
                </a:solidFill>
              </a:rPr>
              <a:t>Separator: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It is a very thin sheet of micro perforated polypropylene membrane</a:t>
            </a:r>
          </a:p>
        </p:txBody>
      </p:sp>
    </p:spTree>
    <p:extLst>
      <p:ext uri="{BB962C8B-B14F-4D97-AF65-F5344CB8AC3E}">
        <p14:creationId xmlns:p14="http://schemas.microsoft.com/office/powerpoint/2010/main" val="175059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65" name="Picture 5" descr="Advanced Energy Materials | EPES UI"/>
          <p:cNvPicPr>
            <a:picLocks noChangeAspect="1" noChangeArrowheads="1"/>
          </p:cNvPicPr>
          <p:nvPr/>
        </p:nvPicPr>
        <p:blipFill>
          <a:blip r:embed="rId3"/>
          <a:srcRect t="17121"/>
          <a:stretch>
            <a:fillRect/>
          </a:stretch>
        </p:blipFill>
        <p:spPr bwMode="auto">
          <a:xfrm>
            <a:off x="1017722" y="2638697"/>
            <a:ext cx="6444045" cy="28477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44583" y="1541417"/>
            <a:ext cx="671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US" sz="2400" b="1" dirty="0">
                <a:solidFill>
                  <a:srgbClr val="C42ABD"/>
                </a:solidFill>
              </a:rPr>
              <a:t>Charging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</a:t>
            </a:r>
            <a:r>
              <a:rPr lang="en-US" sz="2400" b="1" dirty="0">
                <a:solidFill>
                  <a:srgbClr val="C42ABD"/>
                </a:solidFill>
              </a:rPr>
              <a:t>Discharging</a:t>
            </a:r>
            <a:endParaRPr lang="en-GB" sz="2400" b="1" dirty="0">
              <a:solidFill>
                <a:srgbClr val="C42AB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8212" y="5778528"/>
            <a:ext cx="5278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hlinkClick r:id="rId4"/>
              </a:rPr>
              <a:t>Source:http</a:t>
            </a:r>
            <a:r>
              <a:rPr lang="en-GB" sz="1400" dirty="0">
                <a:hlinkClick r:id="rId4"/>
              </a:rPr>
              <a:t>://www.ee.ui.ac.id/epes/research-group/energy-materials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6248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27050" y="4385718"/>
          <a:ext cx="62134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3843360" imgH="1173600" progId="ACD.ChemSketch.20">
                  <p:embed/>
                </p:oleObj>
              </mc:Choice>
              <mc:Fallback>
                <p:oleObj name="ChemSketch" r:id="rId3" imgW="3843360" imgH="1173600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385718"/>
                        <a:ext cx="6213475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1885" y="1384663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Reactions: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A1D64-EBA2-46F7-83E1-4BA6063700BC}"/>
              </a:ext>
            </a:extLst>
          </p:cNvPr>
          <p:cNvSpPr txBox="1"/>
          <p:nvPr/>
        </p:nvSpPr>
        <p:spPr>
          <a:xfrm>
            <a:off x="391885" y="2100588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During Charging:</a:t>
            </a:r>
          </a:p>
          <a:p>
            <a:r>
              <a:rPr lang="en-IN" sz="2400" b="1" dirty="0"/>
              <a:t>At Anode: LiCoO</a:t>
            </a:r>
            <a:r>
              <a:rPr lang="en-IN" sz="2400" b="1" baseline="-25000" dirty="0"/>
              <a:t>2 </a:t>
            </a:r>
            <a:r>
              <a:rPr lang="en-IN" sz="2400" b="1" dirty="0"/>
              <a:t> </a:t>
            </a:r>
            <a:r>
              <a:rPr lang="en-IN" sz="2400" b="1" dirty="0">
                <a:sym typeface="Wingdings" panose="05000000000000000000" pitchFamily="2" charset="2"/>
              </a:rPr>
              <a:t> Li</a:t>
            </a:r>
            <a:r>
              <a:rPr lang="en-IN" sz="2400" b="1" baseline="-25000" dirty="0">
                <a:sym typeface="Wingdings" panose="05000000000000000000" pitchFamily="2" charset="2"/>
              </a:rPr>
              <a:t>(1-x)</a:t>
            </a:r>
            <a:r>
              <a:rPr lang="en-IN" sz="2400" b="1" dirty="0">
                <a:sym typeface="Wingdings" panose="05000000000000000000" pitchFamily="2" charset="2"/>
              </a:rPr>
              <a:t>CoO</a:t>
            </a:r>
            <a:r>
              <a:rPr lang="en-IN" sz="2400" b="1" baseline="-25000" dirty="0">
                <a:sym typeface="Wingdings" panose="05000000000000000000" pitchFamily="2" charset="2"/>
              </a:rPr>
              <a:t>2</a:t>
            </a:r>
            <a:r>
              <a:rPr lang="en-IN" sz="2400" b="1" dirty="0">
                <a:sym typeface="Wingdings" panose="05000000000000000000" pitchFamily="2" charset="2"/>
              </a:rPr>
              <a:t> + </a:t>
            </a:r>
            <a:r>
              <a:rPr lang="en-IN" sz="2400" b="1" dirty="0" err="1">
                <a:sym typeface="Wingdings" panose="05000000000000000000" pitchFamily="2" charset="2"/>
              </a:rPr>
              <a:t>xLi</a:t>
            </a:r>
            <a:r>
              <a:rPr lang="en-IN" sz="2400" b="1" baseline="30000" dirty="0">
                <a:sym typeface="Wingdings" panose="05000000000000000000" pitchFamily="2" charset="2"/>
              </a:rPr>
              <a:t>+</a:t>
            </a:r>
            <a:r>
              <a:rPr lang="en-IN" sz="2400" b="1" dirty="0">
                <a:sym typeface="Wingdings" panose="05000000000000000000" pitchFamily="2" charset="2"/>
              </a:rPr>
              <a:t> + </a:t>
            </a:r>
            <a:r>
              <a:rPr lang="en-IN" sz="2400" b="1" dirty="0" err="1">
                <a:sym typeface="Wingdings" panose="05000000000000000000" pitchFamily="2" charset="2"/>
              </a:rPr>
              <a:t>xe</a:t>
            </a:r>
            <a:r>
              <a:rPr lang="en-IN" sz="2400" b="1" baseline="30000" dirty="0">
                <a:sym typeface="Wingdings" panose="05000000000000000000" pitchFamily="2" charset="2"/>
              </a:rPr>
              <a:t>-</a:t>
            </a:r>
          </a:p>
          <a:p>
            <a:r>
              <a:rPr lang="en-IN" sz="2400" b="1" dirty="0">
                <a:sym typeface="Wingdings" panose="05000000000000000000" pitchFamily="2" charset="2"/>
              </a:rPr>
              <a:t>At Cathode: </a:t>
            </a:r>
            <a:r>
              <a:rPr lang="en-IN" sz="2400" b="1" dirty="0" err="1">
                <a:sym typeface="Wingdings" panose="05000000000000000000" pitchFamily="2" charset="2"/>
              </a:rPr>
              <a:t>xLi</a:t>
            </a:r>
            <a:r>
              <a:rPr lang="en-IN" sz="2400" b="1" baseline="30000" dirty="0">
                <a:sym typeface="Wingdings" panose="05000000000000000000" pitchFamily="2" charset="2"/>
              </a:rPr>
              <a:t>+</a:t>
            </a:r>
            <a:r>
              <a:rPr lang="en-IN" sz="2400" b="1" dirty="0">
                <a:sym typeface="Wingdings" panose="05000000000000000000" pitchFamily="2" charset="2"/>
              </a:rPr>
              <a:t> + </a:t>
            </a:r>
            <a:r>
              <a:rPr lang="en-IN" sz="2400" b="1" dirty="0" err="1">
                <a:sym typeface="Wingdings" panose="05000000000000000000" pitchFamily="2" charset="2"/>
              </a:rPr>
              <a:t>xe</a:t>
            </a:r>
            <a:r>
              <a:rPr lang="en-IN" sz="2400" b="1" baseline="30000" dirty="0">
                <a:sym typeface="Wingdings" panose="05000000000000000000" pitchFamily="2" charset="2"/>
              </a:rPr>
              <a:t>-</a:t>
            </a:r>
            <a:r>
              <a:rPr lang="en-IN" sz="2400" b="1" dirty="0">
                <a:sym typeface="Wingdings" panose="05000000000000000000" pitchFamily="2" charset="2"/>
              </a:rPr>
              <a:t> + xC</a:t>
            </a:r>
            <a:r>
              <a:rPr lang="en-IN" sz="2400" b="1" baseline="-25000" dirty="0">
                <a:sym typeface="Wingdings" panose="05000000000000000000" pitchFamily="2" charset="2"/>
              </a:rPr>
              <a:t>6</a:t>
            </a:r>
            <a:r>
              <a:rPr lang="en-IN" sz="2400" b="1" dirty="0">
                <a:sym typeface="Wingdings" panose="05000000000000000000" pitchFamily="2" charset="2"/>
              </a:rPr>
              <a:t>  xLiC</a:t>
            </a:r>
            <a:r>
              <a:rPr lang="en-IN" sz="2400" b="1" baseline="-25000" dirty="0">
                <a:sym typeface="Wingdings" panose="05000000000000000000" pitchFamily="2" charset="2"/>
              </a:rPr>
              <a:t>6</a:t>
            </a:r>
          </a:p>
          <a:p>
            <a:endParaRPr lang="en-IN" sz="2400" b="1" baseline="-25000" dirty="0">
              <a:sym typeface="Wingdings" panose="05000000000000000000" pitchFamily="2" charset="2"/>
            </a:endParaRPr>
          </a:p>
          <a:p>
            <a:r>
              <a:rPr lang="en-IN" sz="2400" b="1" baseline="-25000" dirty="0">
                <a:sym typeface="Wingdings" panose="05000000000000000000" pitchFamily="2" charset="2"/>
              </a:rPr>
              <a:t>                                  </a:t>
            </a:r>
            <a:r>
              <a:rPr lang="en-IN" sz="2400" b="1" dirty="0"/>
              <a:t>LiCoO</a:t>
            </a:r>
            <a:r>
              <a:rPr lang="en-IN" sz="2400" b="1" baseline="-25000" dirty="0"/>
              <a:t>2</a:t>
            </a:r>
            <a:r>
              <a:rPr lang="en-IN" sz="2400" b="1" dirty="0"/>
              <a:t>+ </a:t>
            </a:r>
            <a:r>
              <a:rPr lang="en-IN" sz="2400" b="1" dirty="0">
                <a:sym typeface="Wingdings" panose="05000000000000000000" pitchFamily="2" charset="2"/>
              </a:rPr>
              <a:t>xC</a:t>
            </a:r>
            <a:r>
              <a:rPr lang="en-IN" sz="2400" b="1" baseline="-25000" dirty="0">
                <a:sym typeface="Wingdings" panose="05000000000000000000" pitchFamily="2" charset="2"/>
              </a:rPr>
              <a:t>6 </a:t>
            </a:r>
            <a:r>
              <a:rPr lang="en-IN" sz="2400" b="1" dirty="0">
                <a:sym typeface="Wingdings" panose="05000000000000000000" pitchFamily="2" charset="2"/>
              </a:rPr>
              <a:t>  Li</a:t>
            </a:r>
            <a:r>
              <a:rPr lang="en-IN" sz="2400" b="1" baseline="-25000" dirty="0">
                <a:sym typeface="Wingdings" panose="05000000000000000000" pitchFamily="2" charset="2"/>
              </a:rPr>
              <a:t>(1-x)</a:t>
            </a:r>
            <a:r>
              <a:rPr lang="en-IN" sz="2400" b="1" dirty="0">
                <a:sym typeface="Wingdings" panose="05000000000000000000" pitchFamily="2" charset="2"/>
              </a:rPr>
              <a:t>CoO</a:t>
            </a:r>
            <a:r>
              <a:rPr lang="en-IN" sz="2400" b="1" baseline="-25000" dirty="0">
                <a:sym typeface="Wingdings" panose="05000000000000000000" pitchFamily="2" charset="2"/>
              </a:rPr>
              <a:t>2</a:t>
            </a:r>
            <a:r>
              <a:rPr lang="en-IN" sz="2400" b="1" dirty="0">
                <a:sym typeface="Wingdings" panose="05000000000000000000" pitchFamily="2" charset="2"/>
              </a:rPr>
              <a:t> + xLiC</a:t>
            </a:r>
            <a:r>
              <a:rPr lang="en-IN" sz="2400" b="1" baseline="-25000" dirty="0">
                <a:sym typeface="Wingdings" panose="05000000000000000000" pitchFamily="2" charset="2"/>
              </a:rPr>
              <a:t>6</a:t>
            </a:r>
            <a:endParaRPr lang="en-IN" sz="2400" b="1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C3DBA2-781D-43A5-9B29-31CCB23E2084}"/>
              </a:ext>
            </a:extLst>
          </p:cNvPr>
          <p:cNvCxnSpPr/>
          <p:nvPr/>
        </p:nvCxnSpPr>
        <p:spPr>
          <a:xfrm>
            <a:off x="2061458" y="3429000"/>
            <a:ext cx="4160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0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24543" y="1317484"/>
            <a:ext cx="102349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Advantages :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a typeface="Century Schoolbook" pitchFamily="18" charset="0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/>
              <a:t>  Lighter than other rechargeable batteries for a given capacity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Li-ion chemistry delivers a high open-circuit voltage 3.7 V</a:t>
            </a:r>
            <a:endParaRPr lang="en-IN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</a:t>
            </a:r>
            <a:r>
              <a:rPr lang="en-US" sz="2000" dirty="0"/>
              <a:t>Low self-discharge rate</a:t>
            </a:r>
            <a:endParaRPr lang="en-IN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</a:t>
            </a:r>
            <a:r>
              <a:rPr lang="en-US" sz="2000" dirty="0"/>
              <a:t>Do not suffer from battery memory effect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 </a:t>
            </a:r>
            <a:r>
              <a:rPr lang="en-US" sz="2000" dirty="0"/>
              <a:t>Good cycle life as the problem of dendrite formation is eliminated (at no point, neither charging nor discharging, Lithium metal is formed)</a:t>
            </a:r>
            <a:endParaRPr lang="en-IN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Disadvantages :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/>
              <a:t>  Rising internal resistance with cycling and age</a:t>
            </a:r>
            <a:endParaRPr lang="en-US" sz="2000" dirty="0"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Safety concerns if overheated or overcharged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519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4" name="Picture 2" descr="https://media.springernature.com/lw685/springer-static/image/art%3A10.1007%2Fs41918-018-0022-z/MediaObjects/41918_2018_22_Figa_HT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2695" y="1350479"/>
            <a:ext cx="7964031" cy="518069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656727" y="6536460"/>
            <a:ext cx="528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Source:Ding</a:t>
            </a:r>
            <a:r>
              <a:rPr lang="en-US" sz="1400" dirty="0"/>
              <a:t>, Y. </a:t>
            </a:r>
            <a:r>
              <a:rPr lang="en-US" sz="1400" i="1" dirty="0"/>
              <a:t>et al.</a:t>
            </a:r>
            <a:r>
              <a:rPr lang="en-US" sz="1400" dirty="0"/>
              <a:t> </a:t>
            </a:r>
            <a:r>
              <a:rPr lang="en-US" sz="1400" i="1" dirty="0" err="1"/>
              <a:t>Electrochem</a:t>
            </a:r>
            <a:r>
              <a:rPr lang="en-US" sz="1400" i="1" dirty="0"/>
              <a:t>. </a:t>
            </a:r>
            <a:r>
              <a:rPr lang="en-US" sz="1400" i="1" dirty="0" err="1"/>
              <a:t>Energ</a:t>
            </a:r>
            <a:r>
              <a:rPr lang="en-US" sz="1400" i="1" dirty="0"/>
              <a:t>. Rev.</a:t>
            </a:r>
            <a:r>
              <a:rPr lang="en-US" sz="1400" dirty="0"/>
              <a:t> </a:t>
            </a:r>
            <a:r>
              <a:rPr lang="en-US" sz="1400" b="1" dirty="0"/>
              <a:t>2, </a:t>
            </a:r>
            <a:r>
              <a:rPr lang="en-US" sz="1400" dirty="0"/>
              <a:t>1–28 (2019).</a:t>
            </a:r>
          </a:p>
        </p:txBody>
      </p:sp>
    </p:spTree>
    <p:extLst>
      <p:ext uri="{BB962C8B-B14F-4D97-AF65-F5344CB8AC3E}">
        <p14:creationId xmlns:p14="http://schemas.microsoft.com/office/powerpoint/2010/main" val="377007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6233" y="2604253"/>
            <a:ext cx="73800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/>
              <a:t>Lithium Nickel Manganese Cobalt Oxide (LiNiMnCoO</a:t>
            </a:r>
            <a:r>
              <a:rPr lang="en-GB" b="1" baseline="-25000" dirty="0"/>
              <a:t>2</a:t>
            </a:r>
            <a:r>
              <a:rPr lang="en-GB" b="1" dirty="0"/>
              <a:t>) - </a:t>
            </a:r>
            <a:r>
              <a:rPr lang="en-US" dirty="0"/>
              <a:t>Panasonic and Tesla</a:t>
            </a:r>
          </a:p>
          <a:p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448975" y="1428598"/>
            <a:ext cx="5311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Latest materials in use :</a:t>
            </a:r>
          </a:p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/>
              <a:t>Lithium Nickel Cobalt </a:t>
            </a:r>
            <a:r>
              <a:rPr lang="en-GB" b="1" dirty="0" err="1"/>
              <a:t>Aluminum</a:t>
            </a:r>
            <a:r>
              <a:rPr lang="en-GB" b="1" dirty="0"/>
              <a:t> Oxide (LiNiCoAlO</a:t>
            </a:r>
            <a:r>
              <a:rPr lang="en-GB" b="1" baseline="-25000" dirty="0"/>
              <a:t>2</a:t>
            </a:r>
            <a:r>
              <a:rPr lang="en-GB" b="1" dirty="0"/>
              <a:t>)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0979" y="4001979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Lithium </a:t>
            </a:r>
            <a:r>
              <a:rPr lang="en-GB" b="1" dirty="0" err="1"/>
              <a:t>Titanate</a:t>
            </a:r>
            <a:r>
              <a:rPr lang="en-GB" b="1" dirty="0"/>
              <a:t> (Li</a:t>
            </a:r>
            <a:r>
              <a:rPr lang="en-GB" b="1" baseline="-25000" dirty="0"/>
              <a:t>2</a:t>
            </a:r>
            <a:r>
              <a:rPr lang="en-GB" b="1" dirty="0"/>
              <a:t>TiO</a:t>
            </a:r>
            <a:r>
              <a:rPr lang="en-GB" b="1" baseline="-25000" dirty="0"/>
              <a:t>3</a:t>
            </a:r>
            <a:r>
              <a:rPr lang="en-GB" b="1" dirty="0"/>
              <a:t>) - </a:t>
            </a:r>
            <a:r>
              <a:rPr lang="en-US" dirty="0"/>
              <a:t>As anode; LiMnO</a:t>
            </a:r>
            <a:r>
              <a:rPr lang="en-US" baseline="-25000" dirty="0"/>
              <a:t>2</a:t>
            </a:r>
            <a:r>
              <a:rPr lang="en-US" dirty="0"/>
              <a:t> as cathode</a:t>
            </a:r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06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- Batteries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26" y="1300773"/>
            <a:ext cx="9336110" cy="5377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Modern batteries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Zinc – air battery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Construction</a:t>
            </a:r>
          </a:p>
          <a:p>
            <a:pPr lvl="2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Working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Applications</a:t>
            </a:r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Lithium batteries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Lithium - ion battery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Construction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Working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81000" y="2406388"/>
            <a:ext cx="10745318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Metal-air battery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Anode : </a:t>
            </a: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Zn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; Cathode : </a:t>
            </a: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O</a:t>
            </a:r>
            <a:r>
              <a:rPr lang="en-US" sz="2200" b="1" baseline="-25000" dirty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Alkaline battery ; electrolyte : </a:t>
            </a: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alkali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U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ses oxygen directly from the atmosphere to produce </a:t>
            </a: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electrochemical energy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/>
              <a:t> Cathode active material need not be stored inside the   battery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/>
              <a:t> </a:t>
            </a:r>
            <a:r>
              <a:rPr lang="en-IN" sz="2200" b="1" dirty="0">
                <a:solidFill>
                  <a:srgbClr val="C42ABD"/>
                </a:solidFill>
              </a:rPr>
              <a:t>Energy density</a:t>
            </a:r>
            <a:r>
              <a:rPr lang="en-IN" sz="2200" dirty="0"/>
              <a:t> is very high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7868" y="1293614"/>
            <a:ext cx="2796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Modern batteries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8409" y="1871990"/>
            <a:ext cx="2316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Zinc air batteries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50520" y="1205359"/>
            <a:ext cx="1062228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C42ABD"/>
                </a:solidFill>
              </a:rPr>
              <a:t>Anode </a:t>
            </a:r>
            <a:r>
              <a:rPr lang="en-US" sz="2200" b="1" dirty="0">
                <a:solidFill>
                  <a:srgbClr val="C42ABD"/>
                </a:solidFill>
              </a:rPr>
              <a:t>: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b="1" dirty="0">
                <a:solidFill>
                  <a:srgbClr val="0000CC"/>
                </a:solidFill>
              </a:rPr>
              <a:t>Z</a:t>
            </a:r>
            <a:r>
              <a:rPr lang="en-US" sz="2200" dirty="0"/>
              <a:t>inc granules with gelling agent ( to immobilize the composite and ensure adequate contact with Zinc granules) and a small amount of electrolyte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C42ABD"/>
                </a:solidFill>
              </a:rPr>
              <a:t>Cathode:</a:t>
            </a:r>
            <a:r>
              <a:rPr lang="en-IN" sz="2200" dirty="0">
                <a:solidFill>
                  <a:srgbClr val="0000CC"/>
                </a:solidFill>
              </a:rPr>
              <a:t> </a:t>
            </a:r>
            <a:r>
              <a:rPr lang="en-IN" sz="2200" b="1" dirty="0">
                <a:solidFill>
                  <a:srgbClr val="0000CC"/>
                </a:solidFill>
              </a:rPr>
              <a:t>C</a:t>
            </a:r>
            <a:r>
              <a:rPr lang="en-US" sz="2200" dirty="0" err="1"/>
              <a:t>arbon</a:t>
            </a:r>
            <a:r>
              <a:rPr lang="en-US" sz="2200" dirty="0"/>
              <a:t> (graphite) blended with MnO</a:t>
            </a:r>
            <a:r>
              <a:rPr lang="en-US" sz="2200" baseline="-25000" dirty="0"/>
              <a:t>2</a:t>
            </a:r>
            <a:r>
              <a:rPr lang="en-US" sz="2200" dirty="0"/>
              <a:t>(catalyst) </a:t>
            </a:r>
            <a:r>
              <a:rPr lang="en-IN" sz="2200" dirty="0"/>
              <a:t>with a wet proofing agent </a:t>
            </a:r>
            <a:r>
              <a:rPr lang="en-US" sz="2200" dirty="0"/>
              <a:t>coated on nickel wire mesh </a:t>
            </a:r>
            <a:r>
              <a:rPr lang="en-IN" sz="2200" dirty="0"/>
              <a:t>support and an outer layer of air permeable Teflon layer. Air access holes on the cathode provide pathway for O</a:t>
            </a:r>
            <a:r>
              <a:rPr lang="en-IN" sz="2200" baseline="-25000" dirty="0"/>
              <a:t>2</a:t>
            </a:r>
            <a:r>
              <a:rPr lang="en-IN" sz="2200" dirty="0"/>
              <a:t> to enter the battery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42ABD"/>
                </a:solidFill>
              </a:rPr>
              <a:t>Electrolyte :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30% KOH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42ABD"/>
                </a:solidFill>
              </a:rPr>
              <a:t>Separator :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Polypropylene membrane soaked in electrolyte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8" name="Picture 4" descr="BAJ Website | Structure and Reaction Formula of Batter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6545" y="1753454"/>
            <a:ext cx="6731821" cy="4608709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2494016" y="6464241"/>
            <a:ext cx="4369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hlinkClick r:id="rId4"/>
              </a:rPr>
              <a:t>Source:http</a:t>
            </a:r>
            <a:r>
              <a:rPr lang="en-GB" sz="1400" dirty="0">
                <a:hlinkClick r:id="rId4"/>
              </a:rPr>
              <a:t>://www.baj.or.jp/e/knowledge/structure.html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5577" y="1285124"/>
            <a:ext cx="526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Cross-section of Zn-air battery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Zinc air battery – KosekGroup"/>
          <p:cNvPicPr>
            <a:picLocks noChangeAspect="1" noChangeArrowheads="1"/>
          </p:cNvPicPr>
          <p:nvPr/>
        </p:nvPicPr>
        <p:blipFill>
          <a:blip r:embed="rId2"/>
          <a:srcRect l="10471" t="5" r="4888" b="18237"/>
          <a:stretch>
            <a:fillRect/>
          </a:stretch>
        </p:blipFill>
        <p:spPr bwMode="auto">
          <a:xfrm>
            <a:off x="4648923" y="1868853"/>
            <a:ext cx="6944194" cy="4087404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6754" y="1907268"/>
          <a:ext cx="4506368" cy="273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3042000" imgH="1807560" progId="ACD.ChemSketch.20">
                  <p:embed/>
                </p:oleObj>
              </mc:Choice>
              <mc:Fallback>
                <p:oleObj name="ChemSketch" r:id="rId4" imgW="3042000" imgH="1807560" progId="ACD.ChemSketch.2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54" y="1907268"/>
                        <a:ext cx="4506368" cy="2730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92332" y="5212080"/>
            <a:ext cx="16067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Emf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: 1.4 V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11" y="1345474"/>
            <a:ext cx="13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03015" y="6303634"/>
            <a:ext cx="6365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hlinkClick r:id="rId6"/>
              </a:rPr>
              <a:t>Source:http</a:t>
            </a:r>
            <a:r>
              <a:rPr lang="en-GB" sz="1400" dirty="0">
                <a:hlinkClick r:id="rId6"/>
              </a:rPr>
              <a:t>://www.kosekgroup.cz/equipment/zinc-air-battery/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52699" y="1203961"/>
            <a:ext cx="781158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Advantages :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High energy density : Air is taken directly from atmosphere and need not be stored ; doesn't contribute to the mass of the battery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Very 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ong shelf life : It can be kept sealed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No ecological problems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Low cost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Disadvantages : 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  Limited power output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Along with air,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CO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may enter the battery. 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It reacts with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KOH to from K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CO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3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, which will reduce the efficiency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                         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cs typeface="Times New Roman" pitchFamily="18" charset="0"/>
              </a:rPr>
              <a:t>CO</a:t>
            </a:r>
            <a:r>
              <a:rPr lang="en-US" sz="2000" b="1" baseline="-25000" dirty="0">
                <a:solidFill>
                  <a:srgbClr val="7030A0"/>
                </a:solidFill>
                <a:highlight>
                  <a:srgbClr val="FFFF00"/>
                </a:highlight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cs typeface="Times New Roman" pitchFamily="18" charset="0"/>
              </a:rPr>
              <a:t> + 2KOH 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K</a:t>
            </a:r>
            <a:r>
              <a:rPr lang="en-US" sz="2000" b="1" baseline="-30000" dirty="0">
                <a:solidFill>
                  <a:srgbClr val="7030A0"/>
                </a:solidFill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CO</a:t>
            </a:r>
            <a:r>
              <a:rPr lang="en-US" sz="2000" b="1" baseline="-30000" dirty="0">
                <a:solidFill>
                  <a:srgbClr val="7030A0"/>
                </a:solidFill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3  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+ H</a:t>
            </a:r>
            <a:r>
              <a:rPr lang="en-US" sz="2000" b="1" baseline="-25000" dirty="0">
                <a:solidFill>
                  <a:srgbClr val="7030A0"/>
                </a:solidFill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ea typeface="Century Schoolbook" pitchFamily="18" charset="0"/>
                <a:cs typeface="Times New Roman" pitchFamily="18" charset="0"/>
              </a:rPr>
              <a:t>O</a:t>
            </a:r>
            <a:endParaRPr kumimoji="0" lang="en-US" sz="2000" b="1" i="0" u="none" strike="noStrike" cap="none" normalizeH="0" dirty="0">
              <a:ln>
                <a:noFill/>
              </a:ln>
              <a:solidFill>
                <a:srgbClr val="7030A0"/>
              </a:solidFill>
              <a:effectLst/>
              <a:highlight>
                <a:srgbClr val="FFFF00"/>
              </a:highligh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302146"/>
            <a:ext cx="7903028" cy="28387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02770" y="1410430"/>
            <a:ext cx="72651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Applications :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As power source in hearing aids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In various medical devices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cs typeface="Arial" pitchFamily="34" charset="0"/>
              </a:rPr>
              <a:t>In voice transmitters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Large zinc-air batteries are used in rail-road signaling</a:t>
            </a:r>
            <a:endParaRPr 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27868" y="1293614"/>
            <a:ext cx="2808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Lithium  batteries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0924" y="1779688"/>
            <a:ext cx="77941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C42ABD"/>
                </a:solidFill>
              </a:rPr>
              <a:t>  </a:t>
            </a:r>
            <a:r>
              <a:rPr lang="en-US" sz="2200" b="1" dirty="0">
                <a:solidFill>
                  <a:srgbClr val="C42ABD"/>
                </a:solidFill>
              </a:rPr>
              <a:t>Lithium is a popular anodic material: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Light weight metal. The electrochemical equivalence of lithium is high (7g of lithium can give 1F of charge)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High negative standard reduction potential of -3.05V ; when  coupled with other electrodes gives high voltage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2200" dirty="0"/>
              <a:t>        ( about 4V)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>
                <a:solidFill>
                  <a:srgbClr val="C42ABD"/>
                </a:solidFill>
              </a:rPr>
              <a:t>Aqueous electrolytes cannot be used </a:t>
            </a:r>
            <a:r>
              <a:rPr lang="en-US" sz="2200" dirty="0"/>
              <a:t>as Lithium is  very reactive and it reacts vigorously with water . So organic and inorganic electrolytes are used</a:t>
            </a:r>
          </a:p>
          <a:p>
            <a:pPr marL="514350" indent="-514350">
              <a:lnSpc>
                <a:spcPct val="150000"/>
              </a:lnSpc>
            </a:pP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694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9877</TotalTime>
  <Words>1051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ChemSketch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Neeraj Rugi</cp:lastModifiedBy>
  <cp:revision>690</cp:revision>
  <cp:lastPrinted>2020-06-24T17:52:28Z</cp:lastPrinted>
  <dcterms:created xsi:type="dcterms:W3CDTF">2019-05-30T23:14:36Z</dcterms:created>
  <dcterms:modified xsi:type="dcterms:W3CDTF">2025-01-25T07:46:33Z</dcterms:modified>
</cp:coreProperties>
</file>