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369" r:id="rId3"/>
    <p:sldId id="317" r:id="rId4"/>
    <p:sldId id="371" r:id="rId5"/>
    <p:sldId id="372" r:id="rId6"/>
    <p:sldId id="370" r:id="rId7"/>
    <p:sldId id="373" r:id="rId8"/>
    <p:sldId id="374" r:id="rId9"/>
    <p:sldId id="375" r:id="rId10"/>
    <p:sldId id="384" r:id="rId11"/>
    <p:sldId id="376" r:id="rId12"/>
    <p:sldId id="366" r:id="rId13"/>
    <p:sldId id="341" r:id="rId14"/>
    <p:sldId id="379" r:id="rId15"/>
    <p:sldId id="382" r:id="rId16"/>
    <p:sldId id="32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sit" initials="p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2ABD"/>
    <a:srgbClr val="6D1769"/>
    <a:srgbClr val="FFFFFF"/>
    <a:srgbClr val="B727B0"/>
    <a:srgbClr val="FEDC32"/>
    <a:srgbClr val="FDBA53"/>
    <a:srgbClr val="DFA267"/>
    <a:srgbClr val="F4B350"/>
    <a:srgbClr val="10B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74" autoAdjust="0"/>
    <p:restoredTop sz="95126" autoAdjust="0"/>
  </p:normalViewPr>
  <p:slideViewPr>
    <p:cSldViewPr snapToGrid="0">
      <p:cViewPr varScale="1">
        <p:scale>
          <a:sx n="82" d="100"/>
          <a:sy n="82" d="100"/>
        </p:scale>
        <p:origin x="60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6-01T13:53:42.884" idx="1">
    <p:pos x="2445" y="1416"/>
    <p:text>1. this is the Title slide
2. Please do not put your designation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C3D4B-626B-4009-8192-CEAEED142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1827C-B164-4C81-9990-CA48A6D69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DF93E-677D-48F6-8B5A-46E43F2C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F4446-763D-4DB5-A60E-E76234DD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2FF9A-F0E6-4BE5-A785-09D93A75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02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E96CC-24D7-4AC0-845A-98CA572F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61921-3E80-4007-9849-91F4F1D9C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091F3-2079-48AC-A58B-4C729775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36A67-7BBF-4557-B86C-E3D43DA8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F2A7F-20B3-4FEC-B2FB-22B3B56A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50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974505-5F88-4C68-B044-B90A875A1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154938-180F-400A-A444-2DAC9B404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4BC1C-22DF-43AD-B4A1-B55EB4C0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39F43-011E-4BE1-A79A-17FE1495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25448-2680-4648-B696-07B726E5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03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7D49-DB18-4481-BBAD-3CCDB0B6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48B0F-E770-4648-80B0-0B9A17734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9BBA6-35F4-4C69-B817-8B6D5B3C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B119B-E4E0-4014-B1F1-495E208A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45A5E-AE1B-4A92-B64A-2F8A4786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40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8196D-BED0-4BD8-AB4C-B2B3CCC7D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613EC-F0A0-4466-A6C2-D28B863D1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F7A95-22EE-4F22-AEDA-C190D2F8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85F91-0601-4D65-A3E8-CFDC20A7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0A9F0-9DDE-4015-8C5C-5C9D6B60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6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E85AF-03C6-4B44-A538-43B0427D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33EE5-59F6-4A1A-AE1E-8765B2B76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D6861-A242-46E3-9BF3-A0C8A8DBB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D4037-319B-46C2-9889-B7EE9142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25-01-2025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E4E15-6B43-42E0-9689-9D809E77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B8A2C-7787-42C7-9053-9FAC4980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09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7F82-17CF-402C-A83C-9BB0B045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925B8-18E2-4648-9C7D-9A50568E6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CAC91-5516-49CF-ABB2-BDCA1101D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3B518C-5424-4D17-AE61-73B5540B3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18E488-5143-4637-878A-8024B768B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F92FE0-EADD-43E3-B191-7F6FEA9C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25-01-2025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4604E9-CD41-4846-B48F-03B22B37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FE060F-933B-49D3-8FF3-B0DEF9DC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11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133CA-B572-4BA7-A189-A42C96F1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BA2B92-6276-46C5-8418-92622914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25-01-2025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7E3F1-B21B-41C5-BFFE-A0D23D01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3B9AF-625C-4788-81E5-2B790AE33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34E3B9-7089-4D8E-9F92-ED9350E7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25-01-2025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5D6F49-DBB0-4783-8669-C7B8A703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75C0C-F413-41B7-B055-646B0BFD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19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5262E-9CC6-4471-87B5-E96BB4A83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5306A-CD4B-46EE-9161-2B0A130F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59BE6-9514-4D99-A003-32E53BEDF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144FC-DE55-4C66-B467-EE320664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25-01-2025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C472B-5E7F-485E-A706-89B79D41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6C44B-3BC6-40D9-94ED-B0796F8E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17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9C2A-444C-4E85-BF34-29BD3E3F6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688350-F59A-41DF-B2EF-F9EEA2470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D8DC2-A933-46C8-BE16-322CE1A3E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7E0BD-405F-407D-AAE8-84A2C672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25-01-2025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94B3E-2DAE-4C72-9B6F-EE43965D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4055D-9410-4E28-8C54-90B4F6E7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25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49A4AD-9C61-4A2F-99E0-675E33592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F732A-189B-4AC1-886A-23584A50B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3EE23-AF03-4903-9219-60875A711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97723-E498-4D64-BBB6-490ED1364AC9}" type="datetimeFigureOut">
              <a:rPr lang="en-IN" smtClean="0"/>
              <a:pPr/>
              <a:t>25-01-2025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FC4B0-FF26-4AB9-BACD-041A24DCD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8E684-F46A-48CC-BAD8-663F8E117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10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287946" y="3180275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2465F97-45E8-4475-81F0-E171C116B224}"/>
              </a:ext>
            </a:extLst>
          </p:cNvPr>
          <p:cNvSpPr/>
          <p:nvPr/>
        </p:nvSpPr>
        <p:spPr>
          <a:xfrm>
            <a:off x="4287946" y="354211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Asha</a:t>
            </a:r>
            <a:r>
              <a:rPr lang="en-US" sz="2400" b="1" dirty="0"/>
              <a:t> A</a:t>
            </a:r>
            <a:endParaRPr lang="en-IN" sz="2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AC1A6C-10C2-4695-9224-09DA1B0D5932}"/>
              </a:ext>
            </a:extLst>
          </p:cNvPr>
          <p:cNvSpPr/>
          <p:nvPr/>
        </p:nvSpPr>
        <p:spPr>
          <a:xfrm>
            <a:off x="4287946" y="3939717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Science and Humanities</a:t>
            </a:r>
            <a:endParaRPr lang="en-IN" sz="20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DBF62E6F-20D6-4DF2-A881-ECD3EEB1A2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52" y="1606241"/>
            <a:ext cx="2369218" cy="355018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3211A6E-71CA-46AC-B929-E502AF599D76}"/>
              </a:ext>
            </a:extLst>
          </p:cNvPr>
          <p:cNvSpPr/>
          <p:nvPr/>
        </p:nvSpPr>
        <p:spPr>
          <a:xfrm>
            <a:off x="3950285" y="2109686"/>
            <a:ext cx="74972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ENGINEERING CHEMISTRY </a:t>
            </a:r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984292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7- Functional materials-Polymers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469900" y="1331913"/>
            <a:ext cx="6999288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</a:rPr>
              <a:t> </a:t>
            </a:r>
            <a:r>
              <a:rPr lang="en-US" sz="2400" dirty="0"/>
              <a:t>Presence of </a:t>
            </a:r>
            <a:r>
              <a:rPr lang="en-US" sz="2400" b="1" dirty="0">
                <a:solidFill>
                  <a:srgbClr val="C42ABD"/>
                </a:solidFill>
              </a:rPr>
              <a:t>polar groups </a:t>
            </a:r>
            <a:r>
              <a:rPr lang="en-US" sz="2400" dirty="0"/>
              <a:t>in the polymer chain results</a:t>
            </a:r>
          </a:p>
          <a:p>
            <a:pPr algn="just">
              <a:defRPr/>
            </a:pPr>
            <a:r>
              <a:rPr lang="en-US" sz="2400" dirty="0"/>
              <a:t>  in strong secondary force of attraction between the</a:t>
            </a:r>
          </a:p>
          <a:p>
            <a:pPr algn="just">
              <a:defRPr/>
            </a:pPr>
            <a:r>
              <a:rPr lang="en-US" sz="2400" dirty="0"/>
              <a:t>  chains making them </a:t>
            </a:r>
            <a:r>
              <a:rPr lang="en-US" sz="2400" b="1" dirty="0">
                <a:solidFill>
                  <a:srgbClr val="C42ABD"/>
                </a:solidFill>
              </a:rPr>
              <a:t>stiff and inflexible </a:t>
            </a:r>
          </a:p>
          <a:p>
            <a:pPr algn="just">
              <a:buFont typeface="Arial" pitchFamily="34" charset="0"/>
              <a:buChar char="•"/>
              <a:defRPr/>
            </a:pPr>
            <a:endParaRPr lang="en-US" sz="2400" b="1" dirty="0">
              <a:solidFill>
                <a:srgbClr val="C42ABD"/>
              </a:solidFill>
            </a:endParaRPr>
          </a:p>
          <a:p>
            <a:pPr algn="just"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rgbClr val="C42ABD"/>
                </a:solidFill>
                <a:latin typeface="+mn-lt"/>
              </a:rPr>
              <a:t> Non polar groups </a:t>
            </a:r>
            <a:r>
              <a:rPr lang="en-US" sz="2400" dirty="0">
                <a:latin typeface="+mn-lt"/>
              </a:rPr>
              <a:t>have weak van </a:t>
            </a:r>
            <a:r>
              <a:rPr lang="en-US" sz="2400" dirty="0" err="1">
                <a:latin typeface="+mn-lt"/>
              </a:rPr>
              <a:t>der</a:t>
            </a:r>
            <a:r>
              <a:rPr lang="en-US" sz="2400" dirty="0">
                <a:latin typeface="+mn-lt"/>
              </a:rPr>
              <a:t> Waal’s</a:t>
            </a:r>
          </a:p>
          <a:p>
            <a:pPr algn="just">
              <a:defRPr/>
            </a:pPr>
            <a:r>
              <a:rPr lang="en-US" sz="2400" dirty="0"/>
              <a:t> </a:t>
            </a:r>
            <a:r>
              <a:rPr lang="en-US" sz="2400" dirty="0">
                <a:latin typeface="+mn-lt"/>
              </a:rPr>
              <a:t> attraction between them and hence they are </a:t>
            </a:r>
            <a:r>
              <a:rPr lang="en-US" sz="2400" b="1" dirty="0">
                <a:solidFill>
                  <a:srgbClr val="C42ABD"/>
                </a:solidFill>
                <a:latin typeface="+mn-lt"/>
              </a:rPr>
              <a:t>more</a:t>
            </a:r>
          </a:p>
          <a:p>
            <a:pPr algn="just">
              <a:defRPr/>
            </a:pPr>
            <a:r>
              <a:rPr lang="en-US" sz="2400" b="1" dirty="0">
                <a:solidFill>
                  <a:srgbClr val="C42ABD"/>
                </a:solidFill>
              </a:rPr>
              <a:t> </a:t>
            </a:r>
            <a:r>
              <a:rPr lang="en-US" sz="2400" b="1" dirty="0">
                <a:solidFill>
                  <a:srgbClr val="C42ABD"/>
                </a:solidFill>
                <a:latin typeface="+mn-lt"/>
              </a:rPr>
              <a:t> elastic </a:t>
            </a:r>
          </a:p>
          <a:p>
            <a:pPr algn="just">
              <a:defRPr/>
            </a:pPr>
            <a:endParaRPr lang="en-US" sz="2400" dirty="0">
              <a:latin typeface="+mn-lt"/>
            </a:endParaRPr>
          </a:p>
          <a:p>
            <a:pPr algn="just"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</a:rPr>
              <a:t> Presence of </a:t>
            </a:r>
            <a:r>
              <a:rPr lang="en-US" sz="2400" b="1" dirty="0">
                <a:solidFill>
                  <a:srgbClr val="C42ABD"/>
                </a:solidFill>
                <a:latin typeface="+mn-lt"/>
              </a:rPr>
              <a:t>bulky, aromatic and cyclic groups </a:t>
            </a:r>
            <a:r>
              <a:rPr lang="en-US" sz="2400" dirty="0">
                <a:latin typeface="+mn-lt"/>
              </a:rPr>
              <a:t>in the</a:t>
            </a:r>
          </a:p>
          <a:p>
            <a:pPr algn="just">
              <a:defRPr/>
            </a:pPr>
            <a:r>
              <a:rPr lang="en-US" sz="2400" dirty="0"/>
              <a:t> </a:t>
            </a:r>
            <a:r>
              <a:rPr lang="en-US" sz="2400" dirty="0">
                <a:latin typeface="+mn-lt"/>
              </a:rPr>
              <a:t> polymer </a:t>
            </a:r>
            <a:r>
              <a:rPr lang="en-US" sz="2400" b="1" dirty="0">
                <a:solidFill>
                  <a:srgbClr val="C42ABD"/>
                </a:solidFill>
                <a:latin typeface="+mn-lt"/>
              </a:rPr>
              <a:t>decreases</a:t>
            </a:r>
            <a:r>
              <a:rPr lang="en-US" sz="2400" dirty="0">
                <a:latin typeface="+mn-lt"/>
              </a:rPr>
              <a:t> the elasticity of the polymer</a:t>
            </a:r>
          </a:p>
          <a:p>
            <a:pPr algn="just">
              <a:defRPr/>
            </a:pPr>
            <a:endParaRPr lang="en-US" sz="2400" dirty="0">
              <a:latin typeface="+mn-lt"/>
            </a:endParaRPr>
          </a:p>
          <a:p>
            <a:pPr algn="just">
              <a:defRPr/>
            </a:pP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43378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7- Functional materials-Polymers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469900" y="1331913"/>
            <a:ext cx="4680324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>
                <a:latin typeface="Calibri" pitchFamily="34" charset="0"/>
                <a:cs typeface="Calibri" pitchFamily="34" charset="0"/>
              </a:rPr>
              <a:t>     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In elastic materials such as natural rubber, elasticity can  be improved by </a:t>
            </a:r>
            <a:r>
              <a:rPr lang="en-IN" sz="2000" b="1" dirty="0">
                <a:solidFill>
                  <a:srgbClr val="C42ABD"/>
                </a:solidFill>
                <a:latin typeface="Calibri" pitchFamily="34" charset="0"/>
                <a:cs typeface="Calibri" pitchFamily="34" charset="0"/>
              </a:rPr>
              <a:t>introducing cross linking 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at suitable molecular positions like in vulcanisation</a:t>
            </a:r>
          </a:p>
          <a:p>
            <a:pPr>
              <a:buFont typeface="Arial" pitchFamily="34" charset="0"/>
              <a:buChar char="•"/>
            </a:pPr>
            <a:endParaRPr lang="en-IN" sz="2000" dirty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IN" sz="2000" dirty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IN" sz="2000" dirty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IN" sz="2000" dirty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IN" sz="2000" dirty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IN" sz="2000" dirty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>
                <a:latin typeface="Calibri" pitchFamily="34" charset="0"/>
                <a:cs typeface="Calibri" pitchFamily="34" charset="0"/>
              </a:rPr>
              <a:t>In non-elastic materials, elasticity is achieved by using </a:t>
            </a:r>
            <a:r>
              <a:rPr lang="en-IN" sz="2000" b="1" dirty="0">
                <a:solidFill>
                  <a:srgbClr val="C42ABD"/>
                </a:solidFill>
                <a:latin typeface="Calibri" pitchFamily="34" charset="0"/>
                <a:cs typeface="Calibri" pitchFamily="34" charset="0"/>
              </a:rPr>
              <a:t>plasticisers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 , for example (Ph</a:t>
            </a:r>
            <a:r>
              <a:rPr lang="en-IN" sz="2000" baseline="-25000" dirty="0">
                <a:latin typeface="Calibri" pitchFamily="34" charset="0"/>
                <a:cs typeface="Calibri" pitchFamily="34" charset="0"/>
              </a:rPr>
              <a:t>3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PO</a:t>
            </a:r>
            <a:r>
              <a:rPr lang="en-IN" sz="2000" baseline="-25000" dirty="0">
                <a:latin typeface="Calibri" pitchFamily="34" charset="0"/>
                <a:cs typeface="Calibri" pitchFamily="34" charset="0"/>
              </a:rPr>
              <a:t>4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), which enter between the polymer chains and make a hard polymer more flexible</a:t>
            </a:r>
          </a:p>
        </p:txBody>
      </p:sp>
      <p:pic>
        <p:nvPicPr>
          <p:cNvPr id="12292" name="Picture 4" descr="Polymers | GCSE revisi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58117" y="1379352"/>
            <a:ext cx="2442883" cy="2096724"/>
          </a:xfrm>
          <a:prstGeom prst="rect">
            <a:avLst/>
          </a:prstGeom>
          <a:noFill/>
        </p:spPr>
      </p:pic>
      <p:sp>
        <p:nvSpPr>
          <p:cNvPr id="16" name="Rectangle 15"/>
          <p:cNvSpPr/>
          <p:nvPr/>
        </p:nvSpPr>
        <p:spPr>
          <a:xfrm>
            <a:off x="5374343" y="3549589"/>
            <a:ext cx="28552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/>
              <a:t>Source:https</a:t>
            </a:r>
            <a:r>
              <a:rPr lang="en-GB" sz="1200" dirty="0"/>
              <a:t>://revision4gcses.wordpress.com/science/chemistry-2/polymers/</a:t>
            </a:r>
          </a:p>
        </p:txBody>
      </p:sp>
      <p:pic>
        <p:nvPicPr>
          <p:cNvPr id="12294" name="Picture 6" descr="Migration of plasticisers from PVC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28528" y="4205568"/>
            <a:ext cx="2419350" cy="1885950"/>
          </a:xfrm>
          <a:prstGeom prst="rect">
            <a:avLst/>
          </a:prstGeom>
          <a:noFill/>
        </p:spPr>
      </p:pic>
      <p:sp>
        <p:nvSpPr>
          <p:cNvPr id="18" name="Rectangle 17"/>
          <p:cNvSpPr/>
          <p:nvPr/>
        </p:nvSpPr>
        <p:spPr>
          <a:xfrm>
            <a:off x="5253317" y="6184775"/>
            <a:ext cx="36755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/>
              <a:t>Source:https</a:t>
            </a:r>
            <a:r>
              <a:rPr lang="en-GB" sz="1200" dirty="0"/>
              <a:t>://</a:t>
            </a:r>
            <a:r>
              <a:rPr lang="en-GB" sz="1200" dirty="0" err="1"/>
              <a:t>www.diva-portal.org</a:t>
            </a:r>
            <a:r>
              <a:rPr lang="en-GB" sz="1200" dirty="0"/>
              <a:t>/smash/get/diva2:1312811/FULLTEXT01.pdf</a:t>
            </a:r>
          </a:p>
        </p:txBody>
      </p:sp>
    </p:spTree>
    <p:extLst>
      <p:ext uri="{BB962C8B-B14F-4D97-AF65-F5344CB8AC3E}">
        <p14:creationId xmlns:p14="http://schemas.microsoft.com/office/powerpoint/2010/main" val="3243378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7- Functional materials-Polymers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238125" y="1449388"/>
            <a:ext cx="8047038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b="1" dirty="0">
                <a:latin typeface="+mn-lt"/>
              </a:rPr>
              <a:t>Chemical resistance:</a:t>
            </a:r>
          </a:p>
          <a:p>
            <a:pPr algn="just"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</a:rPr>
              <a:t> </a:t>
            </a:r>
            <a:r>
              <a:rPr lang="en-US" sz="2000" dirty="0">
                <a:highlight>
                  <a:srgbClr val="FFFF00"/>
                </a:highlight>
                <a:latin typeface="+mn-lt"/>
              </a:rPr>
              <a:t>Resistance to </a:t>
            </a:r>
            <a:r>
              <a:rPr lang="en-US" sz="2000" b="1" dirty="0">
                <a:solidFill>
                  <a:srgbClr val="C42ABD"/>
                </a:solidFill>
                <a:highlight>
                  <a:srgbClr val="FFFF00"/>
                </a:highlight>
                <a:latin typeface="+mn-lt"/>
              </a:rPr>
              <a:t>swell, dissolve and get degraded </a:t>
            </a:r>
            <a:r>
              <a:rPr lang="en-US" sz="2000" dirty="0">
                <a:highlight>
                  <a:srgbClr val="FFFF00"/>
                </a:highlight>
                <a:latin typeface="+mn-lt"/>
              </a:rPr>
              <a:t>in the presence of a solvent or chemical</a:t>
            </a:r>
          </a:p>
          <a:p>
            <a:pPr algn="just"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</a:rPr>
              <a:t>It depends on the </a:t>
            </a:r>
            <a:r>
              <a:rPr lang="en-US" sz="2000" b="1" dirty="0">
                <a:solidFill>
                  <a:srgbClr val="C42ABD"/>
                </a:solidFill>
                <a:highlight>
                  <a:srgbClr val="FFFF00"/>
                </a:highlight>
                <a:latin typeface="+mn-lt"/>
              </a:rPr>
              <a:t>chemical nature of monomeric units </a:t>
            </a:r>
            <a:r>
              <a:rPr lang="en-US" sz="2000" dirty="0">
                <a:highlight>
                  <a:srgbClr val="FFFF00"/>
                </a:highlight>
                <a:latin typeface="+mn-lt"/>
              </a:rPr>
              <a:t>and their </a:t>
            </a:r>
            <a:r>
              <a:rPr lang="en-US" sz="2000" b="1" dirty="0">
                <a:solidFill>
                  <a:srgbClr val="C42ABD"/>
                </a:solidFill>
                <a:highlight>
                  <a:srgbClr val="FFFF00"/>
                </a:highlight>
                <a:latin typeface="+mn-lt"/>
              </a:rPr>
              <a:t>molecular arrangement</a:t>
            </a:r>
          </a:p>
          <a:p>
            <a:pPr algn="just">
              <a:defRPr/>
            </a:pPr>
            <a:endParaRPr lang="en-US" sz="2000" dirty="0">
              <a:latin typeface="+mn-lt"/>
            </a:endParaRPr>
          </a:p>
          <a:p>
            <a:pPr algn="just"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</a:rPr>
              <a:t> </a:t>
            </a:r>
            <a:r>
              <a:rPr lang="en-US" sz="2000" b="1" dirty="0">
                <a:solidFill>
                  <a:srgbClr val="C42ABD"/>
                </a:solidFill>
                <a:highlight>
                  <a:srgbClr val="FFFF00"/>
                </a:highlight>
                <a:latin typeface="+mn-lt"/>
              </a:rPr>
              <a:t>Presence of polar and non-polar groups</a:t>
            </a:r>
            <a:r>
              <a:rPr lang="en-US" sz="2000" dirty="0">
                <a:latin typeface="+mn-lt"/>
              </a:rPr>
              <a:t>: Like dissolves like - A polymer is more soluble in a solvent of similar chemical structure </a:t>
            </a:r>
          </a:p>
          <a:p>
            <a:pPr lvl="1" algn="just">
              <a:buFont typeface="Arial" pitchFamily="34" charset="0"/>
              <a:buChar char="•"/>
              <a:defRPr/>
            </a:pPr>
            <a:r>
              <a:rPr lang="en-US" sz="2000" dirty="0">
                <a:highlight>
                  <a:srgbClr val="FFFF00"/>
                </a:highlight>
                <a:latin typeface="+mn-lt"/>
              </a:rPr>
              <a:t>Polymers having </a:t>
            </a:r>
            <a:r>
              <a:rPr lang="en-US" sz="2000" b="1" dirty="0">
                <a:solidFill>
                  <a:srgbClr val="C42ABD"/>
                </a:solidFill>
                <a:highlight>
                  <a:srgbClr val="FFFF00"/>
                </a:highlight>
                <a:latin typeface="+mn-lt"/>
              </a:rPr>
              <a:t>polar groups </a:t>
            </a:r>
            <a:r>
              <a:rPr lang="en-US" sz="2000" dirty="0">
                <a:latin typeface="+mn-lt"/>
              </a:rPr>
              <a:t>(–OH or –COOH groups) are usually attacked or </a:t>
            </a:r>
            <a:r>
              <a:rPr lang="en-US" sz="2000" b="1" dirty="0">
                <a:solidFill>
                  <a:srgbClr val="C42ABD"/>
                </a:solidFill>
                <a:highlight>
                  <a:srgbClr val="FFFF00"/>
                </a:highlight>
                <a:latin typeface="+mn-lt"/>
              </a:rPr>
              <a:t>dissolved by polar liquids</a:t>
            </a:r>
            <a:r>
              <a:rPr lang="en-US" sz="2000" b="1" dirty="0">
                <a:solidFill>
                  <a:srgbClr val="C42ABD"/>
                </a:solidFill>
                <a:latin typeface="+mn-lt"/>
              </a:rPr>
              <a:t> </a:t>
            </a:r>
            <a:r>
              <a:rPr lang="en-US" sz="2000" dirty="0">
                <a:latin typeface="+mn-lt"/>
              </a:rPr>
              <a:t>such as water or alcohols. (e.g. PVA dissolves in water)</a:t>
            </a:r>
          </a:p>
          <a:p>
            <a:pPr lvl="1" algn="just">
              <a:buFont typeface="Arial" pitchFamily="34" charset="0"/>
              <a:buChar char="•"/>
              <a:defRPr/>
            </a:pPr>
            <a:r>
              <a:rPr lang="en-US" sz="2000" dirty="0"/>
              <a:t>Polymers with </a:t>
            </a:r>
            <a:r>
              <a:rPr lang="en-US" sz="2000" b="1" dirty="0">
                <a:solidFill>
                  <a:srgbClr val="C42ABD"/>
                </a:solidFill>
                <a:highlight>
                  <a:srgbClr val="FFFF00"/>
                </a:highlight>
              </a:rPr>
              <a:t>non-polar groups </a:t>
            </a:r>
            <a:r>
              <a:rPr lang="en-US" sz="2000" dirty="0"/>
              <a:t>such as –CH</a:t>
            </a:r>
            <a:r>
              <a:rPr lang="en-US" sz="2000" baseline="-25000" dirty="0"/>
              <a:t>3</a:t>
            </a:r>
            <a:r>
              <a:rPr lang="en-US" sz="2000" dirty="0"/>
              <a:t> and –C</a:t>
            </a:r>
            <a:r>
              <a:rPr lang="en-US" sz="2000" baseline="-25000" dirty="0"/>
              <a:t>6</a:t>
            </a:r>
            <a:r>
              <a:rPr lang="en-US" sz="2000" dirty="0"/>
              <a:t>H</a:t>
            </a:r>
            <a:r>
              <a:rPr lang="en-US" sz="2000" baseline="-25000" dirty="0"/>
              <a:t>5</a:t>
            </a:r>
            <a:r>
              <a:rPr lang="en-US" sz="2000" dirty="0"/>
              <a:t> are not easily attacked by polar solvents but they easily </a:t>
            </a:r>
            <a:r>
              <a:rPr lang="en-US" sz="2000" b="1" dirty="0">
                <a:solidFill>
                  <a:srgbClr val="C42ABD"/>
                </a:solidFill>
                <a:highlight>
                  <a:srgbClr val="FFFF00"/>
                </a:highlight>
              </a:rPr>
              <a:t>swell and sometimes dissolve in non-polar solvents</a:t>
            </a:r>
            <a:r>
              <a:rPr lang="en-US" sz="2000" dirty="0"/>
              <a:t> such as petrol, benzene and carbon tetrachloride</a:t>
            </a:r>
          </a:p>
        </p:txBody>
      </p:sp>
    </p:spTree>
    <p:extLst>
      <p:ext uri="{BB962C8B-B14F-4D97-AF65-F5344CB8AC3E}">
        <p14:creationId xmlns:p14="http://schemas.microsoft.com/office/powerpoint/2010/main" val="1121433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7- Functional materials-Polymers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264251" y="1329010"/>
            <a:ext cx="8047038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</a:rPr>
              <a:t> </a:t>
            </a:r>
            <a:r>
              <a:rPr lang="en-US" sz="2000" b="1" dirty="0">
                <a:solidFill>
                  <a:srgbClr val="C42ABD"/>
                </a:solidFill>
                <a:latin typeface="+mn-lt"/>
              </a:rPr>
              <a:t>Residual unsaturation </a:t>
            </a:r>
            <a:r>
              <a:rPr lang="en-US" sz="2000" dirty="0">
                <a:latin typeface="+mn-lt"/>
              </a:rPr>
              <a:t>leads to oxidative degradation: polymers with residual double bonds get attacked and degraded in air and UV light </a:t>
            </a:r>
          </a:p>
          <a:p>
            <a:pPr algn="just">
              <a:defRPr/>
            </a:pPr>
            <a:r>
              <a:rPr lang="en-US" sz="2000" dirty="0"/>
              <a:t> </a:t>
            </a:r>
            <a:r>
              <a:rPr lang="en-US" sz="2000" dirty="0" err="1"/>
              <a:t>e</a:t>
            </a:r>
            <a:r>
              <a:rPr lang="en-US" sz="2000" dirty="0" err="1">
                <a:latin typeface="+mn-lt"/>
              </a:rPr>
              <a:t>.g.,natural</a:t>
            </a:r>
            <a:r>
              <a:rPr lang="en-US" sz="2000" dirty="0">
                <a:latin typeface="+mn-lt"/>
              </a:rPr>
              <a:t> rubber</a:t>
            </a:r>
          </a:p>
        </p:txBody>
      </p:sp>
      <p:sp>
        <p:nvSpPr>
          <p:cNvPr id="9218" name="AutoShape 2" descr="Natural Rubber and Synthetic Rubber Preparation and Propert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220" name="AutoShape 4" descr="Natural Rubber and Synthetic Rubber Preparation and Propert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222" name="AutoShape 6" descr="Natural Rubber and Synthetic Rubber Preparation and Propert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224" name="AutoShape 8" descr="Solve it, What is true about natural rubber?a) linear polymerb) polymer of  2 methyl-1,3-butadienec) held together by strong intermolecluar bondingd)  coiled structu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9226" name="Picture 10" descr="Learn Natural Rubber Vulcanization Of Natural Rubber meaning, concepts,  formulas through Study Material, Notes – Embibe.co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7461" y="2467022"/>
            <a:ext cx="4573179" cy="1061606"/>
          </a:xfrm>
          <a:prstGeom prst="rect">
            <a:avLst/>
          </a:prstGeom>
          <a:noFill/>
        </p:spPr>
      </p:pic>
      <p:sp>
        <p:nvSpPr>
          <p:cNvPr id="19" name="Rectangle 18"/>
          <p:cNvSpPr/>
          <p:nvPr/>
        </p:nvSpPr>
        <p:spPr>
          <a:xfrm>
            <a:off x="5294812" y="2531070"/>
            <a:ext cx="26604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/>
              <a:t>Source:https</a:t>
            </a:r>
            <a:r>
              <a:rPr lang="en-GB" sz="1200" dirty="0"/>
              <a:t>://www.embibe.com/study/natural-rubber-vulcanization-of-natural-rubber-concept?entity_code=KTBP50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70115" y="3521002"/>
            <a:ext cx="774192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  <a:defRPr/>
            </a:pPr>
            <a:r>
              <a:rPr lang="en-US" dirty="0"/>
              <a:t> </a:t>
            </a:r>
            <a:r>
              <a:rPr lang="en-US" b="1" dirty="0">
                <a:solidFill>
                  <a:srgbClr val="C42ABD"/>
                </a:solidFill>
              </a:rPr>
              <a:t>Packing:</a:t>
            </a:r>
            <a:r>
              <a:rPr lang="en-US" dirty="0"/>
              <a:t> Dense packing does not allow the solvent to penetrate between the layers hence resistance increases, for example Teflon</a:t>
            </a:r>
          </a:p>
          <a:p>
            <a:pPr algn="just">
              <a:buFont typeface="Arial" pitchFamily="34" charset="0"/>
              <a:buChar char="•"/>
              <a:defRPr/>
            </a:pPr>
            <a:endParaRPr lang="en-US" dirty="0"/>
          </a:p>
          <a:p>
            <a:pPr algn="just">
              <a:buFont typeface="Arial" pitchFamily="34" charset="0"/>
              <a:buChar char="•"/>
              <a:defRPr/>
            </a:pPr>
            <a:endParaRPr lang="en-US" dirty="0"/>
          </a:p>
          <a:p>
            <a:pPr algn="just">
              <a:defRPr/>
            </a:pPr>
            <a:endParaRPr lang="en-US" dirty="0"/>
          </a:p>
          <a:p>
            <a:pPr algn="just">
              <a:buFont typeface="Arial" pitchFamily="34" charset="0"/>
              <a:buChar char="•"/>
              <a:defRPr/>
            </a:pPr>
            <a:r>
              <a:rPr lang="en-US" b="1" dirty="0">
                <a:solidFill>
                  <a:srgbClr val="C42ABD"/>
                </a:solidFill>
              </a:rPr>
              <a:t>Molecular mass:</a:t>
            </a:r>
            <a:r>
              <a:rPr lang="en-US" dirty="0"/>
              <a:t> For a given polymer, the swelling character decreases with the increase in the molecular mass</a:t>
            </a:r>
          </a:p>
          <a:p>
            <a:pPr algn="just">
              <a:buFont typeface="Arial" pitchFamily="34" charset="0"/>
              <a:buChar char="•"/>
              <a:defRPr/>
            </a:pPr>
            <a:r>
              <a:rPr lang="en-US" dirty="0"/>
              <a:t> </a:t>
            </a:r>
            <a:r>
              <a:rPr lang="en-US" b="1" dirty="0">
                <a:solidFill>
                  <a:srgbClr val="C42ABD"/>
                </a:solidFill>
              </a:rPr>
              <a:t>Degree of cross linking: </a:t>
            </a:r>
            <a:r>
              <a:rPr lang="en-US" dirty="0"/>
              <a:t>Greater the degree of cross linking lesser is the solubility</a:t>
            </a:r>
          </a:p>
        </p:txBody>
      </p:sp>
      <p:pic>
        <p:nvPicPr>
          <p:cNvPr id="9228" name="Picture 12" descr="Polytetrafluoroethylen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3769" y="4095523"/>
            <a:ext cx="3505200" cy="866776"/>
          </a:xfrm>
          <a:prstGeom prst="rect">
            <a:avLst/>
          </a:prstGeom>
          <a:noFill/>
        </p:spPr>
      </p:pic>
      <p:sp>
        <p:nvSpPr>
          <p:cNvPr id="22" name="Rectangle 21"/>
          <p:cNvSpPr/>
          <p:nvPr/>
        </p:nvSpPr>
        <p:spPr>
          <a:xfrm>
            <a:off x="4079262" y="4276299"/>
            <a:ext cx="14855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/>
              <a:t>Source:https</a:t>
            </a:r>
            <a:r>
              <a:rPr lang="en-GB" sz="1200" dirty="0"/>
              <a:t>://pslc.ws/macrog/ptfe.htm</a:t>
            </a:r>
          </a:p>
        </p:txBody>
      </p:sp>
    </p:spTree>
    <p:extLst>
      <p:ext uri="{BB962C8B-B14F-4D97-AF65-F5344CB8AC3E}">
        <p14:creationId xmlns:p14="http://schemas.microsoft.com/office/powerpoint/2010/main" val="384420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71880" y="211865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7- Functional materials-Polymers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392113" y="1300163"/>
            <a:ext cx="7837487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b="1" dirty="0">
                <a:latin typeface="+mn-lt"/>
              </a:rPr>
              <a:t>Plastic deformation :</a:t>
            </a:r>
            <a:endParaRPr lang="en-US" sz="2400" dirty="0">
              <a:latin typeface="+mn-lt"/>
            </a:endParaRPr>
          </a:p>
          <a:p>
            <a:pPr algn="just">
              <a:defRPr/>
            </a:pPr>
            <a:r>
              <a:rPr lang="en-US" sz="2400" dirty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Property of a polymer by which on application of heat it becomes soft and flexible and on cooling returns to its original shape is called </a:t>
            </a:r>
            <a:r>
              <a:rPr lang="en-US" sz="2000" b="1" dirty="0">
                <a:solidFill>
                  <a:srgbClr val="C42ABD"/>
                </a:solidFill>
                <a:latin typeface="+mn-lt"/>
              </a:rPr>
              <a:t>plasticity or plastic deformation</a:t>
            </a:r>
            <a:r>
              <a:rPr lang="en-US" sz="2000" dirty="0">
                <a:latin typeface="+mn-lt"/>
              </a:rPr>
              <a:t> </a:t>
            </a:r>
          </a:p>
          <a:p>
            <a:pPr algn="just">
              <a:defRPr/>
            </a:pPr>
            <a:endParaRPr lang="en-US" sz="2000" dirty="0">
              <a:latin typeface="+mn-lt"/>
            </a:endParaRPr>
          </a:p>
          <a:p>
            <a:pPr algn="just">
              <a:defRPr/>
            </a:pPr>
            <a:r>
              <a:rPr lang="en-US" sz="2000" dirty="0">
                <a:latin typeface="+mn-lt"/>
              </a:rPr>
              <a:t>Based on their </a:t>
            </a:r>
            <a:r>
              <a:rPr lang="en-US" sz="2000" b="1" dirty="0">
                <a:solidFill>
                  <a:srgbClr val="C42ABD"/>
                </a:solidFill>
                <a:latin typeface="+mn-lt"/>
              </a:rPr>
              <a:t>response to heat </a:t>
            </a:r>
            <a:r>
              <a:rPr lang="en-US" sz="2000" dirty="0">
                <a:latin typeface="+mn-lt"/>
              </a:rPr>
              <a:t>two kinds of polymers are:</a:t>
            </a:r>
          </a:p>
          <a:p>
            <a:pPr algn="just"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</a:rPr>
              <a:t> </a:t>
            </a:r>
            <a:r>
              <a:rPr lang="en-US" sz="2000" b="1" dirty="0">
                <a:solidFill>
                  <a:srgbClr val="C42ABD"/>
                </a:solidFill>
                <a:latin typeface="+mn-lt"/>
              </a:rPr>
              <a:t>Thermoplastic</a:t>
            </a:r>
            <a:r>
              <a:rPr lang="en-US" sz="2000" dirty="0">
                <a:latin typeface="+mn-lt"/>
              </a:rPr>
              <a:t> - A thermoplastic polymer is one which softens on heating and becomes hard on cooling. It can be remoulded into new </a:t>
            </a:r>
            <a:r>
              <a:rPr lang="en-US" sz="2000" dirty="0"/>
              <a:t>shapes, e.g., Polyethylene, polypropylene, polystyrene</a:t>
            </a:r>
          </a:p>
          <a:p>
            <a:pPr algn="just">
              <a:buFont typeface="Arial" pitchFamily="34" charset="0"/>
              <a:buChar char="•"/>
              <a:defRPr/>
            </a:pPr>
            <a:endParaRPr lang="en-US" sz="2000" dirty="0"/>
          </a:p>
          <a:p>
            <a:pPr algn="just"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rgbClr val="C42ABD"/>
                </a:solidFill>
              </a:rPr>
              <a:t>Thermosetting</a:t>
            </a:r>
            <a:r>
              <a:rPr lang="en-US" sz="2000" dirty="0"/>
              <a:t> - A thermosetting polymer becomes hard on heating. It cannot be </a:t>
            </a:r>
            <a:r>
              <a:rPr lang="en-US" sz="2000" dirty="0" err="1"/>
              <a:t>remoulded</a:t>
            </a:r>
            <a:r>
              <a:rPr lang="en-US" sz="2000" dirty="0"/>
              <a:t>, its structure instead undergoes a total degradation on heating, </a:t>
            </a:r>
            <a:r>
              <a:rPr lang="en-US" sz="2000" dirty="0" err="1"/>
              <a:t>e.g.,Bakelite</a:t>
            </a:r>
            <a:r>
              <a:rPr lang="en-US" sz="2000" dirty="0"/>
              <a:t>, Aniline </a:t>
            </a:r>
            <a:r>
              <a:rPr lang="en-US" sz="2000" dirty="0" err="1"/>
              <a:t>aldehyde</a:t>
            </a:r>
            <a:r>
              <a:rPr lang="en-US" sz="2000" dirty="0"/>
              <a:t> resin, urea formaldehyde resin</a:t>
            </a:r>
          </a:p>
          <a:p>
            <a:pPr algn="just">
              <a:buFont typeface="Arial" pitchFamily="34" charset="0"/>
              <a:buChar char="•"/>
              <a:defRPr/>
            </a:pPr>
            <a:endParaRPr lang="en-US" sz="2000" dirty="0">
              <a:latin typeface="+mn-lt"/>
            </a:endParaRPr>
          </a:p>
          <a:p>
            <a:pPr algn="just">
              <a:buFont typeface="Arial" pitchFamily="34" charset="0"/>
              <a:buChar char="•"/>
              <a:defRPr/>
            </a:pP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4420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Polymer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43724" y="1418491"/>
            <a:ext cx="7861713" cy="3941745"/>
          </a:xfrm>
          <a:prstGeom prst="rect">
            <a:avLst/>
          </a:prstGeom>
          <a:noFill/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71880" y="211865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7- Functional materials-Polymers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248423" y="1317943"/>
            <a:ext cx="389329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2000" dirty="0">
                <a:latin typeface="+mn-lt"/>
              </a:rPr>
              <a:t>The reason for the </a:t>
            </a:r>
            <a:r>
              <a:rPr lang="en-US" sz="2000" b="1" dirty="0">
                <a:solidFill>
                  <a:srgbClr val="C42ABD"/>
                </a:solidFill>
                <a:latin typeface="+mn-lt"/>
              </a:rPr>
              <a:t>difference</a:t>
            </a:r>
            <a:r>
              <a:rPr lang="en-US" sz="2000" dirty="0">
                <a:latin typeface="+mn-lt"/>
              </a:rPr>
              <a:t> in the thermal </a:t>
            </a:r>
            <a:r>
              <a:rPr lang="en-US" sz="2000" dirty="0" err="1">
                <a:latin typeface="+mn-lt"/>
              </a:rPr>
              <a:t>behaviour</a:t>
            </a:r>
            <a:r>
              <a:rPr lang="en-US" sz="2000" dirty="0">
                <a:latin typeface="+mn-lt"/>
              </a:rPr>
              <a:t> is:</a:t>
            </a:r>
          </a:p>
          <a:p>
            <a:pPr algn="just">
              <a:defRPr/>
            </a:pPr>
            <a:endParaRPr lang="en-US" sz="2000" dirty="0">
              <a:latin typeface="+mn-lt"/>
            </a:endParaRPr>
          </a:p>
          <a:p>
            <a:pPr algn="just">
              <a:buFont typeface="Arial" pitchFamily="34" charset="0"/>
              <a:buChar char="•"/>
              <a:defRPr/>
            </a:pPr>
            <a:r>
              <a:rPr lang="en-US" sz="2000" dirty="0"/>
              <a:t>T</a:t>
            </a:r>
            <a:r>
              <a:rPr lang="en-US" sz="2000" dirty="0">
                <a:latin typeface="+mn-lt"/>
              </a:rPr>
              <a:t>hermoplastics have </a:t>
            </a:r>
            <a:r>
              <a:rPr lang="en-US" sz="2000" b="1" dirty="0">
                <a:solidFill>
                  <a:srgbClr val="C42ABD"/>
                </a:solidFill>
                <a:latin typeface="+mn-lt"/>
              </a:rPr>
              <a:t>relatively weak forces of attraction </a:t>
            </a:r>
            <a:r>
              <a:rPr lang="en-US" sz="2000" dirty="0">
                <a:latin typeface="+mn-lt"/>
              </a:rPr>
              <a:t>like van der Waals forces, dipole-dipole attraction or H-bonding between the chains, which are overcome when the material is heated</a:t>
            </a:r>
          </a:p>
          <a:p>
            <a:pPr algn="just">
              <a:defRPr/>
            </a:pPr>
            <a:endParaRPr lang="en-US" sz="2000" dirty="0">
              <a:latin typeface="+mn-lt"/>
            </a:endParaRPr>
          </a:p>
          <a:p>
            <a:pPr algn="just"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</a:rPr>
              <a:t> Thermosetting plastics have the </a:t>
            </a:r>
            <a:r>
              <a:rPr lang="en-US" sz="2000" b="1" dirty="0">
                <a:solidFill>
                  <a:srgbClr val="C42ABD"/>
                </a:solidFill>
                <a:latin typeface="+mn-lt"/>
              </a:rPr>
              <a:t>cross-linking</a:t>
            </a:r>
            <a:r>
              <a:rPr lang="en-US" sz="2000" dirty="0">
                <a:latin typeface="+mn-lt"/>
              </a:rPr>
              <a:t> between the chains is by strong covalent bonds cannot be broken easily. On strong heating will result in charring and degradation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950602" y="5730905"/>
            <a:ext cx="24318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/>
              <a:t>Source:http</a:t>
            </a:r>
            <a:r>
              <a:rPr lang="en-GB" sz="1200" dirty="0"/>
              <a:t>://chemistry2.csudh.edu/rpendarvis/Polymer.html</a:t>
            </a:r>
          </a:p>
        </p:txBody>
      </p:sp>
    </p:spTree>
    <p:extLst>
      <p:ext uri="{BB962C8B-B14F-4D97-AF65-F5344CB8AC3E}">
        <p14:creationId xmlns:p14="http://schemas.microsoft.com/office/powerpoint/2010/main" val="384420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287946" y="2887307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2465F97-45E8-4475-81F0-E171C116B224}"/>
              </a:ext>
            </a:extLst>
          </p:cNvPr>
          <p:cNvSpPr/>
          <p:nvPr/>
        </p:nvSpPr>
        <p:spPr>
          <a:xfrm>
            <a:off x="4287946" y="3249144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Asha</a:t>
            </a:r>
            <a:r>
              <a:rPr lang="en-US" sz="2400" b="1" dirty="0"/>
              <a:t> A</a:t>
            </a:r>
            <a:endParaRPr lang="en-IN" sz="2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AC1A6C-10C2-4695-9224-09DA1B0D5932}"/>
              </a:ext>
            </a:extLst>
          </p:cNvPr>
          <p:cNvSpPr/>
          <p:nvPr/>
        </p:nvSpPr>
        <p:spPr>
          <a:xfrm>
            <a:off x="4287946" y="3646749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Science and Humanities</a:t>
            </a:r>
            <a:endParaRPr lang="en-IN" sz="20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DBF62E6F-20D6-4DF2-A881-ECD3EEB1A2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52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6945700-3E62-4469-A35D-2B3AE23A08DF}"/>
              </a:ext>
            </a:extLst>
          </p:cNvPr>
          <p:cNvSpPr/>
          <p:nvPr/>
        </p:nvSpPr>
        <p:spPr>
          <a:xfrm>
            <a:off x="4287946" y="2068426"/>
            <a:ext cx="74972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0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</p:spTree>
    <p:extLst>
      <p:ext uri="{BB962C8B-B14F-4D97-AF65-F5344CB8AC3E}">
        <p14:creationId xmlns:p14="http://schemas.microsoft.com/office/powerpoint/2010/main" val="2570367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7- Functional materials-Polymers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1AEBD28-7BCD-4BFF-8D86-9C5F49398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365274" cy="41310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sz="3200" b="1" i="1" dirty="0"/>
              <a:t>Class content:</a:t>
            </a:r>
          </a:p>
          <a:p>
            <a:pPr marL="0" indent="0">
              <a:buNone/>
            </a:pPr>
            <a:endParaRPr lang="en-IN" b="1" dirty="0"/>
          </a:p>
          <a:p>
            <a:pPr algn="just"/>
            <a:r>
              <a:rPr lang="en-US" b="1" i="1" dirty="0">
                <a:latin typeface="Calibri" panose="020F0502020204030204" pitchFamily="34" charset="0"/>
                <a:ea typeface="Times New Roman" panose="02020603050405020304" pitchFamily="18" charset="0"/>
              </a:rPr>
              <a:t>Structure –property relationship</a:t>
            </a:r>
          </a:p>
          <a:p>
            <a:pPr lvl="1" algn="just"/>
            <a:r>
              <a:rPr lang="en-US" b="1" i="1" dirty="0" err="1">
                <a:latin typeface="Calibri" panose="020F0502020204030204" pitchFamily="34" charset="0"/>
                <a:ea typeface="Times New Roman" panose="02020603050405020304" pitchFamily="18" charset="0"/>
              </a:rPr>
              <a:t>Crystallinity</a:t>
            </a:r>
            <a:endParaRPr lang="en-US" b="1" i="1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1" algn="just"/>
            <a:r>
              <a:rPr lang="en-US" b="1" i="1" dirty="0">
                <a:latin typeface="Calibri" panose="020F0502020204030204" pitchFamily="34" charset="0"/>
                <a:ea typeface="Times New Roman" panose="02020603050405020304" pitchFamily="18" charset="0"/>
              </a:rPr>
              <a:t>Tensile strength</a:t>
            </a:r>
          </a:p>
          <a:p>
            <a:pPr lvl="1" algn="just"/>
            <a:r>
              <a:rPr lang="en-US" b="1" i="1" dirty="0">
                <a:latin typeface="Calibri" panose="020F0502020204030204" pitchFamily="34" charset="0"/>
                <a:ea typeface="Times New Roman" panose="02020603050405020304" pitchFamily="18" charset="0"/>
              </a:rPr>
              <a:t>Elasticity</a:t>
            </a:r>
          </a:p>
          <a:p>
            <a:pPr lvl="1" algn="just"/>
            <a:r>
              <a:rPr lang="en-US" b="1" i="1" dirty="0">
                <a:latin typeface="Calibri" panose="020F0502020204030204" pitchFamily="34" charset="0"/>
                <a:ea typeface="Times New Roman" panose="02020603050405020304" pitchFamily="18" charset="0"/>
              </a:rPr>
              <a:t>Chemical resistance</a:t>
            </a:r>
          </a:p>
          <a:p>
            <a:pPr lvl="1" algn="just"/>
            <a:r>
              <a:rPr lang="en-US" b="1" i="1" dirty="0">
                <a:latin typeface="Calibri" panose="020F0502020204030204" pitchFamily="34" charset="0"/>
                <a:ea typeface="Times New Roman" panose="02020603050405020304" pitchFamily="18" charset="0"/>
              </a:rPr>
              <a:t>Plastic deformation</a:t>
            </a:r>
          </a:p>
          <a:p>
            <a:pPr lvl="1" algn="just">
              <a:buNone/>
            </a:pPr>
            <a:endParaRPr lang="en-US" b="1" i="1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954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7- Functional materials-Polymers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22985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6213" y="1443038"/>
            <a:ext cx="7745412" cy="458587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800" b="1" dirty="0">
                <a:solidFill>
                  <a:srgbClr val="FF0000"/>
                </a:solidFill>
                <a:latin typeface="+mn-lt"/>
              </a:rPr>
              <a:t>Structure - property relationship of polymers</a:t>
            </a:r>
          </a:p>
          <a:p>
            <a:pPr algn="just">
              <a:defRPr/>
            </a:pPr>
            <a:endParaRPr lang="en-US" sz="2400" dirty="0">
              <a:solidFill>
                <a:srgbClr val="FF0000"/>
              </a:solidFill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+mn-lt"/>
              </a:rPr>
              <a:t> Polymers are </a:t>
            </a:r>
            <a:r>
              <a:rPr lang="en-US" sz="2400" b="1" dirty="0">
                <a:solidFill>
                  <a:srgbClr val="C42ABD"/>
                </a:solidFill>
                <a:latin typeface="+mn-lt"/>
              </a:rPr>
              <a:t>extremely versatile</a:t>
            </a:r>
            <a:r>
              <a:rPr lang="en-US" sz="2400" dirty="0">
                <a:latin typeface="+mn-lt"/>
              </a:rPr>
              <a:t> when it comes to their properties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+mn-lt"/>
              </a:rPr>
              <a:t>Some are hard while others are soft and flexible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+mn-lt"/>
              </a:rPr>
              <a:t> Some are insoluble and resistant to heat while others are soluble and fusible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+mn-lt"/>
              </a:rPr>
              <a:t>Properties of polymers are </a:t>
            </a:r>
            <a:r>
              <a:rPr lang="en-US" sz="2400" b="1" dirty="0">
                <a:solidFill>
                  <a:srgbClr val="C42ABD"/>
                </a:solidFill>
                <a:latin typeface="+mn-lt"/>
              </a:rPr>
              <a:t>influenced by their structure</a:t>
            </a:r>
          </a:p>
          <a:p>
            <a:pPr algn="just">
              <a:defRPr/>
            </a:pP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4420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7- Functional materials-Polymers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22985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76622" y="1380109"/>
            <a:ext cx="7634287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Crystallinity :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+mn-lt"/>
              </a:rPr>
              <a:t> The degree of cystallinity of a polymer depends on its </a:t>
            </a:r>
            <a:r>
              <a:rPr lang="en-US" sz="2400" b="1" dirty="0">
                <a:solidFill>
                  <a:srgbClr val="C42ABD"/>
                </a:solidFill>
                <a:latin typeface="+mn-lt"/>
              </a:rPr>
              <a:t>structure</a:t>
            </a:r>
            <a:r>
              <a:rPr lang="en-US" sz="2400" b="1" dirty="0">
                <a:solidFill>
                  <a:srgbClr val="C42ABD"/>
                </a:solidFill>
              </a:rPr>
              <a:t> and configuration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+mn-lt"/>
              </a:rPr>
              <a:t> Polymers contain both </a:t>
            </a:r>
            <a:r>
              <a:rPr lang="en-US" sz="2400" b="1" dirty="0">
                <a:solidFill>
                  <a:srgbClr val="C42ABD"/>
                </a:solidFill>
                <a:latin typeface="+mn-lt"/>
              </a:rPr>
              <a:t>crystalline and amorphous </a:t>
            </a:r>
            <a:r>
              <a:rPr lang="en-US" sz="2400" dirty="0">
                <a:latin typeface="+mn-lt"/>
              </a:rPr>
              <a:t>regions 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+mn-lt"/>
              </a:rPr>
              <a:t> Crystalline regions occur when polymer chains are arranged in an orderly fashion parallel and close to each other</a:t>
            </a:r>
          </a:p>
          <a:p>
            <a:pPr algn="just">
              <a:buFont typeface="Arial" pitchFamily="34" charset="0"/>
              <a:buChar char="•"/>
              <a:defRPr/>
            </a:pPr>
            <a:endParaRPr lang="en-US" sz="2400" dirty="0">
              <a:latin typeface="+mn-lt"/>
            </a:endParaRPr>
          </a:p>
          <a:p>
            <a:pPr algn="just">
              <a:defRPr/>
            </a:pPr>
            <a:endParaRPr lang="en-US" sz="2400" dirty="0">
              <a:latin typeface="+mn-lt"/>
            </a:endParaRPr>
          </a:p>
        </p:txBody>
      </p:sp>
      <p:pic>
        <p:nvPicPr>
          <p:cNvPr id="2" name="Picture 2" descr="Types of Polymer Matrix – Coventive Composites">
            <a:extLst>
              <a:ext uri="{FF2B5EF4-FFF2-40B4-BE49-F238E27FC236}">
                <a16:creationId xmlns:a16="http://schemas.microsoft.com/office/drawing/2014/main" id="{BAF910E1-1486-4BEB-A979-707F6F2BC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8878" y="4334891"/>
            <a:ext cx="3048000" cy="2286000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71BE8ED-5AFC-4A95-866B-AFD31789EC6C}"/>
              </a:ext>
            </a:extLst>
          </p:cNvPr>
          <p:cNvSpPr/>
          <p:nvPr/>
        </p:nvSpPr>
        <p:spPr>
          <a:xfrm>
            <a:off x="4952793" y="5243724"/>
            <a:ext cx="2362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https://coventivecomposites.com/explainers/types-of-polymer-matrix/</a:t>
            </a:r>
          </a:p>
        </p:txBody>
      </p:sp>
    </p:spTree>
    <p:extLst>
      <p:ext uri="{BB962C8B-B14F-4D97-AF65-F5344CB8AC3E}">
        <p14:creationId xmlns:p14="http://schemas.microsoft.com/office/powerpoint/2010/main" val="384420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7- Functional materials-Polymers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22985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10"/>
          <p:cNvSpPr>
            <a:spLocks noGrp="1"/>
          </p:cNvSpPr>
          <p:nvPr>
            <p:ph sz="half" idx="1"/>
          </p:nvPr>
        </p:nvSpPr>
        <p:spPr>
          <a:xfrm>
            <a:off x="614363" y="1358900"/>
            <a:ext cx="7562850" cy="4127500"/>
          </a:xfrm>
        </p:spPr>
        <p:txBody>
          <a:bodyPr>
            <a:normAutofit/>
          </a:bodyPr>
          <a:lstStyle/>
          <a:p>
            <a:pPr marL="0" indent="0" algn="just" eaLnBrk="1" hangingPunct="1">
              <a:buNone/>
            </a:pP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</a:rPr>
              <a:t> Structure:</a:t>
            </a:r>
          </a:p>
          <a:p>
            <a:pPr algn="just" eaLnBrk="1" hangingPunct="1"/>
            <a:r>
              <a:rPr lang="en-IN" sz="2000" dirty="0"/>
              <a:t>Polymers made up of linear chains </a:t>
            </a:r>
            <a:r>
              <a:rPr lang="en-IN" sz="2000" b="1" dirty="0">
                <a:solidFill>
                  <a:srgbClr val="C42ABD"/>
                </a:solidFill>
              </a:rPr>
              <a:t>without bulky pendant groups </a:t>
            </a:r>
            <a:r>
              <a:rPr lang="en-IN" sz="2000" dirty="0"/>
              <a:t>are more crystalline</a:t>
            </a:r>
          </a:p>
          <a:p>
            <a:pPr marL="0" indent="0" algn="just" eaLnBrk="1" hangingPunct="1">
              <a:buNone/>
            </a:pPr>
            <a:r>
              <a:rPr lang="en-IN" sz="2000" dirty="0"/>
              <a:t>    e.g., Polyethylene(PE) is more crystalline then </a:t>
            </a:r>
            <a:r>
              <a:rPr lang="en-IN" sz="2000" dirty="0" err="1"/>
              <a:t>polyvinylacetate</a:t>
            </a:r>
            <a:r>
              <a:rPr lang="en-IN" sz="2000" dirty="0"/>
              <a:t> </a:t>
            </a:r>
          </a:p>
          <a:p>
            <a:pPr marL="0" indent="0" algn="just" eaLnBrk="1" hangingPunct="1">
              <a:buNone/>
            </a:pPr>
            <a:endParaRPr lang="en-US" sz="2000" dirty="0"/>
          </a:p>
          <a:p>
            <a:pPr algn="just"/>
            <a:r>
              <a:rPr lang="en-US" sz="2000" dirty="0"/>
              <a:t>Polymers containing </a:t>
            </a:r>
            <a:r>
              <a:rPr lang="en-US" sz="2000" b="1" dirty="0">
                <a:solidFill>
                  <a:srgbClr val="C42ABD"/>
                </a:solidFill>
              </a:rPr>
              <a:t>polar groups </a:t>
            </a:r>
            <a:r>
              <a:rPr lang="en-US" sz="2000" dirty="0"/>
              <a:t>are more crystalline</a:t>
            </a:r>
          </a:p>
          <a:p>
            <a:pPr marL="0" indent="0" algn="just">
              <a:buNone/>
            </a:pPr>
            <a:endParaRPr lang="en-US" sz="2000" dirty="0"/>
          </a:p>
          <a:p>
            <a:pPr algn="just" eaLnBrk="1" hangingPunct="1"/>
            <a:r>
              <a:rPr lang="en-US" sz="2000" dirty="0"/>
              <a:t>A close packing between polymeric chains because of strong secondary forces like dipole–dipole interactions or  hydrogen bonding imparts a high degree of crystallinity</a:t>
            </a:r>
          </a:p>
          <a:p>
            <a:pPr marL="0" indent="0" algn="just" eaLnBrk="1" hangingPunct="1">
              <a:buNone/>
            </a:pPr>
            <a:r>
              <a:rPr lang="en-US" sz="2000" dirty="0"/>
              <a:t>   e.g., </a:t>
            </a:r>
            <a:r>
              <a:rPr lang="en-IN" sz="2000" dirty="0"/>
              <a:t>PVC  is more crystalline than PE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4420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NS 205 Materials Science I Chapter 13: Polymers - ppt video online download">
            <a:extLst>
              <a:ext uri="{FF2B5EF4-FFF2-40B4-BE49-F238E27FC236}">
                <a16:creationId xmlns:a16="http://schemas.microsoft.com/office/drawing/2014/main" id="{4672376F-2310-4EB7-AA9F-5152EB9289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9" t="39973" r="13541"/>
          <a:stretch/>
        </p:blipFill>
        <p:spPr bwMode="auto">
          <a:xfrm>
            <a:off x="5255908" y="1611087"/>
            <a:ext cx="6103753" cy="367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7- Functional materials-Polymers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22985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5CB116-BE63-4E51-BDD4-CD21273954EA}"/>
              </a:ext>
            </a:extLst>
          </p:cNvPr>
          <p:cNvSpPr txBox="1"/>
          <p:nvPr/>
        </p:nvSpPr>
        <p:spPr>
          <a:xfrm>
            <a:off x="257859" y="1267072"/>
            <a:ext cx="4724450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hangingPunct="1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Configuration:</a:t>
            </a:r>
          </a:p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Crystallinity also depends on the </a:t>
            </a:r>
            <a:r>
              <a:rPr lang="en-US" sz="2000" b="1" dirty="0">
                <a:solidFill>
                  <a:srgbClr val="C42ABD"/>
                </a:solidFill>
                <a:latin typeface="+mn-lt"/>
              </a:rPr>
              <a:t>stereoregularity </a:t>
            </a:r>
            <a:r>
              <a:rPr lang="en-US" sz="2000" dirty="0">
                <a:latin typeface="+mn-lt"/>
              </a:rPr>
              <a:t>of the polymer</a:t>
            </a:r>
          </a:p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r>
              <a:rPr lang="en-US" sz="2000" dirty="0"/>
              <a:t>Based on stereoregularity polymers are classified as </a:t>
            </a:r>
            <a:r>
              <a:rPr lang="en-US" sz="2000" b="1" dirty="0">
                <a:solidFill>
                  <a:srgbClr val="C42ABD"/>
                </a:solidFill>
              </a:rPr>
              <a:t>isotactic, syndiotactic and atactic</a:t>
            </a:r>
          </a:p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 </a:t>
            </a:r>
            <a:r>
              <a:rPr lang="en-US" sz="2000" dirty="0"/>
              <a:t>Isotactic polymers are found to be </a:t>
            </a:r>
            <a:r>
              <a:rPr lang="en-US" sz="2000" b="1" dirty="0">
                <a:solidFill>
                  <a:srgbClr val="C42ABD"/>
                </a:solidFill>
              </a:rPr>
              <a:t>most crystalline </a:t>
            </a:r>
            <a:r>
              <a:rPr lang="en-US" sz="2000" dirty="0"/>
              <a:t>while atactic are found to be </a:t>
            </a:r>
            <a:r>
              <a:rPr lang="en-US" sz="2000" b="1" dirty="0">
                <a:solidFill>
                  <a:srgbClr val="C42ABD"/>
                </a:solidFill>
              </a:rPr>
              <a:t>least crystalline</a:t>
            </a:r>
          </a:p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r>
              <a:rPr lang="en-IN" sz="2000" dirty="0"/>
              <a:t>High </a:t>
            </a:r>
            <a:r>
              <a:rPr lang="en-IN" sz="2000" dirty="0" err="1"/>
              <a:t>crystallinity</a:t>
            </a:r>
            <a:r>
              <a:rPr lang="en-IN" sz="2000" dirty="0"/>
              <a:t> leads to sharper melting point, greater rigidity, strength and density</a:t>
            </a:r>
          </a:p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C42ABD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38B777-B6BA-404B-A96F-550B66027484}"/>
              </a:ext>
            </a:extLst>
          </p:cNvPr>
          <p:cNvSpPr txBox="1"/>
          <p:nvPr/>
        </p:nvSpPr>
        <p:spPr>
          <a:xfrm>
            <a:off x="8692835" y="5788057"/>
            <a:ext cx="24334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 err="1"/>
              <a:t>Source:https</a:t>
            </a:r>
            <a:r>
              <a:rPr lang="en-IN" sz="1200" dirty="0"/>
              <a:t>://slideplayer.com/slide/5759919/</a:t>
            </a:r>
          </a:p>
        </p:txBody>
      </p:sp>
    </p:spTree>
    <p:extLst>
      <p:ext uri="{BB962C8B-B14F-4D97-AF65-F5344CB8AC3E}">
        <p14:creationId xmlns:p14="http://schemas.microsoft.com/office/powerpoint/2010/main" val="384420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 descr="Polymer Composites Part 2: Introduction to Polymer Resins - Polymer  Innovation Blo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75457" y="1345473"/>
            <a:ext cx="5222639" cy="4306276"/>
          </a:xfrm>
          <a:prstGeom prst="rect">
            <a:avLst/>
          </a:prstGeom>
          <a:noFill/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7- Functional materials-Polymers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74321" y="1345473"/>
            <a:ext cx="505967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>
                    <a:lumMod val="50000"/>
                  </a:schemeClr>
                </a:solidFill>
              </a:rPr>
              <a:t>Tensile strength: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The </a:t>
            </a:r>
            <a:r>
              <a:rPr lang="en-GB" b="1" dirty="0">
                <a:solidFill>
                  <a:srgbClr val="C42ABD"/>
                </a:solidFill>
              </a:rPr>
              <a:t>amount of stress </a:t>
            </a:r>
            <a:r>
              <a:rPr lang="en-GB" dirty="0"/>
              <a:t>a polymer can take before undergoing permanent deformation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Tensile strength depends on :</a:t>
            </a:r>
          </a:p>
          <a:p>
            <a:pPr lvl="1">
              <a:buFont typeface="Arial" pitchFamily="34" charset="0"/>
              <a:buChar char="•"/>
            </a:pPr>
            <a:r>
              <a:rPr lang="en-IN" dirty="0"/>
              <a:t>        </a:t>
            </a:r>
            <a:r>
              <a:rPr lang="en-IN" b="1" dirty="0">
                <a:solidFill>
                  <a:srgbClr val="C42ABD"/>
                </a:solidFill>
              </a:rPr>
              <a:t>Molecular mass </a:t>
            </a:r>
            <a:r>
              <a:rPr lang="en-IN" dirty="0"/>
              <a:t>- low molecular mass polymers are soft and</a:t>
            </a:r>
          </a:p>
          <a:p>
            <a:pPr lvl="1"/>
            <a:r>
              <a:rPr lang="en-IN" dirty="0"/>
              <a:t>         gummy, high molecular mass polymers are tough and heat</a:t>
            </a:r>
          </a:p>
          <a:p>
            <a:pPr lvl="1"/>
            <a:r>
              <a:rPr lang="en-IN" dirty="0"/>
              <a:t>         resistant</a:t>
            </a:r>
          </a:p>
          <a:p>
            <a:pPr marL="971550" lvl="1" indent="-514350" algn="just">
              <a:buFont typeface="Arial" pitchFamily="34" charset="0"/>
              <a:buChar char="•"/>
            </a:pPr>
            <a:r>
              <a:rPr lang="en-IN" dirty="0"/>
              <a:t>By increasing molecular mass the </a:t>
            </a:r>
            <a:r>
              <a:rPr lang="en-IN" b="1" dirty="0">
                <a:solidFill>
                  <a:srgbClr val="C42ABD"/>
                </a:solidFill>
              </a:rPr>
              <a:t>tensile strength increases </a:t>
            </a:r>
            <a:r>
              <a:rPr lang="en-IN" dirty="0"/>
              <a:t>to a certain extent and then  becomes constant </a:t>
            </a:r>
          </a:p>
          <a:p>
            <a:pPr marL="971550" lvl="1" indent="-514350" algn="just">
              <a:buFont typeface="Arial" pitchFamily="34" charset="0"/>
              <a:buChar char="•"/>
            </a:pPr>
            <a:r>
              <a:rPr lang="en-IN" b="1" dirty="0">
                <a:solidFill>
                  <a:srgbClr val="C42ABD"/>
                </a:solidFill>
              </a:rPr>
              <a:t>Melt viscosity </a:t>
            </a:r>
            <a:r>
              <a:rPr lang="en-IN" dirty="0"/>
              <a:t>initially shows gradual increase then increases steeply with high molecular weight</a:t>
            </a:r>
          </a:p>
          <a:p>
            <a:endParaRPr lang="en-IN" sz="2000" dirty="0"/>
          </a:p>
          <a:p>
            <a:endParaRPr lang="en-GB" sz="2000" dirty="0"/>
          </a:p>
          <a:p>
            <a:endParaRPr lang="en-GB" sz="2000" dirty="0"/>
          </a:p>
        </p:txBody>
      </p:sp>
      <p:sp>
        <p:nvSpPr>
          <p:cNvPr id="15" name="Rectangle 14"/>
          <p:cNvSpPr/>
          <p:nvPr/>
        </p:nvSpPr>
        <p:spPr>
          <a:xfrm>
            <a:off x="6947748" y="5768979"/>
            <a:ext cx="3352800" cy="460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/>
              <a:t>Source:https</a:t>
            </a:r>
            <a:r>
              <a:rPr lang="en-GB" sz="1200" dirty="0"/>
              <a:t>://polymerinnovationblog.com/polymer-composites-part-2-introduction-polymer-resins/</a:t>
            </a:r>
          </a:p>
        </p:txBody>
      </p:sp>
    </p:spTree>
    <p:extLst>
      <p:ext uri="{BB962C8B-B14F-4D97-AF65-F5344CB8AC3E}">
        <p14:creationId xmlns:p14="http://schemas.microsoft.com/office/powerpoint/2010/main" val="3362714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7- Functional materials-Polymers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61938" y="1279525"/>
            <a:ext cx="758825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Font typeface="Arial" pitchFamily="34" charset="0"/>
              <a:buChar char="•"/>
              <a:defRPr/>
            </a:pPr>
            <a:r>
              <a:rPr lang="en-IN" sz="2400" dirty="0"/>
              <a:t>  Tensile strength increases when polymer has </a:t>
            </a:r>
            <a:r>
              <a:rPr lang="en-IN" sz="2400" b="1" dirty="0">
                <a:solidFill>
                  <a:srgbClr val="C42ABD"/>
                </a:solidFill>
              </a:rPr>
              <a:t>polar</a:t>
            </a:r>
          </a:p>
          <a:p>
            <a:pPr algn="just">
              <a:defRPr/>
            </a:pPr>
            <a:r>
              <a:rPr lang="en-IN" sz="2400" b="1" dirty="0">
                <a:solidFill>
                  <a:srgbClr val="C42ABD"/>
                </a:solidFill>
              </a:rPr>
              <a:t>   groups</a:t>
            </a:r>
          </a:p>
          <a:p>
            <a:pPr algn="just">
              <a:buFont typeface="Arial" pitchFamily="34" charset="0"/>
              <a:buChar char="•"/>
              <a:defRPr/>
            </a:pPr>
            <a:endParaRPr lang="en-IN" sz="2400" dirty="0"/>
          </a:p>
          <a:p>
            <a:pPr algn="just">
              <a:buFont typeface="Arial" pitchFamily="34" charset="0"/>
              <a:buChar char="•"/>
              <a:defRPr/>
            </a:pPr>
            <a:r>
              <a:rPr lang="en-IN" sz="2400" dirty="0"/>
              <a:t> Force of attraction between chains prevents polymer</a:t>
            </a:r>
          </a:p>
          <a:p>
            <a:pPr algn="just">
              <a:defRPr/>
            </a:pPr>
            <a:r>
              <a:rPr lang="en-IN" sz="2400" dirty="0"/>
              <a:t>  chains from </a:t>
            </a:r>
            <a:r>
              <a:rPr lang="en-IN" sz="2400" b="1" dirty="0">
                <a:solidFill>
                  <a:srgbClr val="C42ABD"/>
                </a:solidFill>
              </a:rPr>
              <a:t>slipping against each other</a:t>
            </a:r>
          </a:p>
          <a:p>
            <a:pPr algn="just">
              <a:defRPr/>
            </a:pPr>
            <a:r>
              <a:rPr lang="en-IN" sz="2400" dirty="0"/>
              <a:t>  e.g., PVC, Nylon</a:t>
            </a:r>
          </a:p>
          <a:p>
            <a:pPr algn="just">
              <a:defRPr/>
            </a:pPr>
            <a:endParaRPr lang="en-IN" sz="2400" dirty="0"/>
          </a:p>
          <a:p>
            <a:pPr algn="just">
              <a:defRPr/>
            </a:pPr>
            <a:endParaRPr lang="en-IN" sz="2400" dirty="0"/>
          </a:p>
          <a:p>
            <a:pPr algn="just">
              <a:buFont typeface="Arial" pitchFamily="34" charset="0"/>
              <a:buChar char="•"/>
              <a:defRPr/>
            </a:pPr>
            <a:endParaRPr lang="en-IN" sz="2400" dirty="0"/>
          </a:p>
          <a:p>
            <a:pPr algn="just"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rgbClr val="C42ABD"/>
                </a:solidFill>
                <a:latin typeface="+mn-lt"/>
              </a:rPr>
              <a:t>  Cross linking </a:t>
            </a:r>
            <a:r>
              <a:rPr lang="en-US" sz="2400" dirty="0">
                <a:latin typeface="+mn-lt"/>
              </a:rPr>
              <a:t>in a polymer also increases its tensile</a:t>
            </a:r>
          </a:p>
          <a:p>
            <a:pPr algn="just">
              <a:defRPr/>
            </a:pPr>
            <a:r>
              <a:rPr lang="en-US" sz="2400" dirty="0"/>
              <a:t>  </a:t>
            </a:r>
            <a:r>
              <a:rPr lang="en-US" sz="2400" dirty="0">
                <a:latin typeface="+mn-lt"/>
              </a:rPr>
              <a:t> strength</a:t>
            </a:r>
          </a:p>
        </p:txBody>
      </p:sp>
    </p:spTree>
    <p:extLst>
      <p:ext uri="{BB962C8B-B14F-4D97-AF65-F5344CB8AC3E}">
        <p14:creationId xmlns:p14="http://schemas.microsoft.com/office/powerpoint/2010/main" val="3866310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7- Functional materials-Polymers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322309" y="1280886"/>
            <a:ext cx="7542213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Elasticity :</a:t>
            </a:r>
          </a:p>
          <a:p>
            <a:pPr algn="just"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The property of a polymer by which it </a:t>
            </a:r>
            <a:r>
              <a:rPr lang="en-US" sz="2000" b="1" dirty="0">
                <a:solidFill>
                  <a:srgbClr val="C42ABD"/>
                </a:solidFill>
                <a:latin typeface="+mn-lt"/>
              </a:rPr>
              <a:t>deforms on applying force and regains original shape on release of force</a:t>
            </a:r>
            <a:r>
              <a:rPr lang="en-US" sz="2000" dirty="0">
                <a:latin typeface="+mn-lt"/>
              </a:rPr>
              <a:t> is called elasticity</a:t>
            </a:r>
          </a:p>
          <a:p>
            <a:pPr algn="just">
              <a:defRPr/>
            </a:pPr>
            <a:endParaRPr lang="en-US" sz="2000" dirty="0">
              <a:latin typeface="+mn-lt"/>
            </a:endParaRPr>
          </a:p>
          <a:p>
            <a:pPr algn="just"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</a:rPr>
              <a:t>Elastomers have </a:t>
            </a:r>
            <a:r>
              <a:rPr lang="en-US" sz="2000" b="1" dirty="0">
                <a:solidFill>
                  <a:srgbClr val="C42ABD"/>
                </a:solidFill>
                <a:latin typeface="+mn-lt"/>
              </a:rPr>
              <a:t>long coiled and entangled chains </a:t>
            </a:r>
            <a:r>
              <a:rPr lang="en-US" sz="2000" dirty="0">
                <a:latin typeface="+mn-lt"/>
              </a:rPr>
              <a:t>which straighten and orient themselves on stretching. When stress is removed they go back to coiled form</a:t>
            </a:r>
          </a:p>
          <a:p>
            <a:pPr algn="just">
              <a:buFont typeface="Arial" pitchFamily="34" charset="0"/>
              <a:buChar char="•"/>
              <a:defRPr/>
            </a:pPr>
            <a:endParaRPr lang="en-US" sz="2000" b="1" dirty="0"/>
          </a:p>
          <a:p>
            <a:pPr algn="just">
              <a:buFont typeface="Arial" pitchFamily="34" charset="0"/>
              <a:buChar char="•"/>
              <a:defRPr/>
            </a:pPr>
            <a:endParaRPr lang="en-US" sz="2000" b="1" dirty="0">
              <a:latin typeface="+mn-lt"/>
            </a:endParaRPr>
          </a:p>
          <a:p>
            <a:pPr algn="just">
              <a:buFont typeface="Arial" pitchFamily="34" charset="0"/>
              <a:buChar char="•"/>
              <a:defRPr/>
            </a:pPr>
            <a:endParaRPr lang="en-US" sz="2000" b="1" dirty="0"/>
          </a:p>
          <a:p>
            <a:pPr algn="just">
              <a:buFont typeface="Arial" pitchFamily="34" charset="0"/>
              <a:buChar char="•"/>
              <a:defRPr/>
            </a:pPr>
            <a:endParaRPr lang="en-US" sz="2000" b="1" dirty="0">
              <a:latin typeface="+mn-lt"/>
            </a:endParaRPr>
          </a:p>
          <a:p>
            <a:pPr algn="just">
              <a:buFont typeface="Arial" pitchFamily="34" charset="0"/>
              <a:buChar char="•"/>
              <a:defRPr/>
            </a:pPr>
            <a:endParaRPr lang="en-US" sz="2000" b="1" dirty="0"/>
          </a:p>
          <a:p>
            <a:pPr algn="just">
              <a:buFont typeface="Arial" pitchFamily="34" charset="0"/>
              <a:buChar char="•"/>
              <a:defRPr/>
            </a:pPr>
            <a:endParaRPr lang="en-US" sz="2000" b="1" dirty="0">
              <a:latin typeface="+mn-lt"/>
            </a:endParaRPr>
          </a:p>
          <a:p>
            <a:pPr algn="just">
              <a:buFont typeface="Arial" pitchFamily="34" charset="0"/>
              <a:buChar char="•"/>
              <a:defRPr/>
            </a:pPr>
            <a:endParaRPr lang="en-US" sz="2000" b="1" dirty="0"/>
          </a:p>
          <a:p>
            <a:pPr algn="just">
              <a:buFont typeface="Arial" pitchFamily="34" charset="0"/>
              <a:buChar char="•"/>
              <a:defRPr/>
            </a:pPr>
            <a:r>
              <a:rPr lang="en-IN" sz="2000" dirty="0">
                <a:latin typeface="Calibri" pitchFamily="34" charset="0"/>
                <a:cs typeface="Calibri" pitchFamily="34" charset="0"/>
              </a:rPr>
              <a:t>For a polymer to show elasticity the individual chains </a:t>
            </a:r>
            <a:r>
              <a:rPr lang="en-IN" sz="2000" b="1" dirty="0">
                <a:solidFill>
                  <a:srgbClr val="C42ABD"/>
                </a:solidFill>
                <a:latin typeface="Calibri" pitchFamily="34" charset="0"/>
                <a:cs typeface="Calibri" pitchFamily="34" charset="0"/>
              </a:rPr>
              <a:t>should not break 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on prolonged stretching </a:t>
            </a:r>
          </a:p>
          <a:p>
            <a:pPr algn="just">
              <a:buFont typeface="Arial" pitchFamily="34" charset="0"/>
              <a:buChar char="•"/>
              <a:defRPr/>
            </a:pPr>
            <a:endParaRPr lang="en-US" sz="2000" b="1" dirty="0">
              <a:latin typeface="+mn-lt"/>
            </a:endParaRPr>
          </a:p>
          <a:p>
            <a:pPr algn="just">
              <a:defRPr/>
            </a:pPr>
            <a:endParaRPr lang="en-US" sz="2400" dirty="0">
              <a:latin typeface="+mn-lt"/>
            </a:endParaRPr>
          </a:p>
          <a:p>
            <a:pPr algn="just">
              <a:defRPr/>
            </a:pPr>
            <a:r>
              <a:rPr lang="en-US" sz="2400" dirty="0">
                <a:latin typeface="+mn-lt"/>
              </a:rPr>
              <a:t> </a:t>
            </a:r>
          </a:p>
        </p:txBody>
      </p:sp>
      <p:pic>
        <p:nvPicPr>
          <p:cNvPr id="13" name="Picture 2" descr="When a polymer is stretched the snarls begin to disentangle and straighten  out Elasticity of the polymer is mainly because of the uncoiling and  recoiling. - ppt download"/>
          <p:cNvPicPr>
            <a:picLocks noChangeAspect="1" noChangeArrowheads="1"/>
          </p:cNvPicPr>
          <p:nvPr/>
        </p:nvPicPr>
        <p:blipFill>
          <a:blip r:embed="rId3"/>
          <a:srcRect t="27387"/>
          <a:stretch>
            <a:fillRect/>
          </a:stretch>
        </p:blipFill>
        <p:spPr bwMode="auto">
          <a:xfrm>
            <a:off x="481148" y="3840480"/>
            <a:ext cx="3463834" cy="1886385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4500153" y="4484914"/>
            <a:ext cx="31066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err="1"/>
              <a:t>Source:https</a:t>
            </a:r>
            <a:r>
              <a:rPr lang="en-GB" sz="1200" dirty="0"/>
              <a:t>://slideplayer.com/slide/8755303/</a:t>
            </a:r>
          </a:p>
        </p:txBody>
      </p:sp>
    </p:spTree>
    <p:extLst>
      <p:ext uri="{BB962C8B-B14F-4D97-AF65-F5344CB8AC3E}">
        <p14:creationId xmlns:p14="http://schemas.microsoft.com/office/powerpoint/2010/main" val="3243378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16578</TotalTime>
  <Words>1167</Words>
  <Application>Microsoft Office PowerPoint</Application>
  <PresentationFormat>Widescreen</PresentationFormat>
  <Paragraphs>157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Prahallad Nith</dc:creator>
  <cp:lastModifiedBy>Neeraj Rugi</cp:lastModifiedBy>
  <cp:revision>1313</cp:revision>
  <cp:lastPrinted>2020-06-24T17:52:28Z</cp:lastPrinted>
  <dcterms:created xsi:type="dcterms:W3CDTF">2019-05-30T23:14:36Z</dcterms:created>
  <dcterms:modified xsi:type="dcterms:W3CDTF">2025-01-25T09:07:53Z</dcterms:modified>
</cp:coreProperties>
</file>