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359" r:id="rId4"/>
    <p:sldId id="326" r:id="rId5"/>
    <p:sldId id="360" r:id="rId6"/>
    <p:sldId id="361" r:id="rId7"/>
    <p:sldId id="362" r:id="rId8"/>
    <p:sldId id="363" r:id="rId9"/>
    <p:sldId id="364" r:id="rId10"/>
    <p:sldId id="366" r:id="rId11"/>
    <p:sldId id="365" r:id="rId12"/>
    <p:sldId id="368" r:id="rId13"/>
    <p:sldId id="34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15-02-2025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15-02-2025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15-02-2025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15-02-2025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4252404" y="2358110"/>
            <a:ext cx="80267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ELEMENTS OF ELECTRICAL ENGINEERING</a:t>
            </a:r>
          </a:p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UE24EE141B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RENUKA R KAJUR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Electrical &amp; Electronics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7B97334-5661-2E6A-5AF4-C1CE8EC10D63}"/>
              </a:ext>
            </a:extLst>
          </p:cNvPr>
          <p:cNvSpPr/>
          <p:nvPr/>
        </p:nvSpPr>
        <p:spPr>
          <a:xfrm>
            <a:off x="1680932" y="1609653"/>
            <a:ext cx="311212" cy="24526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6D5899B-14C2-2A64-1691-174034F67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650" y="754912"/>
            <a:ext cx="2314708" cy="315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Ohm’s Law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15348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ELEMENTS OF ELECTRICAL ENGINEERING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588" y="1267485"/>
            <a:ext cx="8453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Resistance of a conductor is the opposition offered to the flow of current through it.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xmlns="" id="{7E391288-5488-4FEF-B3B4-CD83F81E292D}"/>
                  </a:ext>
                </a:extLst>
              </p:cNvPr>
              <p:cNvSpPr/>
              <p:nvPr/>
            </p:nvSpPr>
            <p:spPr>
              <a:xfrm>
                <a:off x="99588" y="2720903"/>
                <a:ext cx="7982230" cy="13609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It depends on the resistivity of the material &amp; its dimensions.</a:t>
                </a:r>
              </a:p>
              <a:p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i.e., 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ρ</m:t>
                        </m:r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Where, </a:t>
                </a:r>
                <a:r>
                  <a:rPr lang="el-GR" sz="2400" dirty="0">
                    <a:solidFill>
                      <a:schemeClr val="accent1">
                        <a:lumMod val="75000"/>
                      </a:schemeClr>
                    </a:solidFill>
                  </a:rPr>
                  <a:t>ρ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is the resistivity measured in Ohm-m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E391288-5488-4FEF-B3B4-CD83F81E29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88" y="2720903"/>
                <a:ext cx="7982230" cy="1360950"/>
              </a:xfrm>
              <a:prstGeom prst="rect">
                <a:avLst/>
              </a:prstGeom>
              <a:blipFill>
                <a:blip r:embed="rId3"/>
                <a:stretch>
                  <a:fillRect l="-1145" t="-3571" b="-89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="" id="{0C7B9FEA-6D3E-4A7B-8D39-E7AA05DB6943}"/>
                  </a:ext>
                </a:extLst>
              </p:cNvPr>
              <p:cNvSpPr/>
              <p:nvPr/>
            </p:nvSpPr>
            <p:spPr>
              <a:xfrm>
                <a:off x="99588" y="4420543"/>
                <a:ext cx="6096000" cy="61388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Conductance, G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C7B9FEA-6D3E-4A7B-8D39-E7AA05DB69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88" y="4420543"/>
                <a:ext cx="6096000" cy="613886"/>
              </a:xfrm>
              <a:prstGeom prst="rect">
                <a:avLst/>
              </a:prstGeom>
              <a:blipFill>
                <a:blip r:embed="rId4"/>
                <a:stretch>
                  <a:fillRect l="-1500" b="-99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BFEED5E-59DA-48DF-BDF3-FC8159076B64}"/>
              </a:ext>
            </a:extLst>
          </p:cNvPr>
          <p:cNvSpPr/>
          <p:nvPr/>
        </p:nvSpPr>
        <p:spPr>
          <a:xfrm>
            <a:off x="99588" y="5378801"/>
            <a:ext cx="3753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It is measured in Siemens (S)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15F0C5A-57DE-DA0F-5D06-664847DB2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5634" y="158564"/>
            <a:ext cx="1223515" cy="166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697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Active and Passive Sign Conventions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15348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ELEMENTS OF ELECTRICAL ENGINEERING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" y="1169371"/>
            <a:ext cx="9098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Active sign convention: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Applicable to active elements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It says “current leaves positive terminal in an active element”.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C1279FE-9787-4A22-ACFD-175F702BF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11" y="4124026"/>
            <a:ext cx="3781425" cy="24288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D948F14-7395-490B-92A1-D72D59B9458D}"/>
              </a:ext>
            </a:extLst>
          </p:cNvPr>
          <p:cNvSpPr/>
          <p:nvPr/>
        </p:nvSpPr>
        <p:spPr>
          <a:xfrm>
            <a:off x="-8309" y="2785198"/>
            <a:ext cx="78037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Passive Sign Convention: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Applicable to passive elements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It says “current enters positive terminal in a passive element”.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0D4A339-15A2-E249-0094-5872B8C92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5634" y="158564"/>
            <a:ext cx="1223515" cy="166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482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Text Book &amp; References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15348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ELEMENTS OF ELECTRICAL ENGINEERING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1223692"/>
            <a:ext cx="9098734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Text Book: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“Electrical and Electronic Technology” E. Hughes (Revised by J.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Hiley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K. Brown &amp; I.M Smith), 11</a:t>
            </a:r>
            <a:r>
              <a:rPr kumimoji="0" lang="en-IN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Edition, Pearson Education, 2012.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Reference Books: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 “Basic Electrical Engineering”, K Uma Rao, Pearson Education, 2011.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2. “Basic Electrical Engineering - Revised Edition”,  D. C.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Kulshreshta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Tata- McGraw-Hill, 2012.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3. “Engineering Circuit Analysis”, William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Hayt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Jr.,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Jack E.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Kemmerly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&amp; Steven M. Durbin, 8</a:t>
            </a:r>
            <a:r>
              <a:rPr kumimoji="0" lang="en-IN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Edition,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McGraw-Hill, 2012.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D6803D9-B2AB-B141-1D58-84133A730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5634" y="158564"/>
            <a:ext cx="1223515" cy="166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997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renukark@pes.edu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/>
              <a:t>Renuka 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Electrical &amp; Electronics Engineering</a:t>
            </a:r>
            <a:endParaRPr lang="en-IN" sz="2400" dirty="0"/>
          </a:p>
        </p:txBody>
      </p:sp>
      <p:pic>
        <p:nvPicPr>
          <p:cNvPr id="3" name="Picture 2" descr="A logo with a star in the center&#10;&#10;Description automatically generated">
            <a:extLst>
              <a:ext uri="{FF2B5EF4-FFF2-40B4-BE49-F238E27FC236}">
                <a16:creationId xmlns:a16="http://schemas.microsoft.com/office/drawing/2014/main" xmlns="" id="{453C6C4B-3879-623C-339A-82F8C46AF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005" y="1427621"/>
            <a:ext cx="2806995" cy="239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598883" y="1465030"/>
            <a:ext cx="80390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ELEMENTS OF ELECTRICAL ENGINEERING UE24EE141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4CEFAD4-E477-4E46-B5A6-ADB26E6A2863}"/>
              </a:ext>
            </a:extLst>
          </p:cNvPr>
          <p:cNvSpPr/>
          <p:nvPr/>
        </p:nvSpPr>
        <p:spPr>
          <a:xfrm>
            <a:off x="598882" y="2888778"/>
            <a:ext cx="79040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Network Terminology &amp; Basic Concepts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/>
              <a:t>Renuka </a:t>
            </a:r>
            <a:r>
              <a:rPr lang="en-GB" sz="2400" b="1" dirty="0" err="1"/>
              <a:t>Kajur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Electrical &amp; Electronics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3C2CC16C-60A1-156F-8218-CF2AB8D76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5634" y="158564"/>
            <a:ext cx="1223515" cy="166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Network Terminology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ELEMENTS OF ELECTRICAL ENGINEERING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7283" y="1638677"/>
            <a:ext cx="76049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b="1" dirty="0"/>
              <a:t>Electrical Network: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An interconnection of electrical elements.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CAB1B8F-2297-446D-867F-5A5D0AD47326}"/>
              </a:ext>
            </a:extLst>
          </p:cNvPr>
          <p:cNvSpPr/>
          <p:nvPr/>
        </p:nvSpPr>
        <p:spPr>
          <a:xfrm>
            <a:off x="217282" y="3649664"/>
            <a:ext cx="65119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Electrical Circuit: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An electrical network with at least one source and a sink and having a closed path for current flow.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7A31989-63B5-85FA-3107-03AC69133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5634" y="158564"/>
            <a:ext cx="1223515" cy="166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82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Network Terminology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ELEMENTS OF ELECTRICAL ENGINEERING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7283" y="1638677"/>
            <a:ext cx="76049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Active Element: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An element which supplies or delivers energy in an electrical network. </a:t>
            </a:r>
          </a:p>
          <a:p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Eg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: Voltage Sources &amp; Current Sources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B9DAC01-04AC-4E62-86EB-FD59A2FEECE7}"/>
              </a:ext>
            </a:extLst>
          </p:cNvPr>
          <p:cNvSpPr/>
          <p:nvPr/>
        </p:nvSpPr>
        <p:spPr>
          <a:xfrm>
            <a:off x="217282" y="3899887"/>
            <a:ext cx="65584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Passive Element: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An element which absorbs or stores energy in an electrical network. </a:t>
            </a:r>
          </a:p>
          <a:p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Eg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: Resistors, Inductors &amp; Capacitors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488C926-B553-2E58-C1CA-1683EF491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5634" y="158564"/>
            <a:ext cx="1223515" cy="166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Electric Current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15348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ELEMENTS OF ELECTRICAL ENGINEERING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1169371"/>
            <a:ext cx="76049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An electric current is defined as the rate of flow of charges across the cross section of a conductor.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6446767-EAA0-4C52-8532-B5E654D62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7" y="4008575"/>
            <a:ext cx="7688062" cy="20211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xmlns="" id="{92CD1D79-DBBF-49D6-9710-21606AC2E387}"/>
                  </a:ext>
                </a:extLst>
              </p:cNvPr>
              <p:cNvSpPr/>
              <p:nvPr/>
            </p:nvSpPr>
            <p:spPr>
              <a:xfrm>
                <a:off x="-8308" y="2279192"/>
                <a:ext cx="6096000" cy="91114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It is given by,  I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N" sz="24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24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 (or)  </a:t>
                </a:r>
                <a:r>
                  <a:rPr lang="en-US" sz="2400" dirty="0" err="1">
                    <a:solidFill>
                      <a:schemeClr val="accent1">
                        <a:lumMod val="75000"/>
                      </a:schemeClr>
                    </a:solidFill>
                  </a:rPr>
                  <a:t>i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n-IN" sz="24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n-IN" sz="24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2CD1D79-DBBF-49D6-9710-21606AC2E3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308" y="2279192"/>
                <a:ext cx="6096000" cy="911147"/>
              </a:xfrm>
              <a:prstGeom prst="rect">
                <a:avLst/>
              </a:prstGeom>
              <a:blipFill>
                <a:blip r:embed="rId4"/>
                <a:stretch>
                  <a:fillRect l="-16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764B87D-BC6C-49FE-9DFF-498832EEB123}"/>
              </a:ext>
            </a:extLst>
          </p:cNvPr>
          <p:cNvSpPr/>
          <p:nvPr/>
        </p:nvSpPr>
        <p:spPr>
          <a:xfrm>
            <a:off x="-8308" y="3249650"/>
            <a:ext cx="75886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It is measured in Amperes (A) &amp; 1 Ampere = 1 Coulomb/sec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93A9E2B-C57D-4C32-193F-025A8CE814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5634" y="158564"/>
            <a:ext cx="1223515" cy="166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3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Potential Difference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15348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ELEMENTS OF ELECTRICAL ENGINEERING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" y="1169371"/>
            <a:ext cx="9098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The energy required to move unit positive charge from one terminal to another is defined as the potential difference between the terminals.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0EA9CD1-EB16-4A9F-A9E3-D67D20D53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651" y="4012707"/>
            <a:ext cx="1676400" cy="28452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xmlns="" id="{FBDD7E0A-9E98-44B5-853A-0E466632346C}"/>
                  </a:ext>
                </a:extLst>
              </p:cNvPr>
              <p:cNvSpPr/>
              <p:nvPr/>
            </p:nvSpPr>
            <p:spPr>
              <a:xfrm>
                <a:off x="0" y="2307774"/>
                <a:ext cx="6096000" cy="66383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It is given by, V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N" sz="24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24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BDD7E0A-9E98-44B5-853A-0E46663234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07774"/>
                <a:ext cx="6096000" cy="663836"/>
              </a:xfrm>
              <a:prstGeom prst="rect">
                <a:avLst/>
              </a:prstGeom>
              <a:blipFill>
                <a:blip r:embed="rId4"/>
                <a:stretch>
                  <a:fillRect l="-1500" b="-37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0504659-9A06-4E39-8673-AEB144FB2937}"/>
              </a:ext>
            </a:extLst>
          </p:cNvPr>
          <p:cNvSpPr/>
          <p:nvPr/>
        </p:nvSpPr>
        <p:spPr>
          <a:xfrm>
            <a:off x="0" y="3130350"/>
            <a:ext cx="68344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It is measured in Volts (V) &amp; 1 Volt = 1 Joule/Coulomb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9AC4E56-CB32-BFB7-741E-4BFE82135C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5634" y="158564"/>
            <a:ext cx="1223515" cy="166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504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Double Subscript Notation for Voltage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15348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ELEMENTS OF ELECTRICAL ENGINEERING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80F1A5AE-5CD5-40A3-A400-78B1833DA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80" y="1294287"/>
            <a:ext cx="6553200" cy="4038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54BFAC8-5721-4816-9FFC-DBC0F0C70403}"/>
              </a:ext>
            </a:extLst>
          </p:cNvPr>
          <p:cNvSpPr txBox="1"/>
          <p:nvPr/>
        </p:nvSpPr>
        <p:spPr>
          <a:xfrm>
            <a:off x="754601" y="4998128"/>
            <a:ext cx="557517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</a:t>
            </a:r>
            <a:r>
              <a:rPr lang="en-IN" sz="2000" b="1" dirty="0"/>
              <a:t>(a)		            (b)                                    (c)</a:t>
            </a:r>
          </a:p>
          <a:p>
            <a:endParaRPr lang="en-IN" sz="2000" b="1" dirty="0"/>
          </a:p>
          <a:p>
            <a:r>
              <a:rPr lang="en-IN" b="1" dirty="0"/>
              <a:t>V</a:t>
            </a:r>
            <a:r>
              <a:rPr lang="en-IN" b="1" baseline="-25000" dirty="0"/>
              <a:t>AB</a:t>
            </a:r>
            <a:r>
              <a:rPr lang="en-IN" b="1" dirty="0"/>
              <a:t> = 5V		         V</a:t>
            </a:r>
            <a:r>
              <a:rPr lang="en-IN" b="1" baseline="-25000" dirty="0"/>
              <a:t>AB</a:t>
            </a:r>
            <a:r>
              <a:rPr lang="en-IN" b="1" dirty="0"/>
              <a:t> = -5V	                  V</a:t>
            </a:r>
            <a:r>
              <a:rPr lang="en-IN" b="1" baseline="-25000" dirty="0"/>
              <a:t>AB</a:t>
            </a:r>
            <a:r>
              <a:rPr lang="en-IN" b="1" dirty="0"/>
              <a:t> = 5V</a:t>
            </a:r>
          </a:p>
          <a:p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8A0F0808-2A1B-04C2-06EE-3F4FCB887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5634" y="158564"/>
            <a:ext cx="1223515" cy="166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19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Electric Power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15348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ELEMENTS OF ELECTRICAL ENGINEERING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" y="1169371"/>
            <a:ext cx="9098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The rate of absorption or delivery of Electrical energy is called Electrical Power.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DF84F65-75E9-4578-83A7-069979427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30" y="3968318"/>
            <a:ext cx="5947738" cy="27984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533841E-B4AA-4102-B1E7-721295785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832" y="6177349"/>
            <a:ext cx="1514475" cy="6000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1334CA62-9DDE-4D5A-98D4-BF1F3F8C4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4947" y="6292271"/>
            <a:ext cx="1828800" cy="4191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E70B1A8-BBA1-4537-BE08-A6B83EB59515}"/>
              </a:ext>
            </a:extLst>
          </p:cNvPr>
          <p:cNvSpPr/>
          <p:nvPr/>
        </p:nvSpPr>
        <p:spPr>
          <a:xfrm>
            <a:off x="0" y="228795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It is given by,  P = V*I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666EC32-322B-412A-B97C-85AA8FE0B8EE}"/>
              </a:ext>
            </a:extLst>
          </p:cNvPr>
          <p:cNvSpPr/>
          <p:nvPr/>
        </p:nvSpPr>
        <p:spPr>
          <a:xfrm>
            <a:off x="0" y="3055470"/>
            <a:ext cx="75096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It is measured in Watts (W) &amp; 1 Watt = (1 Volt)*(1 Ampere)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D48B290-36B2-DB9E-FE8F-FB8F091135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5634" y="158564"/>
            <a:ext cx="1223515" cy="166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237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Ohm’s Law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15348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ELEMENTS OF ELECTRICAL ENGINEERING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588" y="1267485"/>
            <a:ext cx="84531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At a constant temperature, the potential difference across the terminals of a conductor is directly proportional to the current flowing through it.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i.e., V       I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     V = R*I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07" y="2387225"/>
            <a:ext cx="457200" cy="419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207" y="5121460"/>
            <a:ext cx="4110273" cy="117950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7F598CA-E8AC-49F4-8F7F-6C6926DF9545}"/>
              </a:ext>
            </a:extLst>
          </p:cNvPr>
          <p:cNvSpPr/>
          <p:nvPr/>
        </p:nvSpPr>
        <p:spPr>
          <a:xfrm>
            <a:off x="0" y="3495220"/>
            <a:ext cx="73984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Here, R is the electrical resistance of the conductor.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It is measured in Ohms (</a:t>
            </a:r>
            <a:r>
              <a:rPr lang="el-GR" sz="2400" dirty="0">
                <a:solidFill>
                  <a:schemeClr val="accent1">
                    <a:lumMod val="75000"/>
                  </a:schemeClr>
                </a:solidFill>
              </a:rPr>
              <a:t>Ω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) and 1 Ohm = 1 Volt/Ampere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567EC70-2F22-4363-1CF7-9E366C2C2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5634" y="158564"/>
            <a:ext cx="1223515" cy="166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36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560</Words>
  <Application>Microsoft Office PowerPoint</Application>
  <PresentationFormat>Widescreen</PresentationFormat>
  <Paragraphs>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Lokesh</cp:lastModifiedBy>
  <cp:revision>68</cp:revision>
  <dcterms:created xsi:type="dcterms:W3CDTF">2020-06-03T14:19:11Z</dcterms:created>
  <dcterms:modified xsi:type="dcterms:W3CDTF">2025-02-15T14:13:58Z</dcterms:modified>
</cp:coreProperties>
</file>