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57" r:id="rId2"/>
    <p:sldId id="358" r:id="rId3"/>
    <p:sldId id="359" r:id="rId4"/>
    <p:sldId id="326" r:id="rId5"/>
    <p:sldId id="360" r:id="rId6"/>
    <p:sldId id="368" r:id="rId7"/>
    <p:sldId id="369" r:id="rId8"/>
    <p:sldId id="370" r:id="rId9"/>
    <p:sldId id="371" r:id="rId10"/>
    <p:sldId id="372" r:id="rId11"/>
    <p:sldId id="373" r:id="rId12"/>
    <p:sldId id="375" r:id="rId13"/>
    <p:sldId id="374" r:id="rId14"/>
    <p:sldId id="34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509" autoAdjust="0"/>
  </p:normalViewPr>
  <p:slideViewPr>
    <p:cSldViewPr snapToGrid="0">
      <p:cViewPr varScale="1">
        <p:scale>
          <a:sx n="70" d="100"/>
          <a:sy n="70" d="100"/>
        </p:scale>
        <p:origin x="73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98793-162E-4A70-BA10-666A5693FA8F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7400B-9D32-460C-BE77-F9CD576F0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584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400B-9D32-460C-BE77-F9CD576F034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996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7400B-9D32-460C-BE77-F9CD576F034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12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280262" y="2358110"/>
            <a:ext cx="7998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ELEMENTS OF ELECTRICAL ENGINEERING</a:t>
            </a:r>
          </a:p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UE24EE141B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55565"/>
            <a:ext cx="7497214" cy="381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Renuka  </a:t>
            </a:r>
            <a:r>
              <a:rPr lang="en-US" sz="2400" b="1" dirty="0" err="1"/>
              <a:t>Kajur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174435" y="4813108"/>
            <a:ext cx="81046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Electronics and Communication Engineering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DC15D76-F120-1D11-AF88-6B795ADC9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83" y="1669773"/>
            <a:ext cx="2881256" cy="29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9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Numerical Example on KVL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15348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513221"/>
            <a:ext cx="9055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2:</a:t>
            </a:r>
          </a:p>
          <a:p>
            <a:r>
              <a:rPr lang="en-US" sz="2400" dirty="0"/>
              <a:t>Find the </a:t>
            </a:r>
            <a:r>
              <a:rPr lang="en-IN" sz="2400" dirty="0"/>
              <a:t>voltage V</a:t>
            </a:r>
            <a:r>
              <a:rPr lang="en-IN" sz="2400" baseline="-25000" dirty="0"/>
              <a:t>AB</a:t>
            </a:r>
            <a:r>
              <a:rPr lang="en-IN" sz="2400" dirty="0"/>
              <a:t> in the network shown: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AE22DEA5-AB3B-4B94-B065-E60FC35C8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80" y="2988572"/>
            <a:ext cx="6444034" cy="28352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340F42C-054E-1996-1258-E8209B4EF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7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Numerical Example on KVL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15348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513221"/>
            <a:ext cx="9055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A24ED7F-82B2-4CDF-959D-7AD539BAF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49" y="1193402"/>
            <a:ext cx="5563082" cy="32082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2344F52-2060-4508-A42B-0AC97986199B}"/>
              </a:ext>
            </a:extLst>
          </p:cNvPr>
          <p:cNvSpPr txBox="1"/>
          <p:nvPr/>
        </p:nvSpPr>
        <p:spPr>
          <a:xfrm>
            <a:off x="555171" y="4401700"/>
            <a:ext cx="7151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KVL (AXYCA):  +20-5I</a:t>
            </a:r>
            <a:r>
              <a:rPr lang="en-IN" sz="2400" baseline="-25000" dirty="0"/>
              <a:t>1</a:t>
            </a:r>
            <a:r>
              <a:rPr lang="en-IN" sz="2400" dirty="0"/>
              <a:t>-3I</a:t>
            </a:r>
            <a:r>
              <a:rPr lang="en-IN" sz="2400" baseline="-25000" dirty="0"/>
              <a:t>1</a:t>
            </a:r>
            <a:r>
              <a:rPr lang="en-IN" sz="2400" dirty="0"/>
              <a:t>-2I</a:t>
            </a:r>
            <a:r>
              <a:rPr lang="en-IN" sz="2400" baseline="-25000" dirty="0"/>
              <a:t>1 </a:t>
            </a:r>
            <a:r>
              <a:rPr lang="en-IN" sz="2400" dirty="0"/>
              <a:t>= 0; Hence, I</a:t>
            </a:r>
            <a:r>
              <a:rPr lang="en-IN" sz="2400" baseline="-25000" dirty="0"/>
              <a:t>1</a:t>
            </a:r>
            <a:r>
              <a:rPr lang="en-IN" sz="2400" dirty="0"/>
              <a:t> = 2A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574417C-1262-49F2-90A4-92D85B922262}"/>
              </a:ext>
            </a:extLst>
          </p:cNvPr>
          <p:cNvSpPr txBox="1"/>
          <p:nvPr/>
        </p:nvSpPr>
        <p:spPr>
          <a:xfrm>
            <a:off x="576939" y="5098390"/>
            <a:ext cx="7151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KVL (BZEB):  +40-5I</a:t>
            </a:r>
            <a:r>
              <a:rPr lang="en-IN" sz="2400" baseline="-25000" dirty="0"/>
              <a:t>2</a:t>
            </a:r>
            <a:r>
              <a:rPr lang="en-IN" sz="2400" dirty="0"/>
              <a:t>-5I</a:t>
            </a:r>
            <a:r>
              <a:rPr lang="en-IN" sz="2400" baseline="-25000" dirty="0"/>
              <a:t>2 </a:t>
            </a:r>
            <a:r>
              <a:rPr lang="en-IN" sz="2400" dirty="0"/>
              <a:t>= 0; Hence, I</a:t>
            </a:r>
            <a:r>
              <a:rPr lang="en-IN" sz="2400" baseline="-25000" dirty="0"/>
              <a:t>2</a:t>
            </a:r>
            <a:r>
              <a:rPr lang="en-IN" sz="2400" dirty="0"/>
              <a:t> = 4A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062B6E5-F7AB-43BA-9E21-1151675C19F4}"/>
              </a:ext>
            </a:extLst>
          </p:cNvPr>
          <p:cNvSpPr txBox="1"/>
          <p:nvPr/>
        </p:nvSpPr>
        <p:spPr>
          <a:xfrm>
            <a:off x="587827" y="5882160"/>
            <a:ext cx="7151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KVL (ACDEBA):  +2I</a:t>
            </a:r>
            <a:r>
              <a:rPr lang="en-IN" sz="2400" baseline="-25000" dirty="0"/>
              <a:t>1</a:t>
            </a:r>
            <a:r>
              <a:rPr lang="en-IN" sz="2400" dirty="0"/>
              <a:t>-10-5I</a:t>
            </a:r>
            <a:r>
              <a:rPr lang="en-IN" sz="2400" baseline="-25000" dirty="0"/>
              <a:t>2</a:t>
            </a:r>
            <a:r>
              <a:rPr lang="en-IN" sz="2400" dirty="0"/>
              <a:t>+V</a:t>
            </a:r>
            <a:r>
              <a:rPr lang="en-IN" sz="2400" baseline="-25000" dirty="0"/>
              <a:t>AB </a:t>
            </a:r>
            <a:r>
              <a:rPr lang="en-IN" sz="2400" dirty="0"/>
              <a:t>= 0; Hence, V</a:t>
            </a:r>
            <a:r>
              <a:rPr lang="en-IN" sz="2400" baseline="-25000" dirty="0"/>
              <a:t>AB</a:t>
            </a:r>
            <a:r>
              <a:rPr lang="en-IN" sz="2400" dirty="0"/>
              <a:t> = 26V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DC6B8B8-18B0-CE9A-B34B-CB4706155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61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Numerical Example on KVL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15348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98" y="1256576"/>
            <a:ext cx="7240840" cy="529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DF2E8C2-E882-0230-A297-C6A2FEE16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87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 Book &amp; References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15348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223692"/>
            <a:ext cx="909873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Text Book: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“Electrical and Electronic Technology” E. Hughes (Revised by J.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Hiley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K. Brown &amp; I.M Smith), 11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Edition, Pearson Education, 2012.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Reference Books: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“Basic Electrical Engineering”, K Uma Rao, Pearson Education, 2011.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“Basic Electrical Engineering - Revised Edition”,  D. C.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Kulshreshta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Tata- McGraw-Hill, 2012.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“Engineering Circuit Analysis”, William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Hayt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Jr.,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Jack E. </a:t>
            </a:r>
            <a:r>
              <a:rPr kumimoji="0" lang="en-I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Kemmerly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&amp; Steven M. Durbin, 8</a:t>
            </a:r>
            <a:r>
              <a:rPr kumimoji="0" lang="en-IN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</a:t>
            </a: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Edition,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McGraw-Hill, 2012.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23BB150-C939-B9F0-824D-DC794560B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97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04973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renukark@pes.edu</a:t>
            </a:r>
            <a:endParaRPr lang="en-IN" sz="24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Renuka r </a:t>
            </a:r>
            <a:r>
              <a:rPr lang="en-US" sz="2400" b="1" dirty="0" err="1"/>
              <a:t>kajur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4532243" y="3525847"/>
            <a:ext cx="84131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Electronics and Communication Engineering</a:t>
            </a:r>
            <a:endParaRPr lang="en-I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AA7166A-055F-2DCE-EDB6-E3D4E6856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83" y="1669773"/>
            <a:ext cx="2881256" cy="29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50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598883" y="1465030"/>
            <a:ext cx="79899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/>
              <a:t>ELEMENTS OF ELECTRICAL ENGINEERING UE24EE141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598883" y="2888778"/>
            <a:ext cx="8207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Concept of Ideal Sources, Kirchhoff’s Laws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/>
              <a:t>Renuka </a:t>
            </a:r>
            <a:r>
              <a:rPr lang="en-GB" sz="2400" b="1" dirty="0" err="1"/>
              <a:t>Kajur</a:t>
            </a:r>
            <a:endParaRPr lang="en-IN" sz="2400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596822"/>
            <a:ext cx="7904054" cy="68537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Electrical &amp; Electronics Engineering</a:t>
            </a:r>
            <a:endParaRPr lang="en-IN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0DA33071-19A4-FE9C-4FDF-3D123AFA4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1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Ideal Voltage Source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0752" y="1428934"/>
            <a:ext cx="838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Its terminal voltage is independent of current flowing through it.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BBFB0E3-EFD7-4FBD-AA4C-B789AA5FD1E9}"/>
              </a:ext>
            </a:extLst>
          </p:cNvPr>
          <p:cNvSpPr txBox="1"/>
          <p:nvPr/>
        </p:nvSpPr>
        <p:spPr>
          <a:xfrm>
            <a:off x="110752" y="4019376"/>
            <a:ext cx="8385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current delivered by it depends on the circuit to which it is connected.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DB59F5A-3D49-4187-89F2-62C706DB184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2452" y="1890599"/>
            <a:ext cx="4028440" cy="219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1DD8680D-8D57-4841-9B54-6DAFA1A857D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71767" y="4417060"/>
            <a:ext cx="2078990" cy="2440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0B95EE7E-6C34-40C3-9EDB-CA78158452E8}"/>
              </a:ext>
            </a:extLst>
          </p:cNvPr>
          <p:cNvSpPr txBox="1"/>
          <p:nvPr/>
        </p:nvSpPr>
        <p:spPr>
          <a:xfrm>
            <a:off x="4303341" y="5222031"/>
            <a:ext cx="3153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When R = 10</a:t>
            </a:r>
            <a:r>
              <a:rPr lang="el-GR" sz="2400" dirty="0"/>
              <a:t>Ω</a:t>
            </a:r>
            <a:r>
              <a:rPr lang="en-IN" sz="2400" dirty="0"/>
              <a:t>, </a:t>
            </a:r>
            <a:r>
              <a:rPr lang="en-US" sz="2400" dirty="0"/>
              <a:t>I</a:t>
            </a:r>
            <a:r>
              <a:rPr lang="en-US" sz="2400" baseline="-25000" dirty="0"/>
              <a:t>S</a:t>
            </a:r>
            <a:r>
              <a:rPr lang="en-IN" sz="2400" dirty="0"/>
              <a:t> = 1.2A</a:t>
            </a:r>
          </a:p>
          <a:p>
            <a:r>
              <a:rPr lang="en-IN" sz="2400" dirty="0"/>
              <a:t>When R = 1</a:t>
            </a:r>
            <a:r>
              <a:rPr lang="el-GR" sz="2400" dirty="0"/>
              <a:t>Ω</a:t>
            </a:r>
            <a:r>
              <a:rPr lang="en-IN" sz="2400" dirty="0"/>
              <a:t>, </a:t>
            </a:r>
            <a:r>
              <a:rPr lang="en-US" sz="2400" dirty="0"/>
              <a:t>I</a:t>
            </a:r>
            <a:r>
              <a:rPr lang="en-US" sz="2400" baseline="-25000" dirty="0"/>
              <a:t>S</a:t>
            </a:r>
            <a:r>
              <a:rPr lang="en-IN" sz="2400" dirty="0"/>
              <a:t> = 12A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10758A0-63AF-F39D-DEEC-2D36D429C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2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Ideal Current Source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D6EDDAE-DFE5-4BE9-A08B-4D79B92BDB89}"/>
              </a:ext>
            </a:extLst>
          </p:cNvPr>
          <p:cNvSpPr txBox="1"/>
          <p:nvPr/>
        </p:nvSpPr>
        <p:spPr>
          <a:xfrm>
            <a:off x="179170" y="1449037"/>
            <a:ext cx="8385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Its current is independent of the voltage across it.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403164F-8D75-47C4-8240-951970BDE691}"/>
              </a:ext>
            </a:extLst>
          </p:cNvPr>
          <p:cNvSpPr txBox="1"/>
          <p:nvPr/>
        </p:nvSpPr>
        <p:spPr>
          <a:xfrm>
            <a:off x="179170" y="3946837"/>
            <a:ext cx="83851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voltage across it depends on the circuit to which it is connected.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1920E03-4E94-434F-A3EF-D938C4BBC19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3675" y="1868853"/>
            <a:ext cx="2113280" cy="2191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92EC2067-17D6-4304-B652-EF830C2B08D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4134" y="4451350"/>
            <a:ext cx="2225675" cy="240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C5A667D-00A9-49F1-9459-B997DCAE7DE5}"/>
              </a:ext>
            </a:extLst>
          </p:cNvPr>
          <p:cNvSpPr txBox="1"/>
          <p:nvPr/>
        </p:nvSpPr>
        <p:spPr>
          <a:xfrm>
            <a:off x="4825855" y="5222031"/>
            <a:ext cx="3153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When R = 1</a:t>
            </a:r>
            <a:r>
              <a:rPr lang="el-GR" sz="2400" dirty="0"/>
              <a:t>Ω</a:t>
            </a:r>
            <a:r>
              <a:rPr lang="en-IN" sz="2400" dirty="0"/>
              <a:t>, V</a:t>
            </a:r>
            <a:r>
              <a:rPr lang="en-US" sz="2400" baseline="-25000" dirty="0"/>
              <a:t>S</a:t>
            </a:r>
            <a:r>
              <a:rPr lang="en-IN" sz="2400" dirty="0"/>
              <a:t> = 1V</a:t>
            </a:r>
          </a:p>
          <a:p>
            <a:r>
              <a:rPr lang="en-IN" sz="2400" dirty="0"/>
              <a:t>When R = 10</a:t>
            </a:r>
            <a:r>
              <a:rPr lang="el-GR" sz="2400" dirty="0"/>
              <a:t>Ω</a:t>
            </a:r>
            <a:r>
              <a:rPr lang="en-IN" sz="2400" dirty="0"/>
              <a:t>, V</a:t>
            </a:r>
            <a:r>
              <a:rPr lang="en-US" sz="2400" baseline="-25000" dirty="0"/>
              <a:t>S</a:t>
            </a:r>
            <a:r>
              <a:rPr lang="en-IN" sz="2400" dirty="0"/>
              <a:t> = 10V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F2D90A5-7DDE-419C-1179-B1603E304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0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Kirchhoff’s Current Law (KCL)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15348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1169371"/>
            <a:ext cx="90552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KCL States “At every node in an electric network, the algebraic sum of currents is Zero (or) sum of incoming currents is equal to the sum of outgoing currents”.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point at which two or more elements are interconnected is a node.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KCL signifies the conservation of charge.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2D44FF8-874C-4152-97F1-0E14EB16CE9E}"/>
              </a:ext>
            </a:extLst>
          </p:cNvPr>
          <p:cNvSpPr txBox="1"/>
          <p:nvPr/>
        </p:nvSpPr>
        <p:spPr>
          <a:xfrm>
            <a:off x="3951514" y="4746171"/>
            <a:ext cx="3211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KCL at node A,</a:t>
            </a:r>
          </a:p>
          <a:p>
            <a:r>
              <a:rPr lang="en-US" sz="2400" dirty="0"/>
              <a:t>I</a:t>
            </a:r>
            <a:r>
              <a:rPr lang="en-US" sz="2400" baseline="-25000" dirty="0"/>
              <a:t>1</a:t>
            </a:r>
            <a:r>
              <a:rPr lang="en-US" sz="2400" dirty="0"/>
              <a:t> + I</a:t>
            </a:r>
            <a:r>
              <a:rPr lang="en-US" sz="2400" baseline="-25000" dirty="0"/>
              <a:t>4</a:t>
            </a:r>
            <a:r>
              <a:rPr lang="en-US" sz="2400" dirty="0"/>
              <a:t> = I</a:t>
            </a:r>
            <a:r>
              <a:rPr lang="en-US" sz="2400" baseline="-25000" dirty="0"/>
              <a:t>2</a:t>
            </a:r>
            <a:r>
              <a:rPr lang="en-US" sz="2400" dirty="0"/>
              <a:t> + I</a:t>
            </a:r>
            <a:r>
              <a:rPr lang="en-US" sz="2400" baseline="-25000" dirty="0"/>
              <a:t>3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3A25FBD-F1A6-4DA5-8806-DE776559BE2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3111" y="4027714"/>
            <a:ext cx="2774632" cy="2578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3F8E3C5-F599-9E2B-3F86-1CB626C3A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Kirchhoff’s Voltage Law (KVL)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15348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1169371"/>
            <a:ext cx="9055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KVL States “Around every closed path in an electric network, the algebraic sum of voltages is Zero”.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path in an electrical network which starts and ends at the same terminal is called a closed path.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4CABE28-896F-454C-B32B-470F7AB55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9442" y="3521529"/>
            <a:ext cx="4038600" cy="2514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8694D24-BFF0-3F98-BD72-8FF4A09BB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9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Kirchhoff’s Voltage Law (KVL)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15348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1169371"/>
            <a:ext cx="9055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Conventionally, Voltage drop is considered negative and voltage rise as positive.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32B3D2B-3C7C-49EA-9C4B-9E7D1DCA66AD}"/>
              </a:ext>
            </a:extLst>
          </p:cNvPr>
          <p:cNvSpPr txBox="1"/>
          <p:nvPr/>
        </p:nvSpPr>
        <p:spPr>
          <a:xfrm>
            <a:off x="134640" y="6097969"/>
            <a:ext cx="9055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KVL signifies conservation of energy.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737E7A0-5CEE-4734-B711-600FD4D5D82D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640" y="2522574"/>
            <a:ext cx="4043680" cy="2688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E2FC149-DB37-4AEC-850A-9B4595CE6D43}"/>
              </a:ext>
            </a:extLst>
          </p:cNvPr>
          <p:cNvSpPr txBox="1"/>
          <p:nvPr/>
        </p:nvSpPr>
        <p:spPr>
          <a:xfrm>
            <a:off x="4372199" y="2722403"/>
            <a:ext cx="344760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KVL in the path ABDA:</a:t>
            </a:r>
          </a:p>
          <a:p>
            <a:r>
              <a:rPr lang="en-US" sz="2400" dirty="0"/>
              <a:t>-V</a:t>
            </a:r>
            <a:r>
              <a:rPr lang="en-US" sz="2400" baseline="-25000" dirty="0"/>
              <a:t>1</a:t>
            </a:r>
            <a:r>
              <a:rPr lang="en-US" sz="2400" dirty="0"/>
              <a:t>-V</a:t>
            </a:r>
            <a:r>
              <a:rPr lang="en-US" sz="2400" baseline="-25000" dirty="0"/>
              <a:t>3</a:t>
            </a:r>
            <a:r>
              <a:rPr lang="en-US" sz="2400" dirty="0"/>
              <a:t>+V</a:t>
            </a:r>
            <a:r>
              <a:rPr lang="en-US" sz="2400" baseline="-25000" dirty="0"/>
              <a:t>a</a:t>
            </a:r>
            <a:r>
              <a:rPr lang="en-US" sz="2400" dirty="0"/>
              <a:t> = 0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KVL in the path BCDB:</a:t>
            </a:r>
          </a:p>
          <a:p>
            <a:r>
              <a:rPr lang="en-US" sz="2400" dirty="0"/>
              <a:t>V</a:t>
            </a:r>
            <a:r>
              <a:rPr lang="en-US" sz="2400" baseline="-25000" dirty="0"/>
              <a:t>2</a:t>
            </a:r>
            <a:r>
              <a:rPr lang="en-US" sz="2400" dirty="0"/>
              <a:t>-V</a:t>
            </a:r>
            <a:r>
              <a:rPr lang="en-US" sz="2400" baseline="-25000" dirty="0"/>
              <a:t>b</a:t>
            </a:r>
            <a:r>
              <a:rPr lang="en-US" sz="2400" dirty="0"/>
              <a:t>+V</a:t>
            </a:r>
            <a:r>
              <a:rPr lang="en-US" sz="2400" baseline="-25000" dirty="0"/>
              <a:t>3</a:t>
            </a:r>
            <a:r>
              <a:rPr lang="en-US" sz="2400" dirty="0"/>
              <a:t> = 0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KVL in the path ABCDA:</a:t>
            </a:r>
          </a:p>
          <a:p>
            <a:r>
              <a:rPr lang="en-US" sz="2400" dirty="0"/>
              <a:t>-V</a:t>
            </a:r>
            <a:r>
              <a:rPr lang="en-US" sz="2400" baseline="-25000" dirty="0"/>
              <a:t>1</a:t>
            </a:r>
            <a:r>
              <a:rPr lang="en-US" sz="2400" dirty="0"/>
              <a:t>+V</a:t>
            </a:r>
            <a:r>
              <a:rPr lang="en-US" sz="2400" baseline="-25000" dirty="0"/>
              <a:t>2</a:t>
            </a:r>
            <a:r>
              <a:rPr lang="en-US" sz="2400" dirty="0"/>
              <a:t>-V</a:t>
            </a:r>
            <a:r>
              <a:rPr lang="en-US" sz="2400" baseline="-25000" dirty="0"/>
              <a:t>b</a:t>
            </a:r>
            <a:r>
              <a:rPr lang="en-US" sz="2400" dirty="0"/>
              <a:t> +</a:t>
            </a:r>
            <a:r>
              <a:rPr lang="en-US" sz="2400" dirty="0" err="1"/>
              <a:t>V</a:t>
            </a:r>
            <a:r>
              <a:rPr lang="en-US" sz="2400" baseline="-25000" dirty="0" err="1"/>
              <a:t>a</a:t>
            </a:r>
            <a:r>
              <a:rPr lang="en-US" sz="2400" dirty="0"/>
              <a:t> = 0</a:t>
            </a:r>
          </a:p>
          <a:p>
            <a:endParaRPr lang="en-US" sz="2400" dirty="0"/>
          </a:p>
          <a:p>
            <a:endParaRPr lang="en-IN" sz="2400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EBED3746-6281-7D1F-6014-DD57D1342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8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Numerical Example on KVL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15348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513221"/>
            <a:ext cx="9055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 1:</a:t>
            </a:r>
          </a:p>
          <a:p>
            <a:r>
              <a:rPr lang="en-US" sz="2400" dirty="0"/>
              <a:t>Find the current through 8</a:t>
            </a:r>
            <a:r>
              <a:rPr lang="el-GR" sz="2400" dirty="0"/>
              <a:t>Ω</a:t>
            </a:r>
            <a:r>
              <a:rPr lang="en-IN" sz="2400" dirty="0"/>
              <a:t> resistor in the network given.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C1DB8D5-9160-48E5-8CC2-9A18B5613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59" y="2845966"/>
            <a:ext cx="3752984" cy="28585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50B8D7C-0683-4811-10C0-F36E92F9F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7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Numerical Example on KVL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15348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ELEMENTS OF ELECTRICAL ENGINEERING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1513221"/>
            <a:ext cx="9055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Solution: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A11BADE-E848-477E-A20E-ECB4C985D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228" y="1418302"/>
            <a:ext cx="3229372" cy="2761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F02D653-7BB4-49D3-B7CF-793BF4BD89F9}"/>
              </a:ext>
            </a:extLst>
          </p:cNvPr>
          <p:cNvSpPr txBox="1"/>
          <p:nvPr/>
        </p:nvSpPr>
        <p:spPr>
          <a:xfrm>
            <a:off x="393111" y="4298131"/>
            <a:ext cx="75861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KVL: 	+10-8I-6-8+12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EB4C85D6-6C48-4E53-8113-71A37F01173C}"/>
              </a:ext>
            </a:extLst>
          </p:cNvPr>
          <p:cNvSpPr txBox="1"/>
          <p:nvPr/>
        </p:nvSpPr>
        <p:spPr>
          <a:xfrm>
            <a:off x="533400" y="4909457"/>
            <a:ext cx="3287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Hence, I = 1A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3F2FD61-541A-5930-9ACA-C8176882A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5634" y="158564"/>
            <a:ext cx="1223515" cy="16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5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568</Words>
  <Application>Microsoft Office PowerPoint</Application>
  <PresentationFormat>Widescreen</PresentationFormat>
  <Paragraphs>87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Lokesh</cp:lastModifiedBy>
  <cp:revision>85</cp:revision>
  <dcterms:created xsi:type="dcterms:W3CDTF">2020-06-03T14:19:11Z</dcterms:created>
  <dcterms:modified xsi:type="dcterms:W3CDTF">2025-02-15T14:14:51Z</dcterms:modified>
</cp:coreProperties>
</file>