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57" r:id="rId2"/>
    <p:sldId id="358" r:id="rId3"/>
    <p:sldId id="359" r:id="rId4"/>
    <p:sldId id="375" r:id="rId5"/>
    <p:sldId id="376" r:id="rId6"/>
    <p:sldId id="374" r:id="rId7"/>
    <p:sldId id="377" r:id="rId8"/>
    <p:sldId id="379" r:id="rId9"/>
    <p:sldId id="378" r:id="rId10"/>
    <p:sldId id="381" r:id="rId11"/>
    <p:sldId id="385" r:id="rId12"/>
    <p:sldId id="326" r:id="rId13"/>
    <p:sldId id="387" r:id="rId14"/>
    <p:sldId id="380" r:id="rId15"/>
    <p:sldId id="388" r:id="rId16"/>
    <p:sldId id="382" r:id="rId17"/>
    <p:sldId id="383" r:id="rId18"/>
    <p:sldId id="384" r:id="rId19"/>
    <p:sldId id="389" r:id="rId20"/>
    <p:sldId id="367" r:id="rId21"/>
    <p:sldId id="3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509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98793-162E-4A70-BA10-666A5693FA8F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7400B-9D32-460C-BE77-F9CD576F0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58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1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557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384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257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719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522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75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127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96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043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32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40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7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58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121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01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280262" y="2358110"/>
            <a:ext cx="7998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UE24EE141B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55565"/>
            <a:ext cx="7497214" cy="38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Renuka  </a:t>
            </a:r>
            <a:r>
              <a:rPr lang="en-US" sz="2400" b="1" dirty="0" err="1"/>
              <a:t>Kajur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174435" y="4813108"/>
            <a:ext cx="8104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Electronics and Communication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DC15D76-F120-1D11-AF88-6B795ADC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3" y="1669773"/>
            <a:ext cx="2881256" cy="29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Numerical Example – Finding Equivalent Resistance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8794A7B-3541-4639-BE33-ECC561CD8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3" y="2327280"/>
            <a:ext cx="4686706" cy="19204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1C98DEE-09E3-4CF4-BBDE-F4B3D8194538}"/>
              </a:ext>
            </a:extLst>
          </p:cNvPr>
          <p:cNvSpPr txBox="1"/>
          <p:nvPr/>
        </p:nvSpPr>
        <p:spPr>
          <a:xfrm>
            <a:off x="105933" y="1436914"/>
            <a:ext cx="7187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the equivalent resistance between A &amp; B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3FD74B-B553-4604-87D8-5A917B3B9697}"/>
              </a:ext>
            </a:extLst>
          </p:cNvPr>
          <p:cNvSpPr txBox="1"/>
          <p:nvPr/>
        </p:nvSpPr>
        <p:spPr>
          <a:xfrm>
            <a:off x="251597" y="4397828"/>
            <a:ext cx="2110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Solution: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905106B-8B79-491D-83E4-0E180132B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554" y="4472314"/>
            <a:ext cx="4694327" cy="1897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0653DC-AE04-FA4C-99CC-616212146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Numerical Example – Finding Equivalent Resistance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02FACF-50FD-4910-A8C0-907D0001B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" y="2281836"/>
            <a:ext cx="4633362" cy="1501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4D01EAC-2281-49C5-B7D5-2CE82B615E87}"/>
              </a:ext>
            </a:extLst>
          </p:cNvPr>
          <p:cNvSpPr txBox="1"/>
          <p:nvPr/>
        </p:nvSpPr>
        <p:spPr>
          <a:xfrm>
            <a:off x="261257" y="1513221"/>
            <a:ext cx="316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Solution: (Continued..)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C7D0F216-5203-43B8-8510-48466B5A19D8}"/>
              </a:ext>
            </a:extLst>
          </p:cNvPr>
          <p:cNvSpPr/>
          <p:nvPr/>
        </p:nvSpPr>
        <p:spPr>
          <a:xfrm>
            <a:off x="2754085" y="3995057"/>
            <a:ext cx="424543" cy="424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2093E37-5BB9-4C75-823B-09839F1B7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211" y="4893786"/>
            <a:ext cx="2857748" cy="129551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FBFCE7D0-EB86-4976-A3A2-C0266F013093}"/>
              </a:ext>
            </a:extLst>
          </p:cNvPr>
          <p:cNvSpPr/>
          <p:nvPr/>
        </p:nvSpPr>
        <p:spPr>
          <a:xfrm>
            <a:off x="4894619" y="5431971"/>
            <a:ext cx="482924" cy="424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E238C77-7116-4B41-9BAB-DC6524D3D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167" y="5448336"/>
            <a:ext cx="2743438" cy="6858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5C1A22F-963E-2757-D7E1-EC0FB0238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2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Open Circuit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6EDDAE-DFE5-4BE9-A08B-4D79B92BDB89}"/>
              </a:ext>
            </a:extLst>
          </p:cNvPr>
          <p:cNvSpPr txBox="1"/>
          <p:nvPr/>
        </p:nvSpPr>
        <p:spPr>
          <a:xfrm>
            <a:off x="179170" y="1449037"/>
            <a:ext cx="83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Open Circuit has Infinite resistance.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D3CE2FB-D3E1-4973-8821-17D86EDF8D4E}"/>
              </a:ext>
            </a:extLst>
          </p:cNvPr>
          <p:cNvSpPr txBox="1"/>
          <p:nvPr/>
        </p:nvSpPr>
        <p:spPr>
          <a:xfrm>
            <a:off x="217714" y="3820886"/>
            <a:ext cx="83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Current through the Open Circuit is Zero.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B90C87-8723-4488-9E79-BA24EA0A568F}"/>
              </a:ext>
            </a:extLst>
          </p:cNvPr>
          <p:cNvSpPr txBox="1"/>
          <p:nvPr/>
        </p:nvSpPr>
        <p:spPr>
          <a:xfrm>
            <a:off x="179170" y="4947298"/>
            <a:ext cx="83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Voltage across the Open Circuit can be any finite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E2DE2D9-2983-4D7B-8A4D-35FBC4AB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47" y="2671467"/>
            <a:ext cx="1935648" cy="388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378E789-36FD-AB63-59D9-13FAA0B4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Open Circuit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2EDF6D8-0095-4139-8C2D-4CC869E6A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83" y="1722031"/>
            <a:ext cx="2034716" cy="20423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C91819-027B-4E8E-9228-CDEB2FD6BB77}"/>
              </a:ext>
            </a:extLst>
          </p:cNvPr>
          <p:cNvSpPr txBox="1"/>
          <p:nvPr/>
        </p:nvSpPr>
        <p:spPr>
          <a:xfrm>
            <a:off x="4141718" y="2351314"/>
            <a:ext cx="195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</a:t>
            </a:r>
            <a:r>
              <a:rPr lang="en-IN" sz="2400" baseline="-25000" dirty="0"/>
              <a:t>S</a:t>
            </a:r>
            <a:r>
              <a:rPr lang="en-IN" sz="2400" dirty="0"/>
              <a:t> = 4A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A0D83BAE-4B9C-4F82-A452-67911F3879B9}"/>
              </a:ext>
            </a:extLst>
          </p:cNvPr>
          <p:cNvSpPr/>
          <p:nvPr/>
        </p:nvSpPr>
        <p:spPr>
          <a:xfrm>
            <a:off x="3211286" y="2438400"/>
            <a:ext cx="511628" cy="374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2408780-C2B7-41BC-BEC5-F10E5AEFD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4" y="4273638"/>
            <a:ext cx="2019475" cy="2164268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09F68F1A-007F-4035-8955-E5804AC9C9A4}"/>
              </a:ext>
            </a:extLst>
          </p:cNvPr>
          <p:cNvSpPr/>
          <p:nvPr/>
        </p:nvSpPr>
        <p:spPr>
          <a:xfrm>
            <a:off x="3254826" y="5050970"/>
            <a:ext cx="511628" cy="374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C6C36E-28C2-471E-802E-D8A25786A7AA}"/>
              </a:ext>
            </a:extLst>
          </p:cNvPr>
          <p:cNvSpPr txBox="1"/>
          <p:nvPr/>
        </p:nvSpPr>
        <p:spPr>
          <a:xfrm>
            <a:off x="4141718" y="5040089"/>
            <a:ext cx="195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</a:t>
            </a:r>
            <a:r>
              <a:rPr lang="en-IN" sz="2400" baseline="-25000" dirty="0"/>
              <a:t>S</a:t>
            </a:r>
            <a:r>
              <a:rPr lang="en-IN" sz="2400" dirty="0"/>
              <a:t> = 0A</a:t>
            </a:r>
          </a:p>
          <a:p>
            <a:r>
              <a:rPr lang="en-IN" sz="2400" dirty="0"/>
              <a:t>V = 12V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80CE42E-1114-9F3D-F571-B30C2DE5B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2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Short Circuit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6EDDAE-DFE5-4BE9-A08B-4D79B92BDB89}"/>
              </a:ext>
            </a:extLst>
          </p:cNvPr>
          <p:cNvSpPr txBox="1"/>
          <p:nvPr/>
        </p:nvSpPr>
        <p:spPr>
          <a:xfrm>
            <a:off x="179170" y="1449037"/>
            <a:ext cx="83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Short Circuit has Zero resistance.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D3CE2FB-D3E1-4973-8821-17D86EDF8D4E}"/>
              </a:ext>
            </a:extLst>
          </p:cNvPr>
          <p:cNvSpPr txBox="1"/>
          <p:nvPr/>
        </p:nvSpPr>
        <p:spPr>
          <a:xfrm>
            <a:off x="217714" y="4626430"/>
            <a:ext cx="83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Voltage across a Short Circuit is Zero.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8B90C87-8723-4488-9E79-BA24EA0A568F}"/>
              </a:ext>
            </a:extLst>
          </p:cNvPr>
          <p:cNvSpPr txBox="1"/>
          <p:nvPr/>
        </p:nvSpPr>
        <p:spPr>
          <a:xfrm>
            <a:off x="217714" y="5353539"/>
            <a:ext cx="83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Current through the Short Circuit can be any finite value.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D61D37E-DD39-4601-AA91-10857DF5A40B}"/>
              </a:ext>
            </a:extLst>
          </p:cNvPr>
          <p:cNvSpPr txBox="1"/>
          <p:nvPr/>
        </p:nvSpPr>
        <p:spPr>
          <a:xfrm>
            <a:off x="217712" y="6082880"/>
            <a:ext cx="830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Current through a Dead Short Circuit is dangerously high.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D935088-5748-4093-A7D7-F8F78CAB6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43" y="3943904"/>
            <a:ext cx="1981372" cy="3657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DB041AD-76FA-475C-89FB-A2BF7A52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43" y="2229902"/>
            <a:ext cx="2331922" cy="8306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B9D15F7-E6D1-5769-5E32-2F526C4C6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3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Short Circuit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2EDF6D8-0095-4139-8C2D-4CC869E6A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83" y="1722031"/>
            <a:ext cx="2034716" cy="20423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C91819-027B-4E8E-9228-CDEB2FD6BB77}"/>
              </a:ext>
            </a:extLst>
          </p:cNvPr>
          <p:cNvSpPr txBox="1"/>
          <p:nvPr/>
        </p:nvSpPr>
        <p:spPr>
          <a:xfrm>
            <a:off x="4141718" y="2351314"/>
            <a:ext cx="195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</a:t>
            </a:r>
            <a:r>
              <a:rPr lang="en-IN" sz="2400" baseline="-25000" dirty="0"/>
              <a:t>S</a:t>
            </a:r>
            <a:r>
              <a:rPr lang="en-IN" sz="2400" dirty="0"/>
              <a:t> = 4A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A0D83BAE-4B9C-4F82-A452-67911F3879B9}"/>
              </a:ext>
            </a:extLst>
          </p:cNvPr>
          <p:cNvSpPr/>
          <p:nvPr/>
        </p:nvSpPr>
        <p:spPr>
          <a:xfrm>
            <a:off x="3211286" y="2438400"/>
            <a:ext cx="511628" cy="374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09F68F1A-007F-4035-8955-E5804AC9C9A4}"/>
              </a:ext>
            </a:extLst>
          </p:cNvPr>
          <p:cNvSpPr/>
          <p:nvPr/>
        </p:nvSpPr>
        <p:spPr>
          <a:xfrm>
            <a:off x="3254826" y="5050970"/>
            <a:ext cx="511628" cy="374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C6C36E-28C2-471E-802E-D8A25786A7AA}"/>
              </a:ext>
            </a:extLst>
          </p:cNvPr>
          <p:cNvSpPr txBox="1"/>
          <p:nvPr/>
        </p:nvSpPr>
        <p:spPr>
          <a:xfrm>
            <a:off x="4141718" y="5040089"/>
            <a:ext cx="195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</a:t>
            </a:r>
            <a:r>
              <a:rPr lang="en-IN" sz="2400" baseline="-25000" dirty="0"/>
              <a:t>S</a:t>
            </a:r>
            <a:r>
              <a:rPr lang="en-IN" sz="2400" dirty="0"/>
              <a:t> = 12A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FB2A4D-F57A-4B78-A879-296E12E4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7" y="4068080"/>
            <a:ext cx="2453853" cy="2537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D58DA6E-B4D6-9790-0A01-F8FA8F69E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4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Numerical Example – Open &amp; Short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6EDDAE-DFE5-4BE9-A08B-4D79B92BDB89}"/>
              </a:ext>
            </a:extLst>
          </p:cNvPr>
          <p:cNvSpPr txBox="1"/>
          <p:nvPr/>
        </p:nvSpPr>
        <p:spPr>
          <a:xfrm>
            <a:off x="179170" y="1449037"/>
            <a:ext cx="83851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the equivalent resistance between X &amp; Y if</a:t>
            </a:r>
          </a:p>
          <a:p>
            <a:r>
              <a:rPr lang="en-US" sz="2400" dirty="0" err="1"/>
              <a:t>i</a:t>
            </a:r>
            <a:r>
              <a:rPr lang="en-US" sz="2400" dirty="0"/>
              <a:t>) </a:t>
            </a:r>
            <a:r>
              <a:rPr lang="en-IN" sz="2400" dirty="0"/>
              <a:t>R</a:t>
            </a:r>
            <a:r>
              <a:rPr lang="en-IN" sz="2400" baseline="-25000" dirty="0"/>
              <a:t>a</a:t>
            </a:r>
            <a:r>
              <a:rPr lang="en-IN" sz="2400" dirty="0"/>
              <a:t> = ∞ &amp; </a:t>
            </a:r>
            <a:r>
              <a:rPr lang="en-IN" sz="2400" dirty="0" err="1"/>
              <a:t>R</a:t>
            </a:r>
            <a:r>
              <a:rPr lang="en-IN" sz="2400" baseline="-25000" dirty="0" err="1"/>
              <a:t>b</a:t>
            </a:r>
            <a:r>
              <a:rPr lang="en-IN" sz="2400" dirty="0"/>
              <a:t> = ∞</a:t>
            </a:r>
          </a:p>
          <a:p>
            <a:r>
              <a:rPr lang="en-US" sz="2400" dirty="0"/>
              <a:t>ii)</a:t>
            </a:r>
            <a:r>
              <a:rPr lang="en-IN" sz="2400" dirty="0"/>
              <a:t> R</a:t>
            </a:r>
            <a:r>
              <a:rPr lang="en-IN" sz="2400" baseline="-25000" dirty="0"/>
              <a:t>a</a:t>
            </a:r>
            <a:r>
              <a:rPr lang="en-IN" sz="2400" dirty="0"/>
              <a:t> = 0 &amp; </a:t>
            </a:r>
            <a:r>
              <a:rPr lang="en-IN" sz="2400" dirty="0" err="1"/>
              <a:t>R</a:t>
            </a:r>
            <a:r>
              <a:rPr lang="en-IN" sz="2400" baseline="-25000" dirty="0" err="1"/>
              <a:t>b</a:t>
            </a:r>
            <a:r>
              <a:rPr lang="en-IN" sz="2400" dirty="0"/>
              <a:t> = ∞</a:t>
            </a:r>
          </a:p>
          <a:p>
            <a:r>
              <a:rPr lang="en-US" sz="2400" dirty="0"/>
              <a:t>iii)</a:t>
            </a:r>
            <a:r>
              <a:rPr lang="en-IN" sz="2400" dirty="0"/>
              <a:t> R</a:t>
            </a:r>
            <a:r>
              <a:rPr lang="en-IN" sz="2400" baseline="-25000" dirty="0"/>
              <a:t>a</a:t>
            </a:r>
            <a:r>
              <a:rPr lang="en-IN" sz="2400" dirty="0"/>
              <a:t> = ∞ &amp; </a:t>
            </a:r>
            <a:r>
              <a:rPr lang="en-IN" sz="2400" dirty="0" err="1"/>
              <a:t>R</a:t>
            </a:r>
            <a:r>
              <a:rPr lang="en-IN" sz="2400" baseline="-25000" dirty="0" err="1"/>
              <a:t>b</a:t>
            </a:r>
            <a:r>
              <a:rPr lang="en-IN" sz="2400" dirty="0"/>
              <a:t> = 0</a:t>
            </a:r>
          </a:p>
          <a:p>
            <a:r>
              <a:rPr lang="en-US" sz="2400" dirty="0"/>
              <a:t>iv)</a:t>
            </a:r>
            <a:r>
              <a:rPr lang="en-IN" sz="2400" dirty="0"/>
              <a:t> R</a:t>
            </a:r>
            <a:r>
              <a:rPr lang="en-IN" sz="2400" baseline="-25000" dirty="0"/>
              <a:t>a</a:t>
            </a:r>
            <a:r>
              <a:rPr lang="en-IN" sz="2400" dirty="0"/>
              <a:t> = 0 &amp; </a:t>
            </a:r>
            <a:r>
              <a:rPr lang="en-IN" sz="2400" dirty="0" err="1"/>
              <a:t>R</a:t>
            </a:r>
            <a:r>
              <a:rPr lang="en-IN" sz="2400" baseline="-25000" dirty="0" err="1"/>
              <a:t>b</a:t>
            </a:r>
            <a:r>
              <a:rPr lang="en-IN" sz="2400" dirty="0"/>
              <a:t> = 0</a:t>
            </a: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B3C3149-8B38-49C6-8296-E0DC0FED3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66" y="2380530"/>
            <a:ext cx="4442845" cy="38255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272B542-66C7-275E-96D4-A460EE91C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90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Numerical Example – Open &amp; Short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520189" y="13369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6EDDAE-DFE5-4BE9-A08B-4D79B92BDB89}"/>
              </a:ext>
            </a:extLst>
          </p:cNvPr>
          <p:cNvSpPr txBox="1"/>
          <p:nvPr/>
        </p:nvSpPr>
        <p:spPr>
          <a:xfrm>
            <a:off x="179170" y="1449037"/>
            <a:ext cx="838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Solution:</a:t>
            </a:r>
          </a:p>
          <a:p>
            <a:r>
              <a:rPr lang="en-IN" sz="2400" b="1" dirty="0"/>
              <a:t>Case </a:t>
            </a:r>
            <a:r>
              <a:rPr lang="en-IN" sz="2400" b="1" dirty="0" err="1"/>
              <a:t>i</a:t>
            </a:r>
            <a:r>
              <a:rPr lang="en-IN" sz="2400" b="1" dirty="0"/>
              <a:t>) </a:t>
            </a:r>
            <a:r>
              <a:rPr lang="en-IN" sz="2400" dirty="0"/>
              <a:t>R</a:t>
            </a:r>
            <a:r>
              <a:rPr lang="en-IN" sz="2400" baseline="-25000" dirty="0"/>
              <a:t>a</a:t>
            </a:r>
            <a:r>
              <a:rPr lang="en-IN" sz="2400" dirty="0"/>
              <a:t> = ∞ &amp; </a:t>
            </a:r>
            <a:r>
              <a:rPr lang="en-IN" sz="2400" dirty="0" err="1"/>
              <a:t>R</a:t>
            </a:r>
            <a:r>
              <a:rPr lang="en-IN" sz="2400" baseline="-25000" dirty="0" err="1"/>
              <a:t>b</a:t>
            </a:r>
            <a:r>
              <a:rPr lang="en-IN" sz="2400" dirty="0"/>
              <a:t> = ∞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245983C-CFF8-4552-B01C-9F0120264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70" y="2534031"/>
            <a:ext cx="4564776" cy="37493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F5145A-4F33-42E1-9775-80C85A1A1A6E}"/>
              </a:ext>
            </a:extLst>
          </p:cNvPr>
          <p:cNvSpPr txBox="1"/>
          <p:nvPr/>
        </p:nvSpPr>
        <p:spPr>
          <a:xfrm>
            <a:off x="5083628" y="3537856"/>
            <a:ext cx="2710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All the resistors are in series.</a:t>
            </a:r>
          </a:p>
          <a:p>
            <a:r>
              <a:rPr lang="en-IN" sz="2400" dirty="0"/>
              <a:t>Hence, R</a:t>
            </a:r>
            <a:r>
              <a:rPr lang="en-IN" sz="2400" baseline="-25000" dirty="0"/>
              <a:t>XY</a:t>
            </a:r>
            <a:r>
              <a:rPr lang="en-IN" sz="2400" dirty="0"/>
              <a:t> = 28Ω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9533A93-5A6C-D206-6A00-4F8FA8918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9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Numerical Example – Open &amp; Short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6EDDAE-DFE5-4BE9-A08B-4D79B92BDB89}"/>
              </a:ext>
            </a:extLst>
          </p:cNvPr>
          <p:cNvSpPr txBox="1"/>
          <p:nvPr/>
        </p:nvSpPr>
        <p:spPr>
          <a:xfrm>
            <a:off x="179170" y="1449037"/>
            <a:ext cx="838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Solution:</a:t>
            </a:r>
          </a:p>
          <a:p>
            <a:r>
              <a:rPr lang="en-IN" sz="2400" b="1" dirty="0"/>
              <a:t>Case ii) </a:t>
            </a:r>
            <a:r>
              <a:rPr lang="en-IN" sz="2400" dirty="0"/>
              <a:t>R</a:t>
            </a:r>
            <a:r>
              <a:rPr lang="en-IN" sz="2400" baseline="-25000" dirty="0"/>
              <a:t>a</a:t>
            </a:r>
            <a:r>
              <a:rPr lang="en-IN" sz="2400" dirty="0"/>
              <a:t> = 0 &amp; </a:t>
            </a:r>
            <a:r>
              <a:rPr lang="en-IN" sz="2400" dirty="0" err="1"/>
              <a:t>R</a:t>
            </a:r>
            <a:r>
              <a:rPr lang="en-IN" sz="2400" baseline="-25000" dirty="0" err="1"/>
              <a:t>b</a:t>
            </a:r>
            <a:r>
              <a:rPr lang="en-IN" sz="2400" dirty="0"/>
              <a:t> = ∞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7F5145A-4F33-42E1-9775-80C85A1A1A6E}"/>
              </a:ext>
            </a:extLst>
          </p:cNvPr>
          <p:cNvSpPr txBox="1"/>
          <p:nvPr/>
        </p:nvSpPr>
        <p:spPr>
          <a:xfrm>
            <a:off x="5179782" y="4347134"/>
            <a:ext cx="2710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</a:t>
            </a:r>
            <a:r>
              <a:rPr lang="en-IN" sz="2400" baseline="-25000" dirty="0"/>
              <a:t>XY</a:t>
            </a:r>
            <a:r>
              <a:rPr lang="en-IN" sz="2400" dirty="0"/>
              <a:t> = 8Ω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7AC2196-D0DD-4FAD-8BCF-E2708755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2" y="2412612"/>
            <a:ext cx="4625741" cy="38865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1E4893D-A4FA-FF24-D32D-53F495656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3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Numerical Example – Open &amp; Short Circuits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6EDDAE-DFE5-4BE9-A08B-4D79B92BDB89}"/>
              </a:ext>
            </a:extLst>
          </p:cNvPr>
          <p:cNvSpPr txBox="1"/>
          <p:nvPr/>
        </p:nvSpPr>
        <p:spPr>
          <a:xfrm>
            <a:off x="179170" y="1449037"/>
            <a:ext cx="838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Solution:</a:t>
            </a:r>
          </a:p>
          <a:p>
            <a:r>
              <a:rPr lang="en-IN" sz="2400" b="1" dirty="0"/>
              <a:t>Case iv) </a:t>
            </a:r>
            <a:r>
              <a:rPr lang="en-IN" sz="2400" dirty="0"/>
              <a:t>R</a:t>
            </a:r>
            <a:r>
              <a:rPr lang="en-IN" sz="2400" baseline="-25000" dirty="0"/>
              <a:t>a</a:t>
            </a:r>
            <a:r>
              <a:rPr lang="en-IN" sz="2400" dirty="0"/>
              <a:t> = 0 &amp; </a:t>
            </a:r>
            <a:r>
              <a:rPr lang="en-IN" sz="2400" dirty="0" err="1"/>
              <a:t>R</a:t>
            </a:r>
            <a:r>
              <a:rPr lang="en-IN" sz="2400" baseline="-25000" dirty="0" err="1"/>
              <a:t>b</a:t>
            </a:r>
            <a:r>
              <a:rPr lang="en-IN" sz="2400" dirty="0"/>
              <a:t> = 0</a:t>
            </a: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C9634D7-5CCD-41E6-A0D7-920B716E6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72" y="2958343"/>
            <a:ext cx="3612239" cy="2295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3FD0217-31EB-4FE9-BBEE-36A25F3FA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70" y="2573733"/>
            <a:ext cx="3358687" cy="30650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E7CC2BF-3867-4D15-90D0-61F709492871}"/>
              </a:ext>
            </a:extLst>
          </p:cNvPr>
          <p:cNvSpPr/>
          <p:nvPr/>
        </p:nvSpPr>
        <p:spPr>
          <a:xfrm>
            <a:off x="4790029" y="5747831"/>
            <a:ext cx="1752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R</a:t>
            </a:r>
            <a:r>
              <a:rPr lang="en-IN" sz="2400" baseline="-25000" dirty="0"/>
              <a:t>XY</a:t>
            </a:r>
            <a:r>
              <a:rPr lang="en-IN" sz="2400" dirty="0"/>
              <a:t> = 5.143Ω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B8F7682-3F76-A195-A322-545A06BF3B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465030"/>
            <a:ext cx="79899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UE24EE141B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8207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Voltage &amp; Current Division Rules; Concept of Short Circuit &amp; Open Circuit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Renuka R </a:t>
            </a:r>
            <a:r>
              <a:rPr lang="en-US" sz="2400" b="1" dirty="0" err="1"/>
              <a:t>Kajur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Electronics and Communication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B5E816E-5F1D-5077-869D-0CD7DE08E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 Book &amp; References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23692"/>
            <a:ext cx="909873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 Book: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“Electrical and Electronic Technology” E. Hughes (Revised by J.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Hiley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K. Brown &amp; I.M Smith), 11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Edition, Pearson Education, 2012.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 Books: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“Basic Electrical Engineering”, K Uma Rao, Pearson Education, 2011.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“Basic Electrical Engineering - Revised Edition”,  D. C.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Kulshreshta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Tata- McGraw-Hill, 2012.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“Engineering Circuit Analysis”, William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Hayt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Jr.,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Jack E.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Kemmerly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Steven M. Durbin, 8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McGraw-Hill, 2012.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7B0D210-5BE1-3E98-CB50-8652B109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12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renukark@pes.edu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Renuka r </a:t>
            </a:r>
            <a:r>
              <a:rPr lang="en-US" sz="2400" b="1" dirty="0" err="1"/>
              <a:t>kajur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4532243" y="3525847"/>
            <a:ext cx="8413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Electronics and Communication Engineering</a:t>
            </a:r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AA7166A-055F-2DCE-EDB6-E3D4E685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3" y="1669773"/>
            <a:ext cx="2881256" cy="29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8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Voltage Division Rule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88436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752" y="1428934"/>
            <a:ext cx="83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applicable to Series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ED753D-9811-4079-92F1-58D18817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52" y="2111829"/>
            <a:ext cx="3734321" cy="4367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F90131-BF71-497D-9675-9528033D4CE5}"/>
              </a:ext>
            </a:extLst>
          </p:cNvPr>
          <p:cNvSpPr txBox="1"/>
          <p:nvPr/>
        </p:nvSpPr>
        <p:spPr>
          <a:xfrm>
            <a:off x="4539343" y="2373086"/>
            <a:ext cx="310242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Calibri (Body)"/>
            </a:endParaRPr>
          </a:p>
          <a:p>
            <a:r>
              <a:rPr lang="en-IN" sz="2400" dirty="0">
                <a:latin typeface="Calibri (Body)"/>
              </a:rPr>
              <a:t>V</a:t>
            </a:r>
            <a:r>
              <a:rPr lang="en-IN" sz="2400" baseline="-25000" dirty="0">
                <a:latin typeface="Calibri (Body)"/>
              </a:rPr>
              <a:t>1</a:t>
            </a:r>
            <a:r>
              <a:rPr lang="en-IN" sz="2400" dirty="0">
                <a:latin typeface="Calibri (Body)"/>
              </a:rPr>
              <a:t> = I</a:t>
            </a:r>
            <a:r>
              <a:rPr lang="en-IN" sz="2400" baseline="-25000" dirty="0">
                <a:latin typeface="Calibri (Body)"/>
              </a:rPr>
              <a:t>S</a:t>
            </a:r>
            <a:r>
              <a:rPr lang="en-IN" sz="2400" dirty="0">
                <a:latin typeface="Calibri (Body)"/>
              </a:rPr>
              <a:t>*R</a:t>
            </a:r>
            <a:r>
              <a:rPr lang="en-IN" sz="2400" baseline="-25000" dirty="0">
                <a:latin typeface="Calibri (Body)"/>
              </a:rPr>
              <a:t>1</a:t>
            </a:r>
            <a:endParaRPr lang="en-IN" sz="2400" dirty="0">
              <a:latin typeface="Calibri (Body)"/>
            </a:endParaRPr>
          </a:p>
          <a:p>
            <a:r>
              <a:rPr lang="en-IN" sz="2400" dirty="0">
                <a:latin typeface="Calibri (Body)"/>
              </a:rPr>
              <a:t>V</a:t>
            </a:r>
            <a:r>
              <a:rPr lang="en-IN" sz="2400" baseline="-25000" dirty="0">
                <a:latin typeface="Calibri (Body)"/>
              </a:rPr>
              <a:t>2</a:t>
            </a:r>
            <a:r>
              <a:rPr lang="en-IN" sz="2400" dirty="0">
                <a:latin typeface="Calibri (Body)"/>
              </a:rPr>
              <a:t> = I</a:t>
            </a:r>
            <a:r>
              <a:rPr lang="en-IN" sz="2400" baseline="-25000" dirty="0">
                <a:latin typeface="Calibri (Body)"/>
              </a:rPr>
              <a:t>S</a:t>
            </a:r>
            <a:r>
              <a:rPr lang="en-IN" sz="2400" dirty="0">
                <a:latin typeface="Calibri (Body)"/>
              </a:rPr>
              <a:t>*R</a:t>
            </a:r>
            <a:r>
              <a:rPr lang="en-IN" sz="2400" baseline="-25000" dirty="0">
                <a:latin typeface="Calibri (Body)"/>
              </a:rPr>
              <a:t>2</a:t>
            </a:r>
          </a:p>
          <a:p>
            <a:r>
              <a:rPr lang="en-IN" sz="2400" dirty="0">
                <a:latin typeface="Calibri (Body)"/>
              </a:rPr>
              <a:t>.</a:t>
            </a:r>
          </a:p>
          <a:p>
            <a:r>
              <a:rPr lang="en-IN" sz="2400" dirty="0">
                <a:latin typeface="Calibri (Body)"/>
              </a:rPr>
              <a:t>.</a:t>
            </a:r>
          </a:p>
          <a:p>
            <a:r>
              <a:rPr lang="en-IN" sz="2400" dirty="0">
                <a:latin typeface="Calibri (Body)"/>
              </a:rPr>
              <a:t>.</a:t>
            </a:r>
          </a:p>
          <a:p>
            <a:r>
              <a:rPr lang="en-IN" sz="2400" dirty="0" err="1">
                <a:latin typeface="Calibri (Body)"/>
              </a:rPr>
              <a:t>V</a:t>
            </a:r>
            <a:r>
              <a:rPr lang="en-IN" sz="2400" baseline="-25000" dirty="0" err="1">
                <a:latin typeface="Calibri (Body)"/>
              </a:rPr>
              <a:t>n</a:t>
            </a:r>
            <a:r>
              <a:rPr lang="en-IN" sz="2400" dirty="0">
                <a:latin typeface="Calibri (Body)"/>
              </a:rPr>
              <a:t> = I</a:t>
            </a:r>
            <a:r>
              <a:rPr lang="en-IN" sz="2400" baseline="-25000" dirty="0">
                <a:latin typeface="Calibri (Body)"/>
              </a:rPr>
              <a:t>S</a:t>
            </a:r>
            <a:r>
              <a:rPr lang="en-IN" sz="2400" dirty="0">
                <a:latin typeface="Calibri (Body)"/>
              </a:rPr>
              <a:t>*R</a:t>
            </a:r>
            <a:r>
              <a:rPr lang="en-IN" sz="2400" baseline="-25000" dirty="0">
                <a:latin typeface="Calibri (Body)"/>
              </a:rPr>
              <a:t>n</a:t>
            </a:r>
          </a:p>
          <a:p>
            <a:endParaRPr lang="en-IN" sz="2400" baseline="-25000" dirty="0">
              <a:latin typeface="Calibri (Body)"/>
            </a:endParaRPr>
          </a:p>
          <a:p>
            <a:r>
              <a:rPr lang="en-IN" sz="2400" dirty="0">
                <a:latin typeface="Calibri (Body)"/>
              </a:rPr>
              <a:t>By KVL,</a:t>
            </a:r>
          </a:p>
          <a:p>
            <a:r>
              <a:rPr lang="en-IN" sz="2400" dirty="0">
                <a:latin typeface="Calibri (Body)"/>
              </a:rPr>
              <a:t>V</a:t>
            </a:r>
            <a:r>
              <a:rPr lang="en-IN" sz="2400" baseline="-25000" dirty="0">
                <a:latin typeface="Calibri (Body)"/>
              </a:rPr>
              <a:t>S</a:t>
            </a:r>
            <a:r>
              <a:rPr lang="en-IN" sz="2400" dirty="0">
                <a:latin typeface="Calibri (Body)"/>
              </a:rPr>
              <a:t> = V</a:t>
            </a:r>
            <a:r>
              <a:rPr lang="en-IN" sz="2400" baseline="-25000" dirty="0">
                <a:latin typeface="Calibri (Body)"/>
              </a:rPr>
              <a:t>1</a:t>
            </a:r>
            <a:r>
              <a:rPr lang="en-IN" sz="2400" dirty="0">
                <a:latin typeface="Calibri (Body)"/>
              </a:rPr>
              <a:t>+V</a:t>
            </a:r>
            <a:r>
              <a:rPr lang="en-IN" sz="2400" baseline="-25000" dirty="0">
                <a:latin typeface="Calibri (Body)"/>
              </a:rPr>
              <a:t>2</a:t>
            </a:r>
            <a:r>
              <a:rPr lang="en-IN" sz="2400" dirty="0">
                <a:latin typeface="Calibri (Body)"/>
              </a:rPr>
              <a:t>+…+</a:t>
            </a:r>
            <a:r>
              <a:rPr lang="en-IN" sz="2400" dirty="0" err="1">
                <a:latin typeface="Calibri (Body)"/>
              </a:rPr>
              <a:t>V</a:t>
            </a:r>
            <a:r>
              <a:rPr lang="en-IN" sz="2400" baseline="-25000" dirty="0" err="1">
                <a:latin typeface="Calibri (Body)"/>
              </a:rPr>
              <a:t>n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3BA70E-A55A-3E78-02DA-E5D8E8177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Voltage Division Rule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ED753D-9811-4079-92F1-58D18817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6" y="1709057"/>
            <a:ext cx="3734321" cy="43677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47F90131-BF71-497D-9675-9528033D4CE5}"/>
                  </a:ext>
                </a:extLst>
              </p:cNvPr>
              <p:cNvSpPr txBox="1"/>
              <p:nvPr/>
            </p:nvSpPr>
            <p:spPr>
              <a:xfrm>
                <a:off x="4539342" y="2373086"/>
                <a:ext cx="3526971" cy="3662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libri (Body)"/>
                  </a:rPr>
                  <a:t>Hence, </a:t>
                </a:r>
                <a:r>
                  <a:rPr lang="en-IN" sz="2400" dirty="0"/>
                  <a:t>I</a:t>
                </a:r>
                <a:r>
                  <a:rPr lang="en-IN" sz="2400" baseline="-25000" dirty="0"/>
                  <a:t>S</a:t>
                </a:r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Therefore,</a:t>
                </a:r>
              </a:p>
              <a:p>
                <a:r>
                  <a:rPr lang="en-IN" sz="2400" dirty="0">
                    <a:latin typeface="Calibri (Body)"/>
                  </a:rPr>
                  <a:t> V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IN" sz="2400" dirty="0"/>
                  <a:t>.</a:t>
                </a:r>
              </a:p>
              <a:p>
                <a:r>
                  <a:rPr lang="en-IN" sz="2400" dirty="0"/>
                  <a:t>.</a:t>
                </a:r>
              </a:p>
              <a:p>
                <a:r>
                  <a:rPr lang="en-IN" sz="2400" dirty="0" err="1">
                    <a:latin typeface="Calibri (Body)"/>
                  </a:rPr>
                  <a:t>V</a:t>
                </a:r>
                <a:r>
                  <a:rPr lang="en-IN" sz="2400" baseline="-25000" dirty="0" err="1"/>
                  <a:t>n</a:t>
                </a:r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F90131-BF71-497D-9675-9528033D4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42" y="2373086"/>
                <a:ext cx="3526971" cy="3662862"/>
              </a:xfrm>
              <a:prstGeom prst="rect">
                <a:avLst/>
              </a:prstGeom>
              <a:blipFill>
                <a:blip r:embed="rId5"/>
                <a:stretch>
                  <a:fillRect l="-2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EAE6F4A-8F08-4BB9-7CCF-201E0F76E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1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Equivalent Series Resistance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506937" y="12867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ED753D-9811-4079-92F1-58D18817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6" y="1709058"/>
            <a:ext cx="3734321" cy="3363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47F90131-BF71-497D-9675-9528033D4CE5}"/>
                  </a:ext>
                </a:extLst>
              </p:cNvPr>
              <p:cNvSpPr txBox="1"/>
              <p:nvPr/>
            </p:nvSpPr>
            <p:spPr>
              <a:xfrm>
                <a:off x="740228" y="5595972"/>
                <a:ext cx="3526971" cy="671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I</a:t>
                </a:r>
                <a:r>
                  <a:rPr lang="en-IN" sz="2400" baseline="-25000" dirty="0"/>
                  <a:t>S</a:t>
                </a:r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4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F90131-BF71-497D-9675-9528033D4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8" y="5595972"/>
                <a:ext cx="3526971" cy="671915"/>
              </a:xfrm>
              <a:prstGeom prst="rect">
                <a:avLst/>
              </a:prstGeom>
              <a:blipFill>
                <a:blip r:embed="rId5"/>
                <a:stretch>
                  <a:fillRect l="-2591" b="-1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C0F4FFF-9713-47B6-B642-415D6A17C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199" y="1636791"/>
            <a:ext cx="3229426" cy="2305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51AF7786-21D0-494D-96BE-972F17A5D34B}"/>
                  </a:ext>
                </a:extLst>
              </p:cNvPr>
              <p:cNvSpPr txBox="1"/>
              <p:nvPr/>
            </p:nvSpPr>
            <p:spPr>
              <a:xfrm>
                <a:off x="5497284" y="4365884"/>
                <a:ext cx="3526971" cy="706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>
                    <a:latin typeface="Calibri (Body)"/>
                  </a:rPr>
                  <a:t>I</a:t>
                </a:r>
                <a:r>
                  <a:rPr lang="en-IN" sz="2400" baseline="-25000" dirty="0">
                    <a:latin typeface="Calibri (Body)"/>
                  </a:rPr>
                  <a:t>S</a:t>
                </a:r>
                <a:r>
                  <a:rPr lang="en-IN" sz="2400" dirty="0">
                    <a:latin typeface="Calibri (Body)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endParaRPr lang="en-IN" sz="2400" dirty="0">
                  <a:latin typeface="Calibri (Body)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F7786-21D0-494D-96BE-972F17A5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84" y="4365884"/>
                <a:ext cx="3526971" cy="706860"/>
              </a:xfrm>
              <a:prstGeom prst="rect">
                <a:avLst/>
              </a:prstGeom>
              <a:blipFill>
                <a:blip r:embed="rId7"/>
                <a:stretch>
                  <a:fillRect l="-2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2BBF41D-168D-4D96-9B3E-B9C8CBB91C9D}"/>
              </a:ext>
            </a:extLst>
          </p:cNvPr>
          <p:cNvSpPr/>
          <p:nvPr/>
        </p:nvSpPr>
        <p:spPr>
          <a:xfrm>
            <a:off x="4755241" y="5521303"/>
            <a:ext cx="2681518" cy="782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R</a:t>
            </a:r>
            <a:r>
              <a:rPr lang="en-IN" sz="2400" baseline="-25000" dirty="0" err="1"/>
              <a:t>eq</a:t>
            </a:r>
            <a:r>
              <a:rPr lang="en-IN" sz="2400" dirty="0"/>
              <a:t> = R</a:t>
            </a:r>
            <a:r>
              <a:rPr lang="en-IN" sz="2400" baseline="-25000" dirty="0"/>
              <a:t>1</a:t>
            </a:r>
            <a:r>
              <a:rPr lang="en-IN" sz="2400" dirty="0"/>
              <a:t>+R</a:t>
            </a:r>
            <a:r>
              <a:rPr lang="en-IN" sz="2400" baseline="-25000" dirty="0"/>
              <a:t>2</a:t>
            </a:r>
            <a:r>
              <a:rPr lang="en-IN" sz="2400" dirty="0"/>
              <a:t>+…+R</a:t>
            </a:r>
            <a:r>
              <a:rPr lang="en-IN" sz="2400" baseline="-25000" dirty="0"/>
              <a:t>n</a:t>
            </a:r>
            <a:endParaRPr lang="en-IN" sz="2400" dirty="0"/>
          </a:p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58F256D-1134-833D-901B-11907BCC0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Current Division Rule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752" y="1428934"/>
            <a:ext cx="83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applicable to Parallel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F10976-D8DC-44B4-AC6E-83A89010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67" y="2601686"/>
            <a:ext cx="3257662" cy="259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72FAA7A2-04D8-4E83-9200-76460CA89887}"/>
                  </a:ext>
                </a:extLst>
              </p:cNvPr>
              <p:cNvSpPr txBox="1"/>
              <p:nvPr/>
            </p:nvSpPr>
            <p:spPr>
              <a:xfrm>
                <a:off x="4550229" y="2373086"/>
                <a:ext cx="3102428" cy="4166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2400" dirty="0">
                  <a:latin typeface="Calibri (Body)"/>
                </a:endParaRPr>
              </a:p>
              <a:p>
                <a:r>
                  <a:rPr lang="en-IN" sz="2400" dirty="0">
                    <a:latin typeface="Calibri (Body)"/>
                  </a:rPr>
                  <a:t>I</a:t>
                </a:r>
                <a:r>
                  <a:rPr lang="en-IN" sz="2400" baseline="-25000" dirty="0">
                    <a:latin typeface="Calibri (Body)"/>
                  </a:rPr>
                  <a:t>1</a:t>
                </a:r>
                <a:r>
                  <a:rPr lang="en-IN" sz="2400" dirty="0">
                    <a:latin typeface="Calibri (Body)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IN" sz="2400" dirty="0">
                  <a:latin typeface="Calibri (Body)"/>
                </a:endParaRPr>
              </a:p>
              <a:p>
                <a:endParaRPr lang="en-IN" sz="2400" dirty="0">
                  <a:latin typeface="Calibri (Body)"/>
                </a:endParaRPr>
              </a:p>
              <a:p>
                <a:r>
                  <a:rPr lang="en-IN" sz="2400" dirty="0">
                    <a:latin typeface="Calibri (Body)"/>
                  </a:rPr>
                  <a:t>I</a:t>
                </a:r>
                <a:r>
                  <a:rPr lang="en-IN" sz="2400" baseline="-25000" dirty="0">
                    <a:latin typeface="Calibri (Body)"/>
                  </a:rPr>
                  <a:t>2</a:t>
                </a:r>
                <a:r>
                  <a:rPr lang="en-IN" sz="2400" dirty="0">
                    <a:latin typeface="Calibri (Body)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IN" sz="2400" dirty="0">
                  <a:latin typeface="Calibri (Body)"/>
                </a:endParaRPr>
              </a:p>
              <a:p>
                <a:endParaRPr lang="en-IN" sz="2400" baseline="-25000" dirty="0">
                  <a:latin typeface="Calibri (Body)"/>
                </a:endParaRPr>
              </a:p>
              <a:p>
                <a:r>
                  <a:rPr lang="en-IN" sz="2400" dirty="0">
                    <a:latin typeface="Calibri (Body)"/>
                  </a:rPr>
                  <a:t>By KCL,</a:t>
                </a:r>
              </a:p>
              <a:p>
                <a:r>
                  <a:rPr lang="en-IN" sz="2400" dirty="0">
                    <a:latin typeface="Calibri (Body)"/>
                  </a:rPr>
                  <a:t>I</a:t>
                </a:r>
                <a:r>
                  <a:rPr lang="en-IN" sz="2400" baseline="-25000" dirty="0">
                    <a:latin typeface="Calibri (Body)"/>
                  </a:rPr>
                  <a:t>S</a:t>
                </a:r>
                <a:r>
                  <a:rPr lang="en-IN" sz="2400" dirty="0">
                    <a:latin typeface="Calibri (Body)"/>
                  </a:rPr>
                  <a:t> = I</a:t>
                </a:r>
                <a:r>
                  <a:rPr lang="en-IN" sz="2400" baseline="-25000" dirty="0">
                    <a:latin typeface="Calibri (Body)"/>
                  </a:rPr>
                  <a:t>1</a:t>
                </a:r>
                <a:r>
                  <a:rPr lang="en-IN" sz="2400" dirty="0">
                    <a:latin typeface="Calibri (Body)"/>
                  </a:rPr>
                  <a:t>+I</a:t>
                </a:r>
                <a:r>
                  <a:rPr lang="en-IN" sz="2400" baseline="-25000" dirty="0">
                    <a:latin typeface="Calibri (Body)"/>
                  </a:rPr>
                  <a:t>2</a:t>
                </a:r>
                <a:endParaRPr lang="en-IN" sz="2400" dirty="0">
                  <a:latin typeface="Calibri (Body)"/>
                </a:endParaRPr>
              </a:p>
              <a:p>
                <a:endParaRPr lang="en-IN" sz="2400" dirty="0">
                  <a:latin typeface="Calibri (Body)"/>
                </a:endParaRPr>
              </a:p>
              <a:p>
                <a:r>
                  <a:rPr lang="en-IN" sz="2400" dirty="0">
                    <a:latin typeface="Calibri (Body)"/>
                  </a:rPr>
                  <a:t>I</a:t>
                </a:r>
                <a:r>
                  <a:rPr lang="en-IN" sz="2400" baseline="-25000" dirty="0">
                    <a:latin typeface="Calibri (Body)"/>
                  </a:rPr>
                  <a:t>S</a:t>
                </a:r>
                <a:r>
                  <a:rPr lang="en-IN" sz="2400" dirty="0">
                    <a:latin typeface="Calibri (Body)"/>
                  </a:rPr>
                  <a:t> = V</a:t>
                </a:r>
                <a:r>
                  <a:rPr lang="en-IN" sz="2400" baseline="-25000" dirty="0">
                    <a:latin typeface="Calibri (Body)"/>
                  </a:rPr>
                  <a:t>S</a:t>
                </a:r>
                <a:r>
                  <a:rPr lang="en-IN" sz="2400" dirty="0">
                    <a:latin typeface="Calibri (Body)"/>
                  </a:rPr>
                  <a:t>*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>
                    <a:latin typeface="Calibri (Body)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>
                    <a:latin typeface="Calibri (Body)"/>
                  </a:rPr>
                  <a:t>)</a:t>
                </a:r>
                <a:endParaRPr lang="en-IN" sz="2400" baseline="-25000" dirty="0">
                  <a:latin typeface="Calibri (Body)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FAA7A2-04D8-4E83-9200-76460CA89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229" y="2373086"/>
                <a:ext cx="3102428" cy="4166140"/>
              </a:xfrm>
              <a:prstGeom prst="rect">
                <a:avLst/>
              </a:prstGeom>
              <a:blipFill>
                <a:blip r:embed="rId5"/>
                <a:stretch>
                  <a:fillRect l="-2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436031-9473-6C17-8109-8D0285594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Current Division Rule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F10976-D8DC-44B4-AC6E-83A89010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1" y="2373086"/>
            <a:ext cx="3257662" cy="2634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72FAA7A2-04D8-4E83-9200-76460CA89887}"/>
                  </a:ext>
                </a:extLst>
              </p:cNvPr>
              <p:cNvSpPr txBox="1"/>
              <p:nvPr/>
            </p:nvSpPr>
            <p:spPr>
              <a:xfrm>
                <a:off x="4550229" y="2373086"/>
                <a:ext cx="3102428" cy="1310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2400" dirty="0">
                  <a:latin typeface="Calibri (Body)"/>
                </a:endParaRPr>
              </a:p>
              <a:p>
                <a:r>
                  <a:rPr lang="en-IN" sz="2400" dirty="0">
                    <a:latin typeface="Calibri (Body)"/>
                  </a:rPr>
                  <a:t>V</a:t>
                </a:r>
                <a:r>
                  <a:rPr lang="en-IN" sz="2400" baseline="-25000" dirty="0">
                    <a:latin typeface="Calibri (Body)"/>
                  </a:rPr>
                  <a:t>S</a:t>
                </a:r>
                <a:r>
                  <a:rPr lang="en-IN" sz="2400" dirty="0">
                    <a:latin typeface="Calibri (Body)"/>
                  </a:rPr>
                  <a:t> = I</a:t>
                </a:r>
                <a:r>
                  <a:rPr lang="en-IN" sz="2400" baseline="-25000" dirty="0">
                    <a:latin typeface="Calibri (Body)"/>
                  </a:rPr>
                  <a:t>S</a:t>
                </a:r>
                <a:r>
                  <a:rPr lang="en-IN" sz="2400" dirty="0">
                    <a:latin typeface="Calibri (Body)"/>
                  </a:rPr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FAA7A2-04D8-4E83-9200-76460CA89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229" y="2373086"/>
                <a:ext cx="3102428" cy="1310808"/>
              </a:xfrm>
              <a:prstGeom prst="rect">
                <a:avLst/>
              </a:prstGeom>
              <a:blipFill>
                <a:blip r:embed="rId5"/>
                <a:stretch>
                  <a:fillRect l="-2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1C3C8F6-41C1-442D-BEA7-07CD19C969D5}"/>
                  </a:ext>
                </a:extLst>
              </p:cNvPr>
              <p:cNvSpPr txBox="1"/>
              <p:nvPr/>
            </p:nvSpPr>
            <p:spPr>
              <a:xfrm>
                <a:off x="4517571" y="4016829"/>
                <a:ext cx="3135086" cy="2159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I</a:t>
                </a:r>
                <a:r>
                  <a:rPr lang="en-IN" sz="2400" baseline="-25000" dirty="0"/>
                  <a:t>1</a:t>
                </a:r>
                <a:r>
                  <a:rPr lang="en-IN" sz="2400" dirty="0"/>
                  <a:t> = I</a:t>
                </a:r>
                <a:r>
                  <a:rPr lang="en-IN" sz="2400" baseline="-25000" dirty="0"/>
                  <a:t>s</a:t>
                </a:r>
                <a:r>
                  <a:rPr lang="en-IN" sz="2400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:r>
                  <a:rPr lang="en-IN" sz="2400" dirty="0"/>
                  <a:t>I</a:t>
                </a:r>
                <a:r>
                  <a:rPr lang="en-IN" sz="2400" baseline="-25000" dirty="0"/>
                  <a:t>2</a:t>
                </a:r>
                <a:r>
                  <a:rPr lang="en-IN" sz="2400" dirty="0"/>
                  <a:t> = I</a:t>
                </a:r>
                <a:r>
                  <a:rPr lang="en-IN" sz="2400" baseline="-25000" dirty="0"/>
                  <a:t>s</a:t>
                </a:r>
                <a:r>
                  <a:rPr lang="en-IN" sz="2400" dirty="0"/>
                  <a:t>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400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C3C8F6-41C1-442D-BEA7-07CD19C96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571" y="4016829"/>
                <a:ext cx="3135086" cy="2159950"/>
              </a:xfrm>
              <a:prstGeom prst="rect">
                <a:avLst/>
              </a:prstGeom>
              <a:blipFill>
                <a:blip r:embed="rId6"/>
                <a:stretch>
                  <a:fillRect l="-2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CEE8ADE-AD2B-E43E-21FD-97A332E328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3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Equivalent Parallel Resistance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2F10976-D8DC-44B4-AC6E-83A89010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80" y="1719943"/>
            <a:ext cx="3257662" cy="2558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798C23D8-149C-4E57-A76D-1659256A2FDA}"/>
                  </a:ext>
                </a:extLst>
              </p:cNvPr>
              <p:cNvSpPr txBox="1"/>
              <p:nvPr/>
            </p:nvSpPr>
            <p:spPr>
              <a:xfrm>
                <a:off x="4049486" y="2577552"/>
                <a:ext cx="4322151" cy="94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/>
                  <a:t> = </a:t>
                </a:r>
                <a:r>
                  <a:rPr lang="en-IN" sz="2400" dirty="0" err="1"/>
                  <a:t>R</a:t>
                </a:r>
                <a:r>
                  <a:rPr lang="en-IN" sz="2400" baseline="-25000" dirty="0" err="1"/>
                  <a:t>eq</a:t>
                </a:r>
                <a:r>
                  <a:rPr lang="en-IN" sz="2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sz="2400" dirty="0">
                            <a:latin typeface="Calibri (Body)"/>
                          </a:rPr>
                          <m:t>(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IN" sz="2400" dirty="0">
                            <a:latin typeface="Calibri (Body)"/>
                          </a:rPr>
                          <m:t> + </m:t>
                        </m:r>
                        <m:f>
                          <m:f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IN" sz="2400" dirty="0">
                            <a:latin typeface="Calibri (Body)"/>
                          </a:rPr>
                          <m:t>)</m:t>
                        </m:r>
                      </m:e>
                      <m:sup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sz="2400" dirty="0">
                    <a:latin typeface="Calibri (Body)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>
                    <a:latin typeface="Calibri (Body)"/>
                  </a:rPr>
                  <a:t> 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8C23D8-149C-4E57-A76D-1659256A2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6" y="2577552"/>
                <a:ext cx="4322151" cy="9414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B691AB3C-CA00-424D-83D9-1CECFA20C22B}"/>
                  </a:ext>
                </a:extLst>
              </p:cNvPr>
              <p:cNvSpPr txBox="1"/>
              <p:nvPr/>
            </p:nvSpPr>
            <p:spPr>
              <a:xfrm>
                <a:off x="2090058" y="5063283"/>
                <a:ext cx="5018314" cy="1344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In general, For n Resistors in Parallel,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/>
                  <a:t> = </a:t>
                </a:r>
                <a:r>
                  <a:rPr lang="en-IN" sz="2400" dirty="0">
                    <a:latin typeface="Calibri (Body)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>
                    <a:latin typeface="Calibri (Body)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/>
                  <a:t> + . . .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/>
                  <a:t>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91AB3C-CA00-424D-83D9-1CECFA20C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58" y="5063283"/>
                <a:ext cx="5018314" cy="1344342"/>
              </a:xfrm>
              <a:prstGeom prst="rect">
                <a:avLst/>
              </a:prstGeom>
              <a:blipFill>
                <a:blip r:embed="rId6"/>
                <a:stretch>
                  <a:fillRect l="-1944" t="-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902B46E-7424-DFB2-0511-D785F4075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Current Division Rule – More than two resistors in Parallel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72FAA7A2-04D8-4E83-9200-76460CA89887}"/>
                  </a:ext>
                </a:extLst>
              </p:cNvPr>
              <p:cNvSpPr txBox="1"/>
              <p:nvPr/>
            </p:nvSpPr>
            <p:spPr>
              <a:xfrm>
                <a:off x="5183407" y="1883139"/>
                <a:ext cx="3102428" cy="1067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dirty="0">
                    <a:latin typeface="Calibri (Body)"/>
                  </a:rPr>
                  <a:t>Obtain </a:t>
                </a:r>
                <a:r>
                  <a:rPr lang="en-IN" sz="2400" dirty="0" err="1"/>
                  <a:t>R</a:t>
                </a:r>
                <a:r>
                  <a:rPr lang="en-IN" sz="2400" baseline="-25000" dirty="0" err="1"/>
                  <a:t>eq</a:t>
                </a:r>
                <a:r>
                  <a:rPr lang="en-IN" sz="2400" dirty="0">
                    <a:latin typeface="Calibri (Body)"/>
                  </a:rPr>
                  <a:t> using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/>
                  <a:t> = </a:t>
                </a:r>
                <a:r>
                  <a:rPr lang="en-IN" sz="2400" dirty="0">
                    <a:latin typeface="Calibri (Body)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>
                    <a:latin typeface="Calibri (Body)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/>
                  <a:t> + . . .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FAA7A2-04D8-4E83-9200-76460CA89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407" y="1883139"/>
                <a:ext cx="3102428" cy="1067343"/>
              </a:xfrm>
              <a:prstGeom prst="rect">
                <a:avLst/>
              </a:prstGeom>
              <a:blipFill>
                <a:blip r:embed="rId4"/>
                <a:stretch>
                  <a:fillRect l="-2554" t="-4571" r="-1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1C3C8F6-41C1-442D-BEA7-07CD19C969D5}"/>
                  </a:ext>
                </a:extLst>
              </p:cNvPr>
              <p:cNvSpPr txBox="1"/>
              <p:nvPr/>
            </p:nvSpPr>
            <p:spPr>
              <a:xfrm>
                <a:off x="5422896" y="3339254"/>
                <a:ext cx="3135086" cy="85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Find V using</a:t>
                </a:r>
              </a:p>
              <a:p>
                <a:r>
                  <a:rPr lang="en-IN" sz="2400" dirty="0"/>
                  <a:t>V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C3C8F6-41C1-442D-BEA7-07CD19C96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896" y="3339254"/>
                <a:ext cx="3135086" cy="859531"/>
              </a:xfrm>
              <a:prstGeom prst="rect">
                <a:avLst/>
              </a:prstGeom>
              <a:blipFill>
                <a:blip r:embed="rId5"/>
                <a:stretch>
                  <a:fillRect l="-3113" t="-5674" b="-127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0C657D7-CF3A-4CF2-80F8-60D0A54B7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084" y="2707262"/>
            <a:ext cx="4031329" cy="2286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903C41A-F00D-45E7-8E56-9D9146D6E7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947" y="3073054"/>
            <a:ext cx="396274" cy="15546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A8FFF3C-97DB-4340-A3B2-4EB04F25C276}"/>
              </a:ext>
            </a:extLst>
          </p:cNvPr>
          <p:cNvSpPr txBox="1"/>
          <p:nvPr/>
        </p:nvSpPr>
        <p:spPr>
          <a:xfrm>
            <a:off x="5150740" y="4580227"/>
            <a:ext cx="3135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Use Ohm’s Law to find branch currents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132EAC9-C7CD-F25F-890D-F0327AF370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597</Words>
  <Application>Microsoft Office PowerPoint</Application>
  <PresentationFormat>Widescreen</PresentationFormat>
  <Paragraphs>149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Lokesh</cp:lastModifiedBy>
  <cp:revision>126</cp:revision>
  <dcterms:created xsi:type="dcterms:W3CDTF">2020-06-03T14:19:11Z</dcterms:created>
  <dcterms:modified xsi:type="dcterms:W3CDTF">2025-02-15T14:15:38Z</dcterms:modified>
</cp:coreProperties>
</file>