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5" r:id="rId2"/>
    <p:sldId id="358" r:id="rId3"/>
    <p:sldId id="359" r:id="rId4"/>
    <p:sldId id="374" r:id="rId5"/>
    <p:sldId id="375" r:id="rId6"/>
    <p:sldId id="376" r:id="rId7"/>
    <p:sldId id="381" r:id="rId8"/>
    <p:sldId id="378" r:id="rId9"/>
    <p:sldId id="384" r:id="rId10"/>
    <p:sldId id="326" r:id="rId11"/>
    <p:sldId id="379" r:id="rId12"/>
    <p:sldId id="380" r:id="rId13"/>
    <p:sldId id="377" r:id="rId14"/>
    <p:sldId id="382" r:id="rId15"/>
    <p:sldId id="383" r:id="rId16"/>
    <p:sldId id="367" r:id="rId17"/>
    <p:sldId id="3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09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8793-162E-4A70-BA10-666A5693FA8F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400B-9D32-460C-BE77-F9CD576F0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8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9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8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19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44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1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0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12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0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252404" y="2358110"/>
            <a:ext cx="8026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UE24EE141B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R 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Electrical &amp; Electronics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7B97334-5661-2E6A-5AF4-C1CE8EC10D63}"/>
              </a:ext>
            </a:extLst>
          </p:cNvPr>
          <p:cNvSpPr/>
          <p:nvPr/>
        </p:nvSpPr>
        <p:spPr>
          <a:xfrm>
            <a:off x="1680932" y="1609653"/>
            <a:ext cx="311212" cy="245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D5899B-14C2-2A64-1691-174034F6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0" y="754912"/>
            <a:ext cx="2314708" cy="31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Source 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Practical Voltage Source can be transformed to a Practical Current Source &amp; Vice versa.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470B066-F1FC-42CE-9B42-C89A1AD4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4" y="2623432"/>
            <a:ext cx="5828277" cy="2371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A1D2C8-37C3-488F-87E5-80880B117E88}"/>
              </a:ext>
            </a:extLst>
          </p:cNvPr>
          <p:cNvSpPr txBox="1"/>
          <p:nvPr/>
        </p:nvSpPr>
        <p:spPr>
          <a:xfrm>
            <a:off x="113716" y="5529419"/>
            <a:ext cx="676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Two Sources are equivalent if they supply same terminal voltage and current when loaded with same load resistance.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BDB4838-B243-28D4-703F-5081B268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Source 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2BF143-5DCB-4A2A-B484-60D05B8A31A3}"/>
              </a:ext>
            </a:extLst>
          </p:cNvPr>
          <p:cNvSpPr txBox="1"/>
          <p:nvPr/>
        </p:nvSpPr>
        <p:spPr>
          <a:xfrm>
            <a:off x="272143" y="1513114"/>
            <a:ext cx="483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 1: Open Circuit Condition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3907059-FBA3-4857-A17E-9DEE752A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6" y="2149291"/>
            <a:ext cx="1958510" cy="2080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31F739-3BBD-4328-A299-E957ABB9C541}"/>
              </a:ext>
            </a:extLst>
          </p:cNvPr>
          <p:cNvSpPr txBox="1"/>
          <p:nvPr/>
        </p:nvSpPr>
        <p:spPr>
          <a:xfrm>
            <a:off x="4279463" y="3070483"/>
            <a:ext cx="238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 = V</a:t>
            </a:r>
            <a:r>
              <a:rPr lang="en-IN" sz="2400" baseline="-25000" dirty="0"/>
              <a:t>S</a:t>
            </a:r>
            <a:endParaRPr lang="en-IN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4CF718D-324A-494D-B646-7B73771F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2" y="4252428"/>
            <a:ext cx="2232853" cy="16841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B4CDF5-8219-4573-BEE1-7D3AEDCE31F7}"/>
              </a:ext>
            </a:extLst>
          </p:cNvPr>
          <p:cNvSpPr txBox="1"/>
          <p:nvPr/>
        </p:nvSpPr>
        <p:spPr>
          <a:xfrm>
            <a:off x="4290346" y="4703342"/>
            <a:ext cx="238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 = I</a:t>
            </a:r>
            <a:r>
              <a:rPr lang="en-IN" sz="2400" baseline="-25000" dirty="0"/>
              <a:t>S</a:t>
            </a:r>
            <a:r>
              <a:rPr lang="en-IN" sz="2400" dirty="0"/>
              <a:t>*R</a:t>
            </a:r>
            <a:r>
              <a:rPr lang="en-IN" sz="2400" baseline="-25000" dirty="0"/>
              <a:t>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446522-4366-44A3-9D62-CE729425D11B}"/>
              </a:ext>
            </a:extLst>
          </p:cNvPr>
          <p:cNvSpPr txBox="1"/>
          <p:nvPr/>
        </p:nvSpPr>
        <p:spPr>
          <a:xfrm>
            <a:off x="3320143" y="6058417"/>
            <a:ext cx="359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Hence, V</a:t>
            </a:r>
            <a:r>
              <a:rPr lang="en-IN" sz="2400" baseline="-25000" dirty="0"/>
              <a:t>S</a:t>
            </a:r>
            <a:r>
              <a:rPr lang="en-IN" sz="2400" dirty="0"/>
              <a:t> = I</a:t>
            </a:r>
            <a:r>
              <a:rPr lang="en-IN" sz="2400" baseline="-25000" dirty="0"/>
              <a:t>S</a:t>
            </a:r>
            <a:r>
              <a:rPr lang="en-IN" sz="2400" dirty="0"/>
              <a:t>*R</a:t>
            </a:r>
            <a:r>
              <a:rPr lang="en-IN" sz="2400" baseline="-25000" dirty="0"/>
              <a:t>S</a:t>
            </a:r>
            <a:endParaRPr lang="en-IN" sz="2400" dirty="0"/>
          </a:p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8DF71A-8514-6C02-3F00-BC0CA55E5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Source 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2BF143-5DCB-4A2A-B484-60D05B8A31A3}"/>
              </a:ext>
            </a:extLst>
          </p:cNvPr>
          <p:cNvSpPr txBox="1"/>
          <p:nvPr/>
        </p:nvSpPr>
        <p:spPr>
          <a:xfrm>
            <a:off x="272143" y="1513114"/>
            <a:ext cx="483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 2: Short Circuit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8631F739-3BBD-4328-A299-E957ABB9C541}"/>
                  </a:ext>
                </a:extLst>
              </p:cNvPr>
              <p:cNvSpPr txBox="1"/>
              <p:nvPr/>
            </p:nvSpPr>
            <p:spPr>
              <a:xfrm>
                <a:off x="4279463" y="3070483"/>
                <a:ext cx="2383972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I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31F739-3BBD-4328-A299-E957ABB9C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463" y="3070483"/>
                <a:ext cx="2383972" cy="675185"/>
              </a:xfrm>
              <a:prstGeom prst="rect">
                <a:avLst/>
              </a:prstGeom>
              <a:blipFill>
                <a:blip r:embed="rId3"/>
                <a:stretch>
                  <a:fillRect l="-3836" b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B4CDF5-8219-4573-BEE1-7D3AEDCE31F7}"/>
              </a:ext>
            </a:extLst>
          </p:cNvPr>
          <p:cNvSpPr txBox="1"/>
          <p:nvPr/>
        </p:nvSpPr>
        <p:spPr>
          <a:xfrm>
            <a:off x="4290346" y="4703342"/>
            <a:ext cx="238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 = I</a:t>
            </a:r>
            <a:r>
              <a:rPr lang="en-IN" sz="2400" baseline="-25000" dirty="0"/>
              <a:t>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446522-4366-44A3-9D62-CE729425D11B}"/>
              </a:ext>
            </a:extLst>
          </p:cNvPr>
          <p:cNvSpPr txBox="1"/>
          <p:nvPr/>
        </p:nvSpPr>
        <p:spPr>
          <a:xfrm>
            <a:off x="3320143" y="6058417"/>
            <a:ext cx="359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Hence, V</a:t>
            </a:r>
            <a:r>
              <a:rPr lang="en-IN" sz="2400" baseline="-25000" dirty="0"/>
              <a:t>S</a:t>
            </a:r>
            <a:r>
              <a:rPr lang="en-IN" sz="2400" dirty="0"/>
              <a:t> = I</a:t>
            </a:r>
            <a:r>
              <a:rPr lang="en-IN" sz="2400" baseline="-25000" dirty="0"/>
              <a:t>S</a:t>
            </a:r>
            <a:r>
              <a:rPr lang="en-IN" sz="2400" dirty="0"/>
              <a:t>*R</a:t>
            </a:r>
            <a:r>
              <a:rPr lang="en-IN" sz="2400" baseline="-25000" dirty="0"/>
              <a:t>S</a:t>
            </a:r>
            <a:endParaRPr lang="en-IN" sz="2400" dirty="0"/>
          </a:p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A3FD08-8962-4F71-BF1B-3AA4413FB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72" y="2189578"/>
            <a:ext cx="1867062" cy="1912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7ABB28-58ED-4EEB-BFD5-50D49243C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11" y="4292441"/>
            <a:ext cx="1943268" cy="1745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B67940-6C8C-29BE-3E04-A611325C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Source 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DF5A86-1E8B-473E-846E-AEC6459EF8AF}"/>
              </a:ext>
            </a:extLst>
          </p:cNvPr>
          <p:cNvSpPr txBox="1"/>
          <p:nvPr/>
        </p:nvSpPr>
        <p:spPr>
          <a:xfrm>
            <a:off x="141514" y="1436914"/>
            <a:ext cx="791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Question:</a:t>
            </a:r>
          </a:p>
          <a:p>
            <a:r>
              <a:rPr lang="en-IN" sz="2400" dirty="0"/>
              <a:t>Find the current through 5</a:t>
            </a:r>
            <a:r>
              <a:rPr lang="el-GR" sz="2400" dirty="0"/>
              <a:t>Ω</a:t>
            </a:r>
            <a:r>
              <a:rPr lang="en-IN" sz="2400" dirty="0"/>
              <a:t> resistor in the network shown: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A5D311-10A4-4C88-967D-9047F7AED2DA}"/>
              </a:ext>
            </a:extLst>
          </p:cNvPr>
          <p:cNvSpPr txBox="1"/>
          <p:nvPr/>
        </p:nvSpPr>
        <p:spPr>
          <a:xfrm>
            <a:off x="179318" y="4128425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  <a:endParaRPr lang="en-IN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7858BC38-1A84-4430-9531-4D4FB3CB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0" y="2247821"/>
            <a:ext cx="3924640" cy="17527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D1C9D511-7A63-4662-8A22-29F0B173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4590090"/>
            <a:ext cx="4115157" cy="2103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1208250-9763-4065-907C-81073B422E5E}"/>
              </a:ext>
            </a:extLst>
          </p:cNvPr>
          <p:cNvSpPr txBox="1"/>
          <p:nvPr/>
        </p:nvSpPr>
        <p:spPr>
          <a:xfrm>
            <a:off x="4207982" y="4187980"/>
            <a:ext cx="384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Replace 3A current source &amp; 2</a:t>
            </a:r>
            <a:r>
              <a:rPr lang="el-GR" sz="2400" dirty="0"/>
              <a:t>Ω</a:t>
            </a:r>
            <a:r>
              <a:rPr lang="en-IN" sz="2400" dirty="0"/>
              <a:t> resistance with equivalent practical voltage source.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B24260-AF0E-4C1B-B81B-4ED000242DB1}"/>
              </a:ext>
            </a:extLst>
          </p:cNvPr>
          <p:cNvSpPr txBox="1"/>
          <p:nvPr/>
        </p:nvSpPr>
        <p:spPr>
          <a:xfrm>
            <a:off x="4207982" y="5493063"/>
            <a:ext cx="3847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Repeat the same for 2A current source &amp; 1Ω resistance.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98B1183-40D5-D329-7B84-A4AE3076A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Practical Sources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A5D311-10A4-4C88-967D-9047F7AED2DA}"/>
              </a:ext>
            </a:extLst>
          </p:cNvPr>
          <p:cNvSpPr txBox="1"/>
          <p:nvPr/>
        </p:nvSpPr>
        <p:spPr>
          <a:xfrm>
            <a:off x="77966" y="1407188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 (Continued..):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E3E8EA-A4FB-473B-AE9C-A0B3B84C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08" y="2082890"/>
            <a:ext cx="3924640" cy="212616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515AA6AB-04AB-48C2-A721-0911625BE023}"/>
              </a:ext>
            </a:extLst>
          </p:cNvPr>
          <p:cNvSpPr/>
          <p:nvPr/>
        </p:nvSpPr>
        <p:spPr>
          <a:xfrm>
            <a:off x="1774372" y="4332514"/>
            <a:ext cx="315685" cy="44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92474D-19C2-453D-BAAA-E64AD78F7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2" y="4902289"/>
            <a:ext cx="3680779" cy="19051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4AD85C-62DC-4ABD-989A-D89A74F5C1F4}"/>
              </a:ext>
            </a:extLst>
          </p:cNvPr>
          <p:cNvSpPr txBox="1"/>
          <p:nvPr/>
        </p:nvSpPr>
        <p:spPr>
          <a:xfrm>
            <a:off x="4287951" y="5428539"/>
            <a:ext cx="278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+6-2I – 5I – I+2 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B1E2EC0-440A-46AD-BDE4-05021A318844}"/>
              </a:ext>
            </a:extLst>
          </p:cNvPr>
          <p:cNvSpPr txBox="1"/>
          <p:nvPr/>
        </p:nvSpPr>
        <p:spPr>
          <a:xfrm>
            <a:off x="4847032" y="6020985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I  = 1A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7DF4025-8F97-450D-8969-F677B355ECF6}"/>
              </a:ext>
            </a:extLst>
          </p:cNvPr>
          <p:cNvSpPr txBox="1"/>
          <p:nvPr/>
        </p:nvSpPr>
        <p:spPr>
          <a:xfrm>
            <a:off x="4016035" y="4875074"/>
            <a:ext cx="214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By applying KVL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2979C6D-61FF-B02F-46BD-A806FD161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3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Source 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E446522-4366-44A3-9D62-CE729425D11B}"/>
              </a:ext>
            </a:extLst>
          </p:cNvPr>
          <p:cNvSpPr txBox="1"/>
          <p:nvPr/>
        </p:nvSpPr>
        <p:spPr>
          <a:xfrm>
            <a:off x="3320143" y="6058417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9" y="1949969"/>
            <a:ext cx="10373212" cy="203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691F553-8C00-382C-323A-D4FE9304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 &amp; 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23692"/>
            <a:ext cx="90987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“Electrical and Electronic Technology” E. Hughes (Revised by J.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Hiley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K. Brown &amp; I.M Smith), 11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Pearson Education,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Books: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“Basic Electrical Engineering”, K Uma Rao, Pearson Education, 2011.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“Basic Electrical Engineering - Revised Edition”,  D. C.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Kulshreshta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Tata- McGraw-Hill,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“Engineering Circuit Analysis”, William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Hayt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Jr.,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Jack E.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Kemmerly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Steven M. Durbin, 8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McGraw-Hill, 2012.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F00E882-250F-CDE9-A105-73CC7AFA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1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renukark@pes.edu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Renuka 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Electrical &amp; Electronics Engineering</a:t>
            </a:r>
            <a:endParaRPr lang="en-IN" sz="2400" dirty="0"/>
          </a:p>
        </p:txBody>
      </p:sp>
      <p:pic>
        <p:nvPicPr>
          <p:cNvPr id="3" name="Picture 2" descr="A logo with a star in the center&#10;&#10;Description automatically generated">
            <a:extLst>
              <a:ext uri="{FF2B5EF4-FFF2-40B4-BE49-F238E27FC236}">
                <a16:creationId xmlns:a16="http://schemas.microsoft.com/office/drawing/2014/main" xmlns="" id="{453C6C4B-3879-623C-339A-82F8C46AF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05" y="1427621"/>
            <a:ext cx="2806995" cy="2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6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313843" y="1465030"/>
            <a:ext cx="8274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ELEMENTS OF ELECTRICAL ENGINEERING UE24EE141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4" y="2888778"/>
            <a:ext cx="4604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Practical Sources &amp; Source Transformation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Renuka r </a:t>
            </a:r>
            <a:r>
              <a:rPr lang="en-GB" sz="2400" b="1" dirty="0" err="1"/>
              <a:t>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 Electronics  and communication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02813E2-D838-541E-A322-24D2AA55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Practical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Voltage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2" y="1428934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Its terminal voltage falls as load current increases.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BFB0E3-EFD7-4FBD-AA4C-B789AA5FD1E9}"/>
              </a:ext>
            </a:extLst>
          </p:cNvPr>
          <p:cNvSpPr txBox="1"/>
          <p:nvPr/>
        </p:nvSpPr>
        <p:spPr>
          <a:xfrm>
            <a:off x="110751" y="2000511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modelled as an ideal voltage source in series with </a:t>
            </a:r>
          </a:p>
          <a:p>
            <a:r>
              <a:rPr lang="en-US" sz="2400" dirty="0"/>
              <a:t>     internal resistance.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1F6A6F-595B-457E-8BAB-EEB69D0A3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19" y="2941420"/>
            <a:ext cx="1630821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7C9F57-F709-48E9-8F7B-5ADE155080C3}"/>
              </a:ext>
            </a:extLst>
          </p:cNvPr>
          <p:cNvSpPr txBox="1"/>
          <p:nvPr/>
        </p:nvSpPr>
        <p:spPr>
          <a:xfrm>
            <a:off x="110751" y="5310709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resistance is small, usually few m</a:t>
            </a:r>
            <a:r>
              <a:rPr lang="el-GR" sz="2400" dirty="0"/>
              <a:t>Ω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B58626-FA1A-462C-9AED-C00757D0E390}"/>
              </a:ext>
            </a:extLst>
          </p:cNvPr>
          <p:cNvSpPr txBox="1"/>
          <p:nvPr/>
        </p:nvSpPr>
        <p:spPr>
          <a:xfrm>
            <a:off x="110749" y="5822339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resistance </a:t>
            </a:r>
            <a:r>
              <a:rPr lang="en-IN" sz="2400" dirty="0"/>
              <a:t>of an ideal voltage source is Zero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3891D8-CBE8-F8AA-43B3-0C4F89D4F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2">
                    <a:lumMod val="75000"/>
                  </a:schemeClr>
                </a:solidFill>
              </a:rPr>
              <a:t>Practical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Voltage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D50D615-0D12-46B4-94F3-D93D92F9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554029"/>
            <a:ext cx="2883489" cy="2365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E51BE20-890C-4F5F-AFBD-A38B31736C93}"/>
              </a:ext>
            </a:extLst>
          </p:cNvPr>
          <p:cNvSpPr txBox="1"/>
          <p:nvPr/>
        </p:nvSpPr>
        <p:spPr>
          <a:xfrm>
            <a:off x="4082143" y="2286000"/>
            <a:ext cx="306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V = V</a:t>
            </a:r>
            <a:r>
              <a:rPr lang="en-IN" sz="2400" baseline="-25000" dirty="0"/>
              <a:t>S</a:t>
            </a:r>
            <a:r>
              <a:rPr lang="en-IN" sz="2400" dirty="0"/>
              <a:t> – I*R</a:t>
            </a:r>
            <a:r>
              <a:rPr lang="en-IN" sz="2400" baseline="-25000" dirty="0"/>
              <a:t>S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7F63F3F-17B2-4847-ABA1-880EF54EA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929" y="3717206"/>
            <a:ext cx="4145985" cy="26159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CEAC0E-3352-AC30-BA2C-48CEA9AC2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5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Practical Current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2" y="1428934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Its terminal current falls as load voltage increases.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BFB0E3-EFD7-4FBD-AA4C-B789AA5FD1E9}"/>
              </a:ext>
            </a:extLst>
          </p:cNvPr>
          <p:cNvSpPr txBox="1"/>
          <p:nvPr/>
        </p:nvSpPr>
        <p:spPr>
          <a:xfrm>
            <a:off x="110752" y="192257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modelled as an ideal current source in parallel with </a:t>
            </a:r>
          </a:p>
          <a:p>
            <a:r>
              <a:rPr lang="en-US" sz="2400" dirty="0"/>
              <a:t>     internal resistance.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E7C9F57-F709-48E9-8F7B-5ADE155080C3}"/>
              </a:ext>
            </a:extLst>
          </p:cNvPr>
          <p:cNvSpPr txBox="1"/>
          <p:nvPr/>
        </p:nvSpPr>
        <p:spPr>
          <a:xfrm>
            <a:off x="110751" y="5275378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resistance is very high, usually </a:t>
            </a:r>
            <a:r>
              <a:rPr lang="en-IN" sz="2400" dirty="0"/>
              <a:t>few Mega Ohms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643915-211B-48CB-91A2-82B8ED93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503" y="2699655"/>
            <a:ext cx="2453125" cy="23701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875EBAD-4024-432C-B4D6-73648DF0A88A}"/>
              </a:ext>
            </a:extLst>
          </p:cNvPr>
          <p:cNvSpPr txBox="1"/>
          <p:nvPr/>
        </p:nvSpPr>
        <p:spPr>
          <a:xfrm>
            <a:off x="110751" y="5852313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resistance </a:t>
            </a:r>
            <a:r>
              <a:rPr lang="en-IN" sz="2400" dirty="0"/>
              <a:t>of an ideal current source is Infinite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32FB02-EE04-6DB5-1F60-3310B136B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3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Practical Current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E51BE20-890C-4F5F-AFBD-A38B31736C93}"/>
                  </a:ext>
                </a:extLst>
              </p:cNvPr>
              <p:cNvSpPr txBox="1"/>
              <p:nvPr/>
            </p:nvSpPr>
            <p:spPr>
              <a:xfrm>
                <a:off x="4713515" y="2312877"/>
                <a:ext cx="3069771" cy="67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I  =  I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  – 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1BE20-890C-4F5F-AFBD-A38B31736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515" y="2312877"/>
                <a:ext cx="3069771" cy="675185"/>
              </a:xfrm>
              <a:prstGeom prst="rect">
                <a:avLst/>
              </a:prstGeom>
              <a:blipFill>
                <a:blip r:embed="rId4"/>
                <a:stretch>
                  <a:fillRect l="-29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1128F6-4124-4D9F-A10F-9B6D52034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84" y="1656730"/>
            <a:ext cx="2920202" cy="1987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2B5451-29D4-4DCA-BDDE-1EDC1897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648" y="4167496"/>
            <a:ext cx="4138019" cy="23547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1243631-CB7C-004E-A1AA-7C3C52E86D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Practical Sources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DF5A86-1E8B-473E-846E-AEC6459EF8AF}"/>
              </a:ext>
            </a:extLst>
          </p:cNvPr>
          <p:cNvSpPr txBox="1"/>
          <p:nvPr/>
        </p:nvSpPr>
        <p:spPr>
          <a:xfrm>
            <a:off x="141514" y="1436914"/>
            <a:ext cx="791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Question:</a:t>
            </a:r>
          </a:p>
          <a:p>
            <a:r>
              <a:rPr lang="en-IN" sz="2400" dirty="0"/>
              <a:t>A battery of EMF 12V and internal resistance of 0.05</a:t>
            </a:r>
            <a:r>
              <a:rPr lang="el-GR" sz="2400" dirty="0"/>
              <a:t>Ω</a:t>
            </a:r>
            <a:r>
              <a:rPr lang="en-IN" sz="2400" dirty="0"/>
              <a:t> supplies power to a load resistance R</a:t>
            </a:r>
            <a:r>
              <a:rPr lang="en-IN" sz="2400" baseline="-25000" dirty="0"/>
              <a:t>L</a:t>
            </a:r>
            <a:r>
              <a:rPr lang="en-IN" sz="2400" dirty="0"/>
              <a:t>. Determine the % change in load voltage as load resistance varies from 10Ω to 100</a:t>
            </a:r>
            <a:r>
              <a:rPr lang="el-GR" sz="2400" dirty="0"/>
              <a:t>Ω</a:t>
            </a:r>
            <a:r>
              <a:rPr lang="en-IN" sz="2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A5D311-10A4-4C88-967D-9047F7AED2DA}"/>
              </a:ext>
            </a:extLst>
          </p:cNvPr>
          <p:cNvSpPr txBox="1"/>
          <p:nvPr/>
        </p:nvSpPr>
        <p:spPr>
          <a:xfrm>
            <a:off x="163286" y="3331029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DF66A4-F15A-4A71-8ABA-D908EB682B6C}"/>
              </a:ext>
            </a:extLst>
          </p:cNvPr>
          <p:cNvSpPr txBox="1"/>
          <p:nvPr/>
        </p:nvSpPr>
        <p:spPr>
          <a:xfrm>
            <a:off x="3410112" y="4547455"/>
            <a:ext cx="771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 1: R</a:t>
            </a:r>
            <a:r>
              <a:rPr lang="en-IN" sz="2400" baseline="-25000" dirty="0"/>
              <a:t>L</a:t>
            </a:r>
            <a:r>
              <a:rPr lang="en-IN" sz="2400" dirty="0"/>
              <a:t> = 10Ω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2C767E-A49F-4147-BF3E-13BBD74F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6" y="3908685"/>
            <a:ext cx="2883489" cy="2365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D63FE89-B8A6-46C5-8719-7AA21C3BD830}"/>
                  </a:ext>
                </a:extLst>
              </p:cNvPr>
              <p:cNvSpPr txBox="1"/>
              <p:nvPr/>
            </p:nvSpPr>
            <p:spPr>
              <a:xfrm>
                <a:off x="3581400" y="5225145"/>
                <a:ext cx="3211286" cy="1687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= 11.94V </a:t>
                </a:r>
              </a:p>
              <a:p>
                <a:r>
                  <a:rPr lang="en-IN" sz="2400" dirty="0"/>
                  <a:t>(By Voltage Division)</a:t>
                </a:r>
              </a:p>
              <a:p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63FE89-B8A6-46C5-8719-7AA21C3B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225145"/>
                <a:ext cx="3211286" cy="1687578"/>
              </a:xfrm>
              <a:prstGeom prst="rect">
                <a:avLst/>
              </a:prstGeom>
              <a:blipFill>
                <a:blip r:embed="rId5"/>
                <a:stretch>
                  <a:fillRect l="-30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0CC3E88-C0F8-10C8-9297-1B76DFC44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Practical Sources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A5D311-10A4-4C88-967D-9047F7AED2DA}"/>
              </a:ext>
            </a:extLst>
          </p:cNvPr>
          <p:cNvSpPr txBox="1"/>
          <p:nvPr/>
        </p:nvSpPr>
        <p:spPr>
          <a:xfrm>
            <a:off x="77966" y="1407188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 (Continued..):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9DF66A4-F15A-4A71-8ABA-D908EB682B6C}"/>
              </a:ext>
            </a:extLst>
          </p:cNvPr>
          <p:cNvSpPr txBox="1"/>
          <p:nvPr/>
        </p:nvSpPr>
        <p:spPr>
          <a:xfrm>
            <a:off x="3394928" y="2330043"/>
            <a:ext cx="771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Case 2: R</a:t>
            </a:r>
            <a:r>
              <a:rPr lang="en-IN" sz="2400" baseline="-25000" dirty="0"/>
              <a:t>L</a:t>
            </a:r>
            <a:r>
              <a:rPr lang="en-IN" sz="2400" dirty="0"/>
              <a:t> = 100Ω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62C767E-A49F-4147-BF3E-13BBD74F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6" y="1876412"/>
            <a:ext cx="2883489" cy="2365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D63FE89-B8A6-46C5-8719-7AA21C3BD830}"/>
                  </a:ext>
                </a:extLst>
              </p:cNvPr>
              <p:cNvSpPr txBox="1"/>
              <p:nvPr/>
            </p:nvSpPr>
            <p:spPr>
              <a:xfrm>
                <a:off x="3394928" y="3085333"/>
                <a:ext cx="3211286" cy="67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= 11.99V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63FE89-B8A6-46C5-8719-7AA21C3B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28" y="3085333"/>
                <a:ext cx="3211286" cy="671915"/>
              </a:xfrm>
              <a:prstGeom prst="rect">
                <a:avLst/>
              </a:prstGeom>
              <a:blipFill>
                <a:blip r:embed="rId5"/>
                <a:stretch>
                  <a:fillRect l="-3036" b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A20A978-BEFA-4061-A8AF-C1FE7B531712}"/>
                  </a:ext>
                </a:extLst>
              </p:cNvPr>
              <p:cNvSpPr txBox="1"/>
              <p:nvPr/>
            </p:nvSpPr>
            <p:spPr>
              <a:xfrm>
                <a:off x="371880" y="4528457"/>
                <a:ext cx="6072463" cy="1002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% Change in the load voltage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(11.99−11.94)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11.94</m:t>
                        </m:r>
                      </m:den>
                    </m:f>
                  </m:oMath>
                </a14:m>
                <a:r>
                  <a:rPr lang="en-IN" sz="2400" dirty="0"/>
                  <a:t>*100 =  0.42%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20A978-BEFA-4061-A8AF-C1FE7B53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4528457"/>
                <a:ext cx="6072463" cy="1002326"/>
              </a:xfrm>
              <a:prstGeom prst="rect">
                <a:avLst/>
              </a:prstGeom>
              <a:blipFill>
                <a:blip r:embed="rId6"/>
                <a:stretch>
                  <a:fillRect l="-1506" t="-4878" b="-54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58CBA99-8C54-AC03-4648-0A50BA518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Numerical Example on Practical Sources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784555"/>
            <a:ext cx="10467975" cy="3554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86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552</Words>
  <Application>Microsoft Office PowerPoint</Application>
  <PresentationFormat>Widescreen</PresentationFormat>
  <Paragraphs>103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Numerical Example on Practical Sources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Lokesh</cp:lastModifiedBy>
  <cp:revision>116</cp:revision>
  <dcterms:created xsi:type="dcterms:W3CDTF">2020-06-03T14:19:11Z</dcterms:created>
  <dcterms:modified xsi:type="dcterms:W3CDTF">2025-02-15T14:16:17Z</dcterms:modified>
</cp:coreProperties>
</file>