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15" r:id="rId2"/>
    <p:sldId id="417" r:id="rId3"/>
    <p:sldId id="477" r:id="rId4"/>
    <p:sldId id="478" r:id="rId5"/>
    <p:sldId id="479" r:id="rId6"/>
    <p:sldId id="480" r:id="rId7"/>
    <p:sldId id="481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490" r:id="rId17"/>
    <p:sldId id="491" r:id="rId18"/>
    <p:sldId id="41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4107"/>
    <a:srgbClr val="FF3300"/>
    <a:srgbClr val="DFA267"/>
    <a:srgbClr val="FEDC32"/>
    <a:srgbClr val="F4B350"/>
    <a:srgbClr val="0000CC"/>
    <a:srgbClr val="FDBA53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00016-E20F-478B-8D45-1F300C6493D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8A639-4C6A-4154-A760-CE1CDC50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8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3891935" y="1606241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>
                <a:solidFill>
                  <a:srgbClr val="C00000"/>
                </a:solidFill>
              </a:rPr>
              <a:t>ENGINEERING MATHEMATICS-II</a:t>
            </a:r>
            <a:endParaRPr lang="en-US" sz="3600" dirty="0">
              <a:solidFill>
                <a:srgbClr val="C00000"/>
              </a:solidFill>
            </a:endParaRPr>
          </a:p>
          <a:p>
            <a:pPr algn="ctr"/>
            <a:r>
              <a:rPr lang="en-US" sz="3600" dirty="0">
                <a:solidFill>
                  <a:srgbClr val="C00000"/>
                </a:solidFill>
              </a:rPr>
              <a:t>MATLAB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425383" y="3365351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  Department of Science and Humanities</a:t>
            </a:r>
            <a:endParaRPr lang="en-IN" sz="2400" dirty="0">
              <a:solidFill>
                <a:srgbClr val="00206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666005" y="2941024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2" name="Picture 1" descr="Logo, company name&#10;&#10;Description automatically generated">
            <a:extLst>
              <a:ext uri="{FF2B5EF4-FFF2-40B4-BE49-F238E27FC236}">
                <a16:creationId xmlns:a16="http://schemas.microsoft.com/office/drawing/2014/main" id="{2FB2F99E-67CA-ED00-7892-8AA553CDF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03" y="1718759"/>
            <a:ext cx="3588283" cy="273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3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285827" y="863815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9817" y="378096"/>
            <a:ext cx="3419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0" i="0" dirty="0">
                <a:solidFill>
                  <a:srgbClr val="C00000"/>
                </a:solidFill>
                <a:effectLst/>
              </a:rPr>
              <a:t>Bernoulli Distribution CDF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53397" y="940858"/>
            <a:ext cx="10118241" cy="4851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 p = 0.90;</a:t>
            </a: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 y =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binocdf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(-1:2,1,p)</a:t>
            </a: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y =  0    0.1000    1.0000    1.0000</a:t>
            </a: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Plotting of CDF: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 figure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stairs(-1:2,y)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xlabel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('Observation’)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ylabel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('Cumulative Probability')    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7808493-FA54-98E0-77F1-2983D2442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039" y="1664821"/>
            <a:ext cx="5464053" cy="412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29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285827" y="863815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9817" y="378096"/>
            <a:ext cx="2826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0" i="0" dirty="0">
                <a:solidFill>
                  <a:srgbClr val="C00000"/>
                </a:solidFill>
                <a:effectLst/>
              </a:rPr>
              <a:t>Binomial Distribution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53397" y="940858"/>
            <a:ext cx="9955340" cy="2933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The binomial distribution is a two-parameter family of curves. </a:t>
            </a:r>
          </a:p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The binomial distribution is used to model the total number of successes in a fixed number of independent trials that have the same probability of success, such as modeling the probability of a given number of heads in ten flips of a fair coin.</a:t>
            </a:r>
            <a:r>
              <a:rPr lang="en-US" sz="2400" dirty="0">
                <a:solidFill>
                  <a:srgbClr val="002060"/>
                </a:solidFill>
                <a:cs typeface="Calibri" panose="020F0502020204030204" pitchFamily="34" charset="0"/>
              </a:rPr>
              <a:t>    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985141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285827" y="863815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9817" y="378096"/>
            <a:ext cx="3384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0" i="0" dirty="0">
                <a:solidFill>
                  <a:srgbClr val="C00000"/>
                </a:solidFill>
                <a:effectLst/>
              </a:rPr>
              <a:t>Binomial Distribution PDF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53397" y="940858"/>
            <a:ext cx="10118241" cy="5405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400" b="0" i="0" dirty="0">
                <a:solidFill>
                  <a:srgbClr val="C00000"/>
                </a:solidFill>
                <a:effectLst/>
              </a:rPr>
              <a:t>Compute </a:t>
            </a:r>
            <a:r>
              <a:rPr lang="en-US" sz="2400" dirty="0">
                <a:solidFill>
                  <a:srgbClr val="C00000"/>
                </a:solidFill>
              </a:rPr>
              <a:t>the PDF of the binomial distribution with 15 trails and the probability of success 0.5.  </a:t>
            </a:r>
            <a:r>
              <a:rPr lang="en-US" sz="2400" b="0" i="0" dirty="0">
                <a:solidFill>
                  <a:srgbClr val="C00000"/>
                </a:solidFill>
                <a:effectLst/>
              </a:rPr>
              <a:t> </a:t>
            </a: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 x = 0:15</a:t>
            </a: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 y =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binopdf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(x,15,0.5)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Plotting of PDF with bars of with 1: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 figure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bar(x,y,1)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xlabel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('Observation’)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ylabel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('Probability')    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0D8791D-EE30-B530-FDCE-51D5FFC3C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681" y="1787088"/>
            <a:ext cx="62484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68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285827" y="863815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9817" y="378096"/>
            <a:ext cx="33888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0" i="0" dirty="0">
                <a:solidFill>
                  <a:srgbClr val="C00000"/>
                </a:solidFill>
                <a:effectLst/>
              </a:rPr>
              <a:t>Binomial Distribution CDF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53397" y="940858"/>
            <a:ext cx="10118241" cy="546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400" b="0" i="0" dirty="0">
                <a:solidFill>
                  <a:srgbClr val="C00000"/>
                </a:solidFill>
                <a:effectLst/>
              </a:rPr>
              <a:t>Compute </a:t>
            </a:r>
            <a:r>
              <a:rPr lang="en-US" sz="2400" dirty="0">
                <a:solidFill>
                  <a:srgbClr val="C00000"/>
                </a:solidFill>
              </a:rPr>
              <a:t>the CDF of the binomial distribution with 15 trails and the probability of success 0.5.  </a:t>
            </a:r>
            <a:r>
              <a:rPr lang="en-US" sz="2400" b="0" i="0" dirty="0">
                <a:solidFill>
                  <a:srgbClr val="C00000"/>
                </a:solidFill>
                <a:effectLst/>
              </a:rPr>
              <a:t> </a:t>
            </a: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 x = 0:15</a:t>
            </a: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 y = </a:t>
            </a:r>
            <a:r>
              <a:rPr lang="en-US" sz="240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binocdf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(x,15,0.5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Plotting of CDF: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 figure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stairs(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x,y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xlabel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('Observation’)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ylabel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('Cumulative Probability')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A025C02-8298-BFB7-021D-4757B5382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206" y="1881760"/>
            <a:ext cx="5750432" cy="44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45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285827" y="863815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9817" y="378096"/>
            <a:ext cx="4209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0" i="0" dirty="0">
                <a:solidFill>
                  <a:srgbClr val="C00000"/>
                </a:solidFill>
                <a:effectLst/>
              </a:rPr>
              <a:t>Poisson Distribution and its PDF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53397" y="940858"/>
                <a:ext cx="9955340" cy="5703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:r>
                  <a:rPr lang="en-US" sz="2400" b="0" i="0" dirty="0">
                    <a:solidFill>
                      <a:srgbClr val="002060"/>
                    </a:solidFill>
                    <a:effectLst/>
                  </a:rPr>
                  <a:t>The Poisson distribution is a one-parameter family of curves that models the number of times a random event occurs.</a:t>
                </a:r>
                <a:r>
                  <a:rPr lang="en-US" sz="24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 </a:t>
                </a:r>
              </a:p>
              <a:p>
                <a:pPr algn="just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sz="24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     </a:t>
                </a:r>
                <a:r>
                  <a:rPr lang="en-US" sz="2400" dirty="0">
                    <a:solidFill>
                      <a:srgbClr val="C00000"/>
                    </a:solidFill>
                    <a:cs typeface="Calibri" panose="020F0502020204030204" pitchFamily="34" charset="0"/>
                  </a:rPr>
                  <a:t>Compute the PDF of the Poisson distribution with parameter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=5.</m:t>
                    </m:r>
                  </m:oMath>
                </a14:m>
                <a:endParaRPr lang="en-US" sz="2400" dirty="0">
                  <a:solidFill>
                    <a:srgbClr val="C00000"/>
                  </a:solidFill>
                  <a:cs typeface="Calibri" panose="020F050202020403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     &gt;&gt; x = 0:15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     &gt;&gt; y = </a:t>
                </a:r>
                <a:r>
                  <a:rPr lang="en-US" sz="2400" dirty="0" err="1">
                    <a:solidFill>
                      <a:srgbClr val="002060"/>
                    </a:solidFill>
                    <a:cs typeface="Calibri" panose="020F0502020204030204" pitchFamily="34" charset="0"/>
                  </a:rPr>
                  <a:t>poisspdf</a:t>
                </a:r>
                <a:r>
                  <a:rPr lang="en-US" sz="24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(x,5)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Plotting of PDF with bars of with 1: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&gt;&gt; figure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     bar(x,y,1)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     </a:t>
                </a:r>
                <a:r>
                  <a:rPr lang="en-US" sz="2400" dirty="0" err="1">
                    <a:solidFill>
                      <a:srgbClr val="002060"/>
                    </a:solidFill>
                    <a:cs typeface="Calibri" panose="020F0502020204030204" pitchFamily="34" charset="0"/>
                  </a:rPr>
                  <a:t>xlabel</a:t>
                </a:r>
                <a:r>
                  <a:rPr lang="en-US" sz="24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('Observation’)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     </a:t>
                </a:r>
                <a:r>
                  <a:rPr lang="en-US" sz="2400" dirty="0" err="1">
                    <a:solidFill>
                      <a:srgbClr val="002060"/>
                    </a:solidFill>
                    <a:cs typeface="Calibri" panose="020F0502020204030204" pitchFamily="34" charset="0"/>
                  </a:rPr>
                  <a:t>ylabel</a:t>
                </a:r>
                <a:r>
                  <a:rPr lang="en-US" sz="24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('Probability')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97" y="940858"/>
                <a:ext cx="9955340" cy="5703293"/>
              </a:xfrm>
              <a:prstGeom prst="rect">
                <a:avLst/>
              </a:prstGeom>
              <a:blipFill>
                <a:blip r:embed="rId2"/>
                <a:stretch>
                  <a:fillRect l="-980" r="-919" b="-13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B9D1660-ECFA-4899-018F-85AFF18B0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308" y="2782239"/>
            <a:ext cx="5441501" cy="400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10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285827" y="863815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9817" y="378096"/>
            <a:ext cx="33137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0" i="0" dirty="0">
                <a:solidFill>
                  <a:srgbClr val="C00000"/>
                </a:solidFill>
                <a:effectLst/>
              </a:rPr>
              <a:t>Poisson Distribution CDF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53397" y="940858"/>
            <a:ext cx="10118241" cy="4169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cs typeface="Calibri" panose="020F0502020204030204" pitchFamily="34" charset="0"/>
              </a:rPr>
              <a:t>&gt;&gt; x = 0:15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cs typeface="Calibri" panose="020F0502020204030204" pitchFamily="34" charset="0"/>
              </a:rPr>
              <a:t>&gt;&gt; y = </a:t>
            </a:r>
            <a:r>
              <a:rPr lang="en-US" sz="2400" dirty="0" err="1">
                <a:solidFill>
                  <a:srgbClr val="002060"/>
                </a:solidFill>
                <a:cs typeface="Calibri" panose="020F0502020204030204" pitchFamily="34" charset="0"/>
              </a:rPr>
              <a:t>poisspdf</a:t>
            </a:r>
            <a:r>
              <a:rPr lang="en-US" sz="2400" dirty="0">
                <a:solidFill>
                  <a:srgbClr val="002060"/>
                </a:solidFill>
                <a:cs typeface="Calibri" panose="020F0502020204030204" pitchFamily="34" charset="0"/>
              </a:rPr>
              <a:t>(x,5)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Plotting of CDF: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 figure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stairs(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x,y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xlabel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('Observation’)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ylabel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('Cumulative Probability')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026A6EC-1963-4E41-6AE3-8D761519A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508" y="1697795"/>
            <a:ext cx="6304084" cy="46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94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285827" y="863815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9817" y="378096"/>
            <a:ext cx="4191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0" i="0" dirty="0">
                <a:solidFill>
                  <a:srgbClr val="C00000"/>
                </a:solidFill>
                <a:effectLst/>
              </a:rPr>
              <a:t>Normal Distribution and its PDF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53397" y="940858"/>
                <a:ext cx="9955340" cy="5051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:r>
                  <a:rPr lang="en-US" sz="2400" b="0" i="0" dirty="0">
                    <a:solidFill>
                      <a:srgbClr val="002060"/>
                    </a:solidFill>
                    <a:effectLst/>
                  </a:rPr>
                  <a:t>The normal distribution, sometimes called the Gaussian distribution, is a two-parameter family of curves. </a:t>
                </a:r>
                <a:endParaRPr lang="en-US" sz="2400" dirty="0">
                  <a:solidFill>
                    <a:srgbClr val="002060"/>
                  </a:solidFill>
                  <a:cs typeface="Calibri" panose="020F0502020204030204" pitchFamily="34" charset="0"/>
                </a:endParaRPr>
              </a:p>
              <a:p>
                <a:pPr algn="just">
                  <a:spcBef>
                    <a:spcPts val="1000"/>
                  </a:spcBef>
                </a:pPr>
                <a:r>
                  <a:rPr lang="en-US" sz="24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     </a:t>
                </a:r>
                <a:r>
                  <a:rPr lang="en-US" sz="2400" b="0" i="0" dirty="0">
                    <a:solidFill>
                      <a:srgbClr val="C00000"/>
                    </a:solidFill>
                    <a:effectLst/>
                  </a:rPr>
                  <a:t>Compute the pdf of a standard normal distribution, with parameters</a:t>
                </a:r>
              </a:p>
              <a:p>
                <a:pPr algn="just">
                  <a:spcBef>
                    <a:spcPts val="10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    </a:t>
                </a:r>
                <a:r>
                  <a:rPr lang="en-US" sz="2400" b="0" i="0" dirty="0">
                    <a:solidFill>
                      <a:srgbClr val="C00000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=0; 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US" sz="2400" b="0" i="0" dirty="0">
                    <a:solidFill>
                      <a:srgbClr val="C00000"/>
                    </a:solidFill>
                    <a:effectLst/>
                  </a:rPr>
                  <a:t> </a:t>
                </a:r>
              </a:p>
              <a:p>
                <a:pPr algn="just">
                  <a:spcBef>
                    <a:spcPts val="1000"/>
                  </a:spcBef>
                </a:pPr>
                <a:r>
                  <a:rPr lang="en-US" sz="2400" b="0" i="0" dirty="0">
                    <a:solidFill>
                      <a:srgbClr val="C00000"/>
                    </a:solidFill>
                    <a:effectLst/>
                  </a:rPr>
                  <a:t>     </a:t>
                </a:r>
                <a:r>
                  <a:rPr lang="en-US" sz="2400" b="0" i="0" dirty="0">
                    <a:solidFill>
                      <a:srgbClr val="002060"/>
                    </a:solidFill>
                    <a:effectLst/>
                  </a:rPr>
                  <a:t>&gt;&gt;  x = [-3:.1:3];</a:t>
                </a:r>
              </a:p>
              <a:p>
                <a:pPr algn="just">
                  <a:spcBef>
                    <a:spcPts val="1000"/>
                  </a:spcBef>
                </a:pPr>
                <a:r>
                  <a:rPr lang="en-US" sz="2400" b="0" i="0" dirty="0">
                    <a:solidFill>
                      <a:srgbClr val="002060"/>
                    </a:solidFill>
                    <a:effectLst/>
                  </a:rPr>
                  <a:t>     &gt;&gt; y = </a:t>
                </a:r>
                <a:r>
                  <a:rPr lang="en-US" sz="2400" b="0" i="0" dirty="0" err="1">
                    <a:solidFill>
                      <a:srgbClr val="002060"/>
                    </a:solidFill>
                    <a:effectLst/>
                  </a:rPr>
                  <a:t>normpdf</a:t>
                </a:r>
                <a:r>
                  <a:rPr lang="en-US" sz="2400" b="0" i="0" dirty="0">
                    <a:solidFill>
                      <a:srgbClr val="002060"/>
                    </a:solidFill>
                    <a:effectLst/>
                  </a:rPr>
                  <a:t>(x,0,1);</a:t>
                </a:r>
              </a:p>
              <a:p>
                <a:pPr algn="just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sz="2400" dirty="0">
                    <a:solidFill>
                      <a:srgbClr val="002060"/>
                    </a:solidFill>
                    <a:cs typeface="Calibri" panose="020F0502020204030204" pitchFamily="34" charset="0"/>
                  </a:rPr>
                  <a:t>    </a:t>
                </a:r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Plotting of PDF </a:t>
                </a:r>
              </a:p>
              <a:p>
                <a:pPr algn="just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 plot(</a:t>
                </a:r>
                <a:r>
                  <a:rPr lang="en-US" sz="24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x,y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2060"/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97" y="940858"/>
                <a:ext cx="9955340" cy="5051832"/>
              </a:xfrm>
              <a:prstGeom prst="rect">
                <a:avLst/>
              </a:prstGeom>
              <a:blipFill>
                <a:blip r:embed="rId2"/>
                <a:stretch>
                  <a:fillRect l="-857" r="-9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D2E44E3-40E2-96FF-E801-3F0A5CA60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571" y="2664208"/>
            <a:ext cx="6491166" cy="396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67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285827" y="863815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9817" y="378096"/>
            <a:ext cx="3294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0" i="0" dirty="0">
                <a:solidFill>
                  <a:srgbClr val="C00000"/>
                </a:solidFill>
                <a:effectLst/>
              </a:rPr>
              <a:t>Normal Distribution CDF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53397" y="940858"/>
            <a:ext cx="10118241" cy="502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 pd =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makedist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('Normal’)</a:t>
            </a:r>
          </a:p>
          <a:p>
            <a:pPr algn="just">
              <a:lnSpc>
                <a:spcPct val="150000"/>
              </a:lnSpc>
            </a:pPr>
            <a:r>
              <a:rPr lang="fr-F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fr-F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</a:t>
            </a:r>
            <a:r>
              <a:rPr lang="fr-F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fr-F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NormalDistribution</a:t>
            </a:r>
            <a:r>
              <a:rPr lang="fr-F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fr-F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Normal distribution</a:t>
            </a:r>
          </a:p>
          <a:p>
            <a:pPr algn="just">
              <a:lnSpc>
                <a:spcPct val="150000"/>
              </a:lnSpc>
            </a:pPr>
            <a:r>
              <a:rPr lang="fr-F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mu = 0</a:t>
            </a:r>
          </a:p>
          <a:p>
            <a:pPr algn="just">
              <a:lnSpc>
                <a:spcPct val="150000"/>
              </a:lnSpc>
            </a:pPr>
            <a:r>
              <a:rPr lang="fr-F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sigma = 1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 x = -3:.1:3;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 p =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cdf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pd,x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C00000"/>
                </a:solidFill>
                <a:effectLst/>
              </a:rPr>
              <a:t>    Plotting of CDF</a:t>
            </a:r>
            <a:endParaRPr lang="fr-FR" sz="2400" dirty="0">
              <a:solidFill>
                <a:srgbClr val="C00000"/>
              </a:solidFill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 plot(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x,p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694D477-E74B-C5D5-632D-BD83B8891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347" y="1681090"/>
            <a:ext cx="60102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30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7" y="398927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3048715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pic>
        <p:nvPicPr>
          <p:cNvPr id="2" name="Picture 1" descr="Logo, company name&#10;&#10;Description automatically generated">
            <a:extLst>
              <a:ext uri="{FF2B5EF4-FFF2-40B4-BE49-F238E27FC236}">
                <a16:creationId xmlns:a16="http://schemas.microsoft.com/office/drawing/2014/main" id="{DD53A513-A030-3AA7-19E8-A1964AF98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97" y="2100464"/>
            <a:ext cx="3902166" cy="297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4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285827" y="879963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5494" y="123079"/>
            <a:ext cx="8122024" cy="697192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Number Generation</a:t>
            </a:r>
            <a:endParaRPr lang="en-US" sz="27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Logo, company name&#10;&#10;Description automatically generated">
            <a:extLst>
              <a:ext uri="{FF2B5EF4-FFF2-40B4-BE49-F238E27FC236}">
                <a16:creationId xmlns:a16="http://schemas.microsoft.com/office/drawing/2014/main" id="{1FFA87E8-4C0C-8A43-AC97-E5854017977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F2BA70E-70BA-A8AE-5EAE-16E1E735EB64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4DA105-FE44-2F90-2A69-28B994D191F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7B6B77-B352-CCE9-7B1E-3D706BBC1A19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16ED1F-E37A-AA2A-29E2-0393F70D3047}"/>
                  </a:ext>
                </a:extLst>
              </p:cNvPr>
              <p:cNvSpPr txBox="1"/>
              <p:nvPr/>
            </p:nvSpPr>
            <p:spPr>
              <a:xfrm>
                <a:off x="378069" y="1143000"/>
                <a:ext cx="9930668" cy="5575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b="0" i="0" dirty="0">
                    <a:solidFill>
                      <a:srgbClr val="002060"/>
                    </a:solidFill>
                    <a:effectLst/>
                  </a:rPr>
                  <a:t>MATLAB has the </a:t>
                </a:r>
                <a:r>
                  <a:rPr lang="en-US" sz="2400" b="0" i="0" dirty="0">
                    <a:solidFill>
                      <a:srgbClr val="C00000"/>
                    </a:solidFill>
                    <a:effectLst/>
                  </a:rPr>
                  <a:t>rand</a:t>
                </a:r>
                <a:r>
                  <a:rPr lang="en-US" sz="2400" b="0" i="0" dirty="0">
                    <a:solidFill>
                      <a:srgbClr val="002060"/>
                    </a:solidFill>
                    <a:effectLst/>
                  </a:rPr>
                  <a:t> and </a:t>
                </a:r>
                <a:r>
                  <a:rPr lang="en-US" sz="2400" b="0" i="0" dirty="0" err="1">
                    <a:solidFill>
                      <a:srgbClr val="C00000"/>
                    </a:solidFill>
                    <a:effectLst/>
                  </a:rPr>
                  <a:t>randn</a:t>
                </a:r>
                <a:r>
                  <a:rPr lang="en-US" sz="2400" b="0" i="0" dirty="0">
                    <a:solidFill>
                      <a:srgbClr val="002060"/>
                    </a:solidFill>
                    <a:effectLst/>
                  </a:rPr>
                  <a:t> functions for generating uniformly and normally distributed random variables, respectively.</a:t>
                </a: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C00000"/>
                    </a:solidFill>
                  </a:rPr>
                  <a:t>X=rand </a:t>
                </a:r>
                <a:r>
                  <a:rPr lang="en-US" sz="2400" dirty="0">
                    <a:solidFill>
                      <a:srgbClr val="002060"/>
                    </a:solidFill>
                  </a:rPr>
                  <a:t>returns a random scalar drawn from the uniform distribution on the open interval (0,1)</a:t>
                </a: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C00000"/>
                    </a:solidFill>
                  </a:rPr>
                  <a:t>X=rand(n)</a:t>
                </a:r>
                <a:r>
                  <a:rPr lang="en-US" sz="2400" dirty="0">
                    <a:solidFill>
                      <a:srgbClr val="002060"/>
                    </a:solidFill>
                  </a:rPr>
                  <a:t> returns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-by-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matrix of uniformly distributed random numbers on the open interval (0,1)</a:t>
                </a: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C00000"/>
                    </a:solidFill>
                  </a:rPr>
                  <a:t>X=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randn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</a:rPr>
                  <a:t>returns a random scalar drawn from the standard normal distribution</a:t>
                </a: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C00000"/>
                    </a:solidFill>
                  </a:rPr>
                  <a:t>X=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randn</a:t>
                </a:r>
                <a:r>
                  <a:rPr lang="en-US" sz="2400" dirty="0">
                    <a:solidFill>
                      <a:srgbClr val="C00000"/>
                    </a:solidFill>
                  </a:rPr>
                  <a:t>(n)</a:t>
                </a:r>
                <a:r>
                  <a:rPr lang="en-US" sz="2400" dirty="0">
                    <a:solidFill>
                      <a:srgbClr val="002060"/>
                    </a:solidFill>
                  </a:rPr>
                  <a:t> returns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-by-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matrix of normally distributed random numbers</a:t>
                </a:r>
                <a:endParaRPr lang="en-IN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16ED1F-E37A-AA2A-29E2-0393F70D3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69" y="1143000"/>
                <a:ext cx="9930668" cy="5575052"/>
              </a:xfrm>
              <a:prstGeom prst="rect">
                <a:avLst/>
              </a:prstGeom>
              <a:blipFill>
                <a:blip r:embed="rId3"/>
                <a:stretch>
                  <a:fillRect l="-798" r="-982" b="-15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63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285827" y="863815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9817" y="378096"/>
            <a:ext cx="1362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53398" y="940858"/>
            <a:ext cx="9328484" cy="4682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 X=rand(1,4)</a:t>
            </a: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X = 0.8147    0.9058    0.1270    0.9134 </a:t>
            </a: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 X=rand(1,4) </a:t>
            </a: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X =0.6324    0.0975    0.2785    0.5469</a:t>
            </a: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 X=rand(2,2)</a:t>
            </a: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X =    0.1576    0.9572</a:t>
            </a: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0.9706    0.4854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3141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285827" y="863815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9817" y="378096"/>
            <a:ext cx="1362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53398" y="940858"/>
            <a:ext cx="9328484" cy="4682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 X=rand(3)</a:t>
            </a: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=    0.8003    0.9157    0.6557</a:t>
            </a: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0.1419    0.7922    0.0357</a:t>
            </a: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0.4218    0.9595    0.8491</a:t>
            </a: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607068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285827" y="863815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9817" y="378096"/>
            <a:ext cx="1362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53398" y="940858"/>
            <a:ext cx="9328484" cy="5364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nn-NO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 X=randn(1,2)</a:t>
            </a: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nn-NO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X = 1.0933    1.1093</a:t>
            </a: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nn-NO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 X=randn(3)</a:t>
            </a: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nn-NO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X =    0.0774   -0.0068    0.3714</a:t>
            </a: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nn-NO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-1.2141    1.5326   -0.2256</a:t>
            </a: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nn-NO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-1.1135   -0.7697    1.1174</a:t>
            </a: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6434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285827" y="863815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9817" y="378096"/>
            <a:ext cx="44915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Probability Distribution in MATLAB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53397" y="940858"/>
                <a:ext cx="10118241" cy="66420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IN" sz="2400" b="0" i="0" dirty="0">
                    <a:solidFill>
                      <a:srgbClr val="C00000"/>
                    </a:solidFill>
                    <a:effectLst/>
                  </a:rPr>
                  <a:t>Bernoulli Distribution: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:r>
                  <a:rPr lang="en-US" sz="2400" b="0" i="0" dirty="0">
                    <a:solidFill>
                      <a:srgbClr val="002060"/>
                    </a:solidFill>
                    <a:effectLst/>
                  </a:rPr>
                  <a:t>The Bernoulli distribution is a discrete probability distribution with only two possible values for the random variable. 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:r>
                  <a:rPr lang="en-US" sz="2400" b="0" i="0" dirty="0">
                    <a:solidFill>
                      <a:srgbClr val="002060"/>
                    </a:solidFill>
                    <a:effectLst/>
                  </a:rPr>
                  <a:t>Each instance of an event with a Bernoulli distribution is called a Bernoulli trial.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solidFill>
                      <a:srgbClr val="002060"/>
                    </a:solidFill>
                  </a:rPr>
                  <a:t>Clearly,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IN" sz="2400" dirty="0">
                    <a:solidFill>
                      <a:srgbClr val="002060"/>
                    </a:solidFill>
                  </a:rPr>
                  <a:t> is a discrete random variable, with probability mass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𝑝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IN" sz="2400" dirty="0">
                    <a:solidFill>
                      <a:srgbClr val="002060"/>
                    </a:solidFill>
                  </a:rPr>
                  <a:t> defined by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=0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=1−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2400" b="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N" sz="2400" dirty="0">
                    <a:solidFill>
                      <a:srgbClr val="C00000"/>
                    </a:solidFill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=1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IN" sz="2400" dirty="0">
                    <a:solidFill>
                      <a:srgbClr val="C00000"/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2400" b="0" dirty="0">
                    <a:solidFill>
                      <a:srgbClr val="C00000"/>
                    </a:solidFill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=0 </m:t>
                    </m:r>
                  </m:oMath>
                </a14:m>
                <a:r>
                  <a:rPr lang="en-IN" sz="2400" dirty="0">
                    <a:solidFill>
                      <a:srgbClr val="C00000"/>
                    </a:solidFill>
                  </a:rPr>
                  <a:t>for any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IN" sz="2400" dirty="0">
                    <a:solidFill>
                      <a:srgbClr val="C00000"/>
                    </a:solidFill>
                  </a:rPr>
                  <a:t> other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0 </m:t>
                    </m:r>
                  </m:oMath>
                </a14:m>
                <a:r>
                  <a:rPr lang="en-IN" sz="2400" dirty="0">
                    <a:solidFill>
                      <a:srgbClr val="C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IN" sz="2400" dirty="0">
                  <a:solidFill>
                    <a:srgbClr val="C00000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:endParaRPr lang="en-IN" sz="2400" b="0" i="0" dirty="0">
                  <a:solidFill>
                    <a:srgbClr val="002060"/>
                  </a:solidFill>
                  <a:effectLst/>
                </a:endParaRPr>
              </a:p>
              <a:p>
                <a:pPr lvl="0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97" y="940858"/>
                <a:ext cx="10118241" cy="6642011"/>
              </a:xfrm>
              <a:prstGeom prst="rect">
                <a:avLst/>
              </a:prstGeom>
              <a:blipFill>
                <a:blip r:embed="rId2"/>
                <a:stretch>
                  <a:fillRect l="-9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09882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285827" y="863815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9817" y="378096"/>
            <a:ext cx="3414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0" i="0" dirty="0">
                <a:solidFill>
                  <a:srgbClr val="C00000"/>
                </a:solidFill>
                <a:effectLst/>
              </a:rPr>
              <a:t>Bernoulli Distribution PDF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53397" y="940858"/>
                <a:ext cx="9590703" cy="23793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𝑏𝑖𝑛𝑜𝑝𝑑𝑓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400" b="0" i="0" dirty="0">
                    <a:solidFill>
                      <a:srgbClr val="C00000"/>
                    </a:solidFill>
                    <a:effectLst/>
                  </a:rPr>
                  <a:t> </a:t>
                </a:r>
                <a:r>
                  <a:rPr lang="en-US" sz="2400" b="0" i="0" dirty="0">
                    <a:solidFill>
                      <a:srgbClr val="002060"/>
                    </a:solidFill>
                    <a:effectLst/>
                  </a:rPr>
                  <a:t>computes the binomial probability density function at each of the values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b="0" i="0" dirty="0">
                    <a:solidFill>
                      <a:srgbClr val="002060"/>
                    </a:solidFill>
                    <a:effectLst/>
                  </a:rPr>
                  <a:t> using the corresponding number of trails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="0" i="0" dirty="0">
                    <a:solidFill>
                      <a:srgbClr val="002060"/>
                    </a:solidFill>
                    <a:effectLst/>
                  </a:rPr>
                  <a:t> and probability of success for each trail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i="0" dirty="0">
                  <a:solidFill>
                    <a:srgbClr val="002060"/>
                  </a:solidFill>
                  <a:effectLst/>
                </a:endParaRPr>
              </a:p>
              <a:p>
                <a:pPr lvl="0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97" y="940858"/>
                <a:ext cx="9590703" cy="2379306"/>
              </a:xfrm>
              <a:prstGeom prst="rect">
                <a:avLst/>
              </a:prstGeom>
              <a:blipFill>
                <a:blip r:embed="rId2"/>
                <a:stretch>
                  <a:fillRect l="-8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51064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285827" y="863815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9817" y="378096"/>
            <a:ext cx="3414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0" i="0" dirty="0">
                <a:solidFill>
                  <a:srgbClr val="C00000"/>
                </a:solidFill>
                <a:effectLst/>
              </a:rPr>
              <a:t>Bernoulli Distribution PDF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53397" y="940858"/>
            <a:ext cx="10118241" cy="4554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400" b="0" i="0" dirty="0">
                <a:solidFill>
                  <a:srgbClr val="C00000"/>
                </a:solidFill>
                <a:effectLst/>
              </a:rPr>
              <a:t>Use </a:t>
            </a:r>
            <a:r>
              <a:rPr lang="en-US" sz="2400" b="0" i="0" dirty="0" err="1">
                <a:solidFill>
                  <a:srgbClr val="C00000"/>
                </a:solidFill>
                <a:effectLst/>
              </a:rPr>
              <a:t>binopdf</a:t>
            </a:r>
            <a:r>
              <a:rPr lang="en-US" sz="2400" b="0" i="0" dirty="0">
                <a:solidFill>
                  <a:srgbClr val="C00000"/>
                </a:solidFill>
                <a:effectLst/>
              </a:rPr>
              <a:t> to compute the pdf of the Bernoulli distribution </a:t>
            </a:r>
            <a:r>
              <a:rPr lang="en-US" sz="2400" dirty="0">
                <a:solidFill>
                  <a:srgbClr val="C00000"/>
                </a:solidFill>
              </a:rPr>
              <a:t>with a probability success of 0.90. </a:t>
            </a:r>
            <a:r>
              <a:rPr lang="en-US" sz="2400" b="0" i="0" dirty="0">
                <a:solidFill>
                  <a:srgbClr val="C00000"/>
                </a:solidFill>
                <a:effectLst/>
              </a:rPr>
              <a:t> </a:t>
            </a: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s-E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 p = 0.90;</a:t>
            </a: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s-E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&gt;&gt; x = 0:1;</a:t>
            </a: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s-E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&gt;&gt; y=</a:t>
            </a:r>
            <a:r>
              <a:rPr lang="es-E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binopdf</a:t>
            </a:r>
            <a:r>
              <a:rPr lang="es-E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(0:1,1,p)</a:t>
            </a: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s-E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y =  0.1000    0.9000</a:t>
            </a: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7968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285827" y="863815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9817" y="378096"/>
            <a:ext cx="3414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0" i="0" dirty="0">
                <a:solidFill>
                  <a:srgbClr val="C00000"/>
                </a:solidFill>
                <a:effectLst/>
              </a:rPr>
              <a:t>Bernoulli Distribution PDF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53397" y="940858"/>
            <a:ext cx="10118241" cy="3318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s-ES" sz="24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</a:t>
            </a:r>
            <a:r>
              <a:rPr lang="es-E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24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plot</a:t>
            </a:r>
            <a:r>
              <a:rPr lang="es-E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s-E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PDF </a:t>
            </a:r>
            <a:r>
              <a:rPr lang="es-ES" sz="24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s-E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bars</a:t>
            </a:r>
            <a:r>
              <a:rPr lang="es-E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s-E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width</a:t>
            </a:r>
            <a:r>
              <a:rPr lang="es-E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1. 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 figure</a:t>
            </a: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bar(x,y,1)</a:t>
            </a: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xlabel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('Observation’)</a:t>
            </a: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ylabel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('Probability')    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03F7A91-AE53-DFC9-E2D5-206D58866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016" y="1689301"/>
            <a:ext cx="5923187" cy="445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84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5867</TotalTime>
  <Words>690</Words>
  <Application>Microsoft Office PowerPoint</Application>
  <PresentationFormat>Widescreen</PresentationFormat>
  <Paragraphs>126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 Random Number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KOMALA</cp:lastModifiedBy>
  <cp:revision>787</cp:revision>
  <dcterms:created xsi:type="dcterms:W3CDTF">2019-05-30T23:14:36Z</dcterms:created>
  <dcterms:modified xsi:type="dcterms:W3CDTF">2023-04-20T07:31:11Z</dcterms:modified>
</cp:coreProperties>
</file>