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15" r:id="rId2"/>
    <p:sldId id="417" r:id="rId3"/>
    <p:sldId id="477" r:id="rId4"/>
    <p:sldId id="478" r:id="rId5"/>
    <p:sldId id="479" r:id="rId6"/>
    <p:sldId id="480" r:id="rId7"/>
    <p:sldId id="481" r:id="rId8"/>
    <p:sldId id="482" r:id="rId9"/>
    <p:sldId id="483" r:id="rId10"/>
    <p:sldId id="484" r:id="rId11"/>
    <p:sldId id="485" r:id="rId12"/>
    <p:sldId id="486" r:id="rId13"/>
    <p:sldId id="487" r:id="rId14"/>
    <p:sldId id="488" r:id="rId15"/>
    <p:sldId id="489" r:id="rId16"/>
    <p:sldId id="490" r:id="rId17"/>
    <p:sldId id="491" r:id="rId18"/>
    <p:sldId id="492" r:id="rId19"/>
    <p:sldId id="493" r:id="rId20"/>
    <p:sldId id="498" r:id="rId21"/>
    <p:sldId id="41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4107"/>
    <a:srgbClr val="FF3300"/>
    <a:srgbClr val="DFA267"/>
    <a:srgbClr val="FEDC32"/>
    <a:srgbClr val="F4B350"/>
    <a:srgbClr val="0000CC"/>
    <a:srgbClr val="FDBA53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>
        <p:scale>
          <a:sx n="80" d="100"/>
          <a:sy n="80" d="100"/>
        </p:scale>
        <p:origin x="-216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00016-E20F-478B-8D45-1F300C6493DA}" type="datetimeFigureOut">
              <a:rPr lang="en-US" smtClean="0"/>
              <a:t>15-Apr-23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8A639-4C6A-4154-A760-CE1CDC50D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8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15-04-2023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15-04-2023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15-04-2023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15-04-2023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pPr/>
              <a:t>15-04-2023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3891935" y="1606241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>
                <a:solidFill>
                  <a:srgbClr val="C00000"/>
                </a:solidFill>
              </a:rPr>
              <a:t>ENGINEERING MATHEMATICS-II</a:t>
            </a:r>
            <a:endParaRPr lang="en-US" sz="3600" dirty="0">
              <a:solidFill>
                <a:srgbClr val="C00000"/>
              </a:solidFill>
            </a:endParaRPr>
          </a:p>
          <a:p>
            <a:pPr algn="ctr"/>
            <a:r>
              <a:rPr lang="en-US" sz="3600" dirty="0">
                <a:solidFill>
                  <a:srgbClr val="C00000"/>
                </a:solidFill>
              </a:rPr>
              <a:t>MATLAB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425383" y="3365351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  Department of Science and Humanities</a:t>
            </a:r>
            <a:endParaRPr lang="en-IN" sz="2400" dirty="0">
              <a:solidFill>
                <a:srgbClr val="00206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666005" y="2941024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2" name="Picture 1" descr="Logo, company name&#10;&#10;Description automatically generated">
            <a:extLst>
              <a:ext uri="{FF2B5EF4-FFF2-40B4-BE49-F238E27FC236}">
                <a16:creationId xmlns="" xmlns:a16="http://schemas.microsoft.com/office/drawing/2014/main" id="{2FB2F99E-67CA-ED00-7892-8AA553CDF7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03" y="1718759"/>
            <a:ext cx="3588283" cy="273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3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252103" y="391022"/>
            <a:ext cx="8229600" cy="53170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/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endParaRPr lang="en-US" altLang="en-US" sz="2400" dirty="0">
              <a:solidFill>
                <a:srgbClr val="C00000"/>
              </a:solidFill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23035" y="922731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10670" y="1090136"/>
            <a:ext cx="9686365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s-E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s-E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4D7E520-5713-4849-B3C4-BDF2F49C7BB8}"/>
              </a:ext>
            </a:extLst>
          </p:cNvPr>
          <p:cNvSpPr txBox="1"/>
          <p:nvPr/>
        </p:nvSpPr>
        <p:spPr>
          <a:xfrm>
            <a:off x="1480" y="507232"/>
            <a:ext cx="86631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9BFD08E-CC2A-4494-A335-FEACA24A681E}"/>
              </a:ext>
            </a:extLst>
          </p:cNvPr>
          <p:cNvSpPr txBox="1"/>
          <p:nvPr/>
        </p:nvSpPr>
        <p:spPr>
          <a:xfrm>
            <a:off x="123035" y="426043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Dirac delta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Functions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5F8264F1-F5C5-4424-BE1E-0D484E749475}"/>
                  </a:ext>
                </a:extLst>
              </p:cNvPr>
              <p:cNvSpPr txBox="1"/>
              <p:nvPr/>
            </p:nvSpPr>
            <p:spPr>
              <a:xfrm>
                <a:off x="252102" y="1201247"/>
                <a:ext cx="9548845" cy="3137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  <a:defRPr/>
                </a:pPr>
                <a:r>
                  <a:rPr lang="en-US" sz="2400" dirty="0">
                    <a:solidFill>
                      <a:srgbClr val="C00000"/>
                    </a:solidFill>
                  </a:rPr>
                  <a:t>Using unit impulse function, find the Laplace transform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fr-FR" sz="2400" dirty="0" smtClean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 </a:t>
                </a:r>
                <a:r>
                  <a:rPr lang="fr-FR" sz="2400" dirty="0" err="1" smtClean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syms</a:t>
                </a:r>
                <a:r>
                  <a:rPr lang="fr-FR" sz="2400" dirty="0" smtClean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 s </a:t>
                </a: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fr-FR" sz="2400" dirty="0" smtClean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 </a:t>
                </a:r>
                <a:r>
                  <a:rPr lang="fr-FR" sz="2400" dirty="0" err="1" smtClean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syms</a:t>
                </a:r>
                <a:r>
                  <a:rPr lang="fr-FR" sz="2400" dirty="0" smtClean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fr-FR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positive</a:t>
                </a: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fr-FR" sz="2400" dirty="0" smtClean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&gt;&gt; </a:t>
                </a:r>
                <a:r>
                  <a:rPr lang="fr-FR" sz="2400" dirty="0" err="1" smtClean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laplace</a:t>
                </a:r>
                <a:r>
                  <a:rPr lang="fr-FR" sz="2400" dirty="0" smtClean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fr-FR" sz="2400" dirty="0" err="1" smtClean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dirac</a:t>
                </a:r>
                <a:r>
                  <a:rPr lang="fr-FR" sz="2400" dirty="0" smtClean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fr-FR" sz="2400" dirty="0" err="1" smtClean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t-pi</a:t>
                </a:r>
                <a:r>
                  <a:rPr lang="fr-FR" sz="2400" dirty="0" smtClean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/4</a:t>
                </a:r>
                <a:r>
                  <a:rPr lang="fr-FR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),</a:t>
                </a:r>
                <a:r>
                  <a:rPr lang="fr-FR" sz="2400" dirty="0" err="1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t,s</a:t>
                </a:r>
                <a:r>
                  <a:rPr lang="fr-FR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fr-FR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Output:  </a:t>
                </a:r>
                <a:r>
                  <a:rPr lang="fr-FR" sz="2400" dirty="0" err="1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exp</a:t>
                </a:r>
                <a:r>
                  <a:rPr lang="fr-FR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(-(pi*s)/4)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F8264F1-F5C5-4424-BE1E-0D484E749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02" y="1201247"/>
                <a:ext cx="9548845" cy="3137397"/>
              </a:xfrm>
              <a:prstGeom prst="rect">
                <a:avLst/>
              </a:prstGeom>
              <a:blipFill rotWithShape="1">
                <a:blip r:embed="rId2"/>
                <a:stretch>
                  <a:fillRect l="-957" b="-1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="" xmlns:a16="http://schemas.microsoft.com/office/drawing/2014/main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203" y="492559"/>
            <a:ext cx="1441901" cy="109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252103" y="391022"/>
            <a:ext cx="8229600" cy="531709"/>
          </a:xfrm>
        </p:spPr>
        <p:txBody>
          <a:bodyPr>
            <a:normAutofit/>
          </a:bodyPr>
          <a:lstStyle/>
          <a:p>
            <a:r>
              <a:rPr lang="sv-SE" sz="2400" dirty="0">
                <a:solidFill>
                  <a:srgbClr val="C00000"/>
                </a:solidFill>
                <a:latin typeface="+mn-lt"/>
              </a:rPr>
              <a:t>  </a:t>
            </a:r>
            <a:endParaRPr lang="en-US" sz="2400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270952" y="82860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AB425D8-CA81-4608-9CA3-E6C5FBD6F904}"/>
              </a:ext>
            </a:extLst>
          </p:cNvPr>
          <p:cNvSpPr txBox="1"/>
          <p:nvPr/>
        </p:nvSpPr>
        <p:spPr>
          <a:xfrm>
            <a:off x="252102" y="351548"/>
            <a:ext cx="89451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i="0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Plot a 3D graph of a given Laplace Transform of a function:</a:t>
            </a:r>
            <a:endParaRPr lang="en-IN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0E247157-45A5-464A-A44E-26E8B7397E25}"/>
                  </a:ext>
                </a:extLst>
              </p:cNvPr>
              <p:cNvSpPr txBox="1"/>
              <p:nvPr/>
            </p:nvSpPr>
            <p:spPr>
              <a:xfrm>
                <a:off x="252102" y="940487"/>
                <a:ext cx="9415682" cy="5041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Let’s say I have a function called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in time domain as:  </a:t>
                </a: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24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Calibri"/>
                  </a:rPr>
                  <a:t>     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)= </m:t>
                    </m:r>
                    <m:sSup>
                      <m:sSupPr>
                        <m:ctrlP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−3</m:t>
                        </m:r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p>
                    </m:sSup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cos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⁡(5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342900" lvl="0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/>
                </a:pP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The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Laplace transform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becomes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𝐹</m:t>
                    </m:r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)=</m:t>
                    </m:r>
                    <m:f>
                      <m:fPr>
                        <m:type m:val="lin"/>
                        <m:ctrlP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+3</m:t>
                        </m:r>
                      </m:num>
                      <m:den>
                        <m:sSup>
                          <m:sSupPr>
                            <m:ctrlP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(</m:t>
                            </m:r>
                            <m: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𝑠</m:t>
                            </m:r>
                            <m: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+3)</m:t>
                            </m:r>
                          </m:e>
                          <m:sup>
                            <m: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+25</m:t>
                        </m:r>
                      </m:den>
                    </m:f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en-US" sz="2400" dirty="0">
                    <a:solidFill>
                      <a:srgbClr val="002060"/>
                    </a:solidFill>
                    <a:latin typeface="Calibri"/>
                  </a:rPr>
                  <a:t>We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want to plot of F(s) as a surface above the s-plane.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    </a:t>
                </a: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&gt;&gt; [</a:t>
                </a:r>
                <a:r>
                  <a:rPr kumimoji="0" lang="en-US" sz="24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x,y</a:t>
                </a: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]=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meshgrid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(-10:0.1:10);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    &gt;&gt; </a:t>
                </a: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s=</a:t>
                </a:r>
                <a:r>
                  <a:rPr kumimoji="0" lang="en-US" sz="24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x+i</a:t>
                </a: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*y;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    </a:t>
                </a: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&gt;&gt; z=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abs((s+3)./((s+3).^2+25));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    &gt;&gt; </a:t>
                </a: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mesh(</a:t>
                </a:r>
                <a:r>
                  <a:rPr kumimoji="0" lang="en-US" sz="24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x,y,z</a:t>
                </a: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)</a:t>
                </a:r>
                <a:endParaRPr lang="en-IN" sz="2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E247157-45A5-464A-A44E-26E8B7397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02" y="940487"/>
                <a:ext cx="9415682" cy="5041380"/>
              </a:xfrm>
              <a:prstGeom prst="rect">
                <a:avLst/>
              </a:prstGeom>
              <a:blipFill rotWithShape="1">
                <a:blip r:embed="rId2"/>
                <a:stretch>
                  <a:fillRect l="-841" b="-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="" xmlns:a16="http://schemas.microsoft.com/office/drawing/2014/main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203" y="492559"/>
            <a:ext cx="1441901" cy="109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252103" y="391022"/>
            <a:ext cx="8229600" cy="531709"/>
          </a:xfrm>
        </p:spPr>
        <p:txBody>
          <a:bodyPr>
            <a:normAutofit/>
          </a:bodyPr>
          <a:lstStyle/>
          <a:p>
            <a:r>
              <a:rPr lang="sv-SE" sz="2400" dirty="0">
                <a:solidFill>
                  <a:srgbClr val="C00000"/>
                </a:solidFill>
                <a:latin typeface="+mn-lt"/>
              </a:rPr>
              <a:t>  </a:t>
            </a:r>
            <a:endParaRPr lang="en-US" sz="2400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284400" y="855496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91352" y="946248"/>
            <a:ext cx="948466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>
                <a:solidFill>
                  <a:srgbClr val="000000"/>
                </a:solidFill>
                <a:latin typeface="Menlo"/>
              </a:rPr>
              <a:t/>
            </a:r>
            <a:br>
              <a:rPr lang="es-ES" dirty="0">
                <a:solidFill>
                  <a:srgbClr val="000000"/>
                </a:solidFill>
                <a:latin typeface="Menlo"/>
              </a:rPr>
            </a:br>
            <a:r>
              <a:rPr lang="es-ES" dirty="0">
                <a:solidFill>
                  <a:srgbClr val="000000"/>
                </a:solidFill>
                <a:latin typeface="Menlo"/>
              </a:rPr>
              <a:t/>
            </a:r>
            <a:br>
              <a:rPr lang="es-ES" dirty="0">
                <a:solidFill>
                  <a:srgbClr val="000000"/>
                </a:solidFill>
                <a:latin typeface="Menlo"/>
              </a:rPr>
            </a:br>
            <a:endParaRPr lang="es-ES" dirty="0">
              <a:solidFill>
                <a:srgbClr val="000000"/>
              </a:solidFill>
              <a:latin typeface="Menlo"/>
            </a:endParaRPr>
          </a:p>
          <a:p>
            <a:endParaRPr lang="en-US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xmlns="" id="{A21BCDC0-021F-4F8E-8B6B-C20A4FBFD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594" y="1536702"/>
            <a:ext cx="7315200" cy="469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BEA401E-72C9-40FC-91D0-E23B518271B6}"/>
              </a:ext>
            </a:extLst>
          </p:cNvPr>
          <p:cNvSpPr txBox="1"/>
          <p:nvPr/>
        </p:nvSpPr>
        <p:spPr>
          <a:xfrm>
            <a:off x="422309" y="1013482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Output: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4E989CB-9871-49C0-9ED3-1CB82071C685}"/>
              </a:ext>
            </a:extLst>
          </p:cNvPr>
          <p:cNvSpPr txBox="1"/>
          <p:nvPr/>
        </p:nvSpPr>
        <p:spPr>
          <a:xfrm>
            <a:off x="273911" y="382072"/>
            <a:ext cx="86747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Plot a 3D graph of a given Laplace Transform of a function </a:t>
            </a:r>
            <a:r>
              <a:rPr kumimoji="0" lang="en-US" sz="240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continu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endParaRPr kumimoji="0" lang="en-IN" sz="24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="" xmlns:a16="http://schemas.microsoft.com/office/drawing/2014/main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203" y="492559"/>
            <a:ext cx="1441901" cy="109878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8633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252103" y="391022"/>
            <a:ext cx="8229600" cy="53170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en-US" sz="2400" dirty="0">
              <a:solidFill>
                <a:srgbClr val="C00000"/>
              </a:solidFill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23035" y="922731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95150" y="391022"/>
            <a:ext cx="9256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  <a:latin typeface="Calibri"/>
                <a:ea typeface="+mj-ea"/>
                <a:cs typeface="+mj-cs"/>
              </a:rPr>
              <a:t>I</a:t>
            </a:r>
            <a:r>
              <a:rPr kumimoji="0" lang="en-US" sz="2400" i="0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nverse</a:t>
            </a:r>
            <a:r>
              <a:rPr lang="en-US" sz="2400" dirty="0">
                <a:solidFill>
                  <a:srgbClr val="C00000"/>
                </a:solidFill>
                <a:latin typeface="Calibri"/>
                <a:ea typeface="+mj-ea"/>
                <a:cs typeface="+mj-cs"/>
              </a:rPr>
              <a:t> L</a:t>
            </a:r>
            <a:r>
              <a:rPr kumimoji="0" lang="en-US" sz="2400" i="0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aplace</a:t>
            </a:r>
            <a:r>
              <a:rPr kumimoji="0" lang="en-US" sz="2400" i="0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</a:t>
            </a:r>
            <a:r>
              <a:rPr kumimoji="0" lang="en-US" sz="2400" i="0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Transform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8F8BB7E-373F-488C-A994-E24013387057}"/>
              </a:ext>
            </a:extLst>
          </p:cNvPr>
          <p:cNvSpPr txBox="1"/>
          <p:nvPr/>
        </p:nvSpPr>
        <p:spPr>
          <a:xfrm>
            <a:off x="252103" y="1067340"/>
            <a:ext cx="94600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command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ILT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ilaplace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AA3628B4-3A35-437F-8CAC-F96A13DD349F}"/>
                  </a:ext>
                </a:extLst>
              </p:cNvPr>
              <p:cNvSpPr txBox="1"/>
              <p:nvPr/>
            </p:nvSpPr>
            <p:spPr>
              <a:xfrm>
                <a:off x="182611" y="1454440"/>
                <a:ext cx="9381478" cy="45105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Find the inverse Laplace transforms of </a:t>
                </a:r>
                <a14:m>
                  <m:oMath xmlns:m="http://schemas.openxmlformats.org/officeDocument/2006/math">
                    <m:r>
                      <a:rPr kumimoji="0" lang="en-US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−5</m:t>
                        </m:r>
                      </m:num>
                      <m:den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𝑠</m:t>
                        </m:r>
                        <m:sSup>
                          <m:sSupPr>
                            <m:ctrlP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+2)</m:t>
                            </m:r>
                          </m:e>
                          <m:sup>
                            <m: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marR="0" lvl="0" indent="-342900" algn="l" defTabSz="914400" rtl="0" eaLnBrk="1" fontAlgn="auto" latinLnBrk="0" hangingPunct="1"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&gt;&gt; syms t s</a:t>
                </a:r>
              </a:p>
              <a:p>
                <a:pPr marL="342900" marR="0" lvl="0" indent="-342900" algn="l" defTabSz="914400" rtl="0" eaLnBrk="1" fontAlgn="auto" latinLnBrk="0" hangingPunct="1"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&gt;&gt; F= (s-5) / (s*(s+2)^2);</a:t>
                </a:r>
              </a:p>
              <a:p>
                <a:pPr marL="342900" marR="0" lvl="0" indent="-342900" algn="l" defTabSz="914400" rtl="0" eaLnBrk="1" fontAlgn="auto" latinLnBrk="0" hangingPunct="1"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&gt;&gt; ilaplace (F</a:t>
                </a: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)</a:t>
                </a:r>
              </a:p>
              <a:p>
                <a:pPr marL="342900" marR="0" lvl="0" indent="-342900" algn="l" defTabSz="914400" rtl="0" eaLnBrk="1" fontAlgn="auto" latinLnBrk="0" hangingPunct="1"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 </a:t>
                </a: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Calibri"/>
                  </a:rPr>
                  <a:t>Output: </a:t>
                </a:r>
                <a:r>
                  <a:rPr lang="en-US" sz="2400" dirty="0">
                    <a:solidFill>
                      <a:srgbClr val="002060"/>
                    </a:solidFill>
                  </a:rPr>
                  <a:t>(5*</a:t>
                </a:r>
                <a:r>
                  <a:rPr lang="en-US" sz="2400" dirty="0" err="1">
                    <a:solidFill>
                      <a:srgbClr val="002060"/>
                    </a:solidFill>
                  </a:rPr>
                  <a:t>exp</a:t>
                </a:r>
                <a:r>
                  <a:rPr lang="en-US" sz="2400" dirty="0">
                    <a:solidFill>
                      <a:srgbClr val="002060"/>
                    </a:solidFill>
                  </a:rPr>
                  <a:t>(-2*t))/4 + (7*t*</a:t>
                </a:r>
                <a:r>
                  <a:rPr lang="en-US" sz="2400" dirty="0" err="1">
                    <a:solidFill>
                      <a:srgbClr val="002060"/>
                    </a:solidFill>
                  </a:rPr>
                  <a:t>exp</a:t>
                </a:r>
                <a:r>
                  <a:rPr lang="en-US" sz="2400" dirty="0">
                    <a:solidFill>
                      <a:srgbClr val="002060"/>
                    </a:solidFill>
                  </a:rPr>
                  <a:t>(-2*t))/2 - 5/4</a:t>
                </a:r>
                <a:br>
                  <a:rPr lang="en-US" sz="2400" dirty="0">
                    <a:solidFill>
                      <a:srgbClr val="002060"/>
                    </a:solidFill>
                  </a:rPr>
                </a:b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&gt;&gt; simplify(</a:t>
                </a:r>
                <a:r>
                  <a:rPr kumimoji="0" lang="en-US" sz="24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ans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)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   </a:t>
                </a: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Output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</a:t>
                </a:r>
                <a:r>
                  <a:rPr lang="en-US" sz="2400" dirty="0">
                    <a:solidFill>
                      <a:srgbClr val="002060"/>
                    </a:solidFill>
                    <a:latin typeface="Calibri"/>
                  </a:rPr>
                  <a:t>  </a:t>
                </a: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-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5/4+ 7/2* t*exp(-2*t)+5/4*exp(-2*t)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A3628B4-3A35-437F-8CAC-F96A13DD3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11" y="1454440"/>
                <a:ext cx="9381478" cy="4510594"/>
              </a:xfrm>
              <a:prstGeom prst="rect">
                <a:avLst/>
              </a:prstGeom>
              <a:blipFill rotWithShape="1">
                <a:blip r:embed="rId2"/>
                <a:stretch>
                  <a:fillRect l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="" xmlns:a16="http://schemas.microsoft.com/office/drawing/2014/main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203" y="492559"/>
            <a:ext cx="1441901" cy="109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2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0" y="417916"/>
            <a:ext cx="8229600" cy="531709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endParaRPr lang="en-US" altLang="en-US" sz="2700" dirty="0">
              <a:solidFill>
                <a:srgbClr val="C00000"/>
              </a:solidFill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23035" y="922731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800ACD2-1431-44CD-A690-241B4775C74A}"/>
              </a:ext>
            </a:extLst>
          </p:cNvPr>
          <p:cNvSpPr txBox="1"/>
          <p:nvPr/>
        </p:nvSpPr>
        <p:spPr>
          <a:xfrm>
            <a:off x="123035" y="389234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Inverse Laplace Transform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ED492750-1D2E-4C2A-A508-D17B2C3AF775}"/>
                  </a:ext>
                </a:extLst>
              </p:cNvPr>
              <p:cNvSpPr txBox="1"/>
              <p:nvPr/>
            </p:nvSpPr>
            <p:spPr>
              <a:xfrm>
                <a:off x="123035" y="1021456"/>
                <a:ext cx="9100864" cy="9576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Find the inverse Laplace transforms of </a:t>
                </a:r>
                <a14:m>
                  <m:oMath xmlns:m="http://schemas.openxmlformats.org/officeDocument/2006/math">
                    <m:r>
                      <a:rPr kumimoji="0" lang="en-US" sz="24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𝐹</m:t>
                    </m:r>
                    <m:r>
                      <a:rPr kumimoji="0" lang="en-US" sz="24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24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  <m:r>
                      <a:rPr kumimoji="0" lang="en-US" sz="24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)=</m:t>
                    </m:r>
                    <m:f>
                      <m:fPr>
                        <m:ctrlPr>
                          <a:rPr kumimoji="0" lang="en-US" sz="240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10(</m:t>
                        </m:r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+2)</m:t>
                        </m:r>
                      </m:num>
                      <m:den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𝑠</m:t>
                            </m:r>
                          </m:e>
                          <m:sup>
                            <m: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+4</m:t>
                        </m:r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+5)</m:t>
                        </m:r>
                      </m:den>
                    </m:f>
                  </m:oMath>
                </a14:m>
                <a:endPara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492750-1D2E-4C2A-A508-D17B2C3AF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35" y="1021456"/>
                <a:ext cx="9100864" cy="957698"/>
              </a:xfrm>
              <a:prstGeom prst="rect">
                <a:avLst/>
              </a:prstGeom>
              <a:blipFill>
                <a:blip r:embed="rId3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B45C797-DC57-4B27-947B-287C01555AE2}"/>
              </a:ext>
            </a:extLst>
          </p:cNvPr>
          <p:cNvSpPr txBox="1"/>
          <p:nvPr/>
        </p:nvSpPr>
        <p:spPr>
          <a:xfrm>
            <a:off x="197693" y="1622213"/>
            <a:ext cx="9100864" cy="3404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&gt;&gt; syms </a:t>
            </a:r>
            <a:r>
              <a:rPr lang="en-US" sz="2400" dirty="0">
                <a:solidFill>
                  <a:srgbClr val="002060"/>
                </a:solidFill>
                <a:latin typeface="Calibri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>
                <a:solidFill>
                  <a:srgbClr val="002060"/>
                </a:solidFill>
                <a:latin typeface="Calibri"/>
              </a:rPr>
              <a:t>&gt;&gt;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10*(s+2)/(s*(s^2+4*s+5));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&gt;&gt; ilaplace(F)</a:t>
            </a: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Output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4*exp(-2*t)*cos(t)+2*exp(-2*t)*sin(t)+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="" xmlns:a16="http://schemas.microsoft.com/office/drawing/2014/main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203" y="492559"/>
            <a:ext cx="1441901" cy="109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5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284400" y="73585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88259" y="927848"/>
            <a:ext cx="96818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EBC43D7-049B-4B0D-96B6-E31A04033A51}"/>
              </a:ext>
            </a:extLst>
          </p:cNvPr>
          <p:cNvSpPr txBox="1"/>
          <p:nvPr/>
        </p:nvSpPr>
        <p:spPr>
          <a:xfrm>
            <a:off x="284400" y="22325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Inverse Laplace 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Transform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2E5C1EF6-2479-4AD6-B7E9-22CABD3C7CAE}"/>
                  </a:ext>
                </a:extLst>
              </p:cNvPr>
              <p:cNvSpPr txBox="1"/>
              <p:nvPr/>
            </p:nvSpPr>
            <p:spPr>
              <a:xfrm>
                <a:off x="188259" y="922731"/>
                <a:ext cx="9026762" cy="40034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Find the inverse Laplace transforms of 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𝐹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4</m:t>
                            </m:r>
                          </m:num>
                          <m:den>
                            <m: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𝑠</m:t>
                            </m:r>
                          </m:den>
                        </m:f>
                      </m:num>
                      <m:den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4+</m:t>
                        </m:r>
                        <m:sSup>
                          <m:sSupPr>
                            <m:ctrlP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𝑠</m:t>
                            </m:r>
                          </m:e>
                          <m:sup>
                            <m: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&gt;&gt; syms s t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&gt;&gt; f=(4/s)/(4+s^2);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&gt;&gt; ilaplace(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f,s,t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)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 Output</a:t>
                </a: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1-cos2*t</a:t>
                </a:r>
                <a:endPara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endParaRPr lang="en-IN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E5C1EF6-2479-4AD6-B7E9-22CABD3C7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59" y="922731"/>
                <a:ext cx="9026762" cy="4003404"/>
              </a:xfrm>
              <a:prstGeom prst="rect">
                <a:avLst/>
              </a:prstGeom>
              <a:blipFill rotWithShape="1">
                <a:blip r:embed="rId2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="" xmlns:a16="http://schemas.microsoft.com/office/drawing/2014/main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203" y="492559"/>
            <a:ext cx="1441901" cy="109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36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23035" y="922731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92494" y="1064044"/>
            <a:ext cx="95028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47ABC00-798A-49F4-BC31-E7A95ADD34A2}"/>
              </a:ext>
            </a:extLst>
          </p:cNvPr>
          <p:cNvSpPr txBox="1"/>
          <p:nvPr/>
        </p:nvSpPr>
        <p:spPr>
          <a:xfrm>
            <a:off x="123035" y="404316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Inverse Laplace 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Transform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03627166-DD21-438B-A9A7-D4A32D4957F7}"/>
                  </a:ext>
                </a:extLst>
              </p:cNvPr>
              <p:cNvSpPr txBox="1"/>
              <p:nvPr/>
            </p:nvSpPr>
            <p:spPr>
              <a:xfrm>
                <a:off x="173486" y="993388"/>
                <a:ext cx="9038720" cy="41368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Find the inverse Laplace transforms of 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𝐹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num>
                      <m:den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sSup>
                          <m:sSupPr>
                            <m:ctrlP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𝑠</m:t>
                            </m:r>
                          </m:e>
                          <m:sup>
                            <m: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sSup>
                          <m:sSupPr>
                            <m:ctrlP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p>
                            <m: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den>
                    </m:f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&gt;&gt;  syms s a t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&gt;&gt;  f= </a:t>
                </a: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a/(s^2-a^2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);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&gt;&gt;  r=ilaplace(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f,s,t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)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    </a:t>
                </a:r>
                <a:r>
                  <a:rPr lang="en-US" sz="2400" dirty="0">
                    <a:solidFill>
                      <a:srgbClr val="C00000"/>
                    </a:solidFill>
                    <a:latin typeface="Calibri"/>
                  </a:rPr>
                  <a:t>O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uput</a:t>
                </a: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exp(a*t)/2   -  exp(-a*t)/2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3627166-DD21-438B-A9A7-D4A32D495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86" y="993388"/>
                <a:ext cx="9038720" cy="4136838"/>
              </a:xfrm>
              <a:prstGeom prst="rect">
                <a:avLst/>
              </a:prstGeom>
              <a:blipFill rotWithShape="1">
                <a:blip r:embed="rId2"/>
                <a:stretch>
                  <a:fillRect l="-1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="" xmlns:a16="http://schemas.microsoft.com/office/drawing/2014/main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203" y="492559"/>
            <a:ext cx="1441901" cy="109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15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351635" y="82860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02194" y="223250"/>
            <a:ext cx="8141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4391" y="1154215"/>
            <a:ext cx="94102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"/>
              </a:rPr>
              <a:t/>
            </a:r>
            <a:br>
              <a:rPr lang="en-US" dirty="0">
                <a:solidFill>
                  <a:srgbClr val="000000"/>
                </a:solidFill>
                <a:latin typeface="Menlo"/>
              </a:rPr>
            </a:br>
            <a:endParaRPr lang="en-US" dirty="0">
              <a:solidFill>
                <a:srgbClr val="000000"/>
              </a:solidFill>
              <a:latin typeface="Menlo"/>
            </a:endParaRPr>
          </a:p>
          <a:p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-125343"/>
            <a:ext cx="34496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9A085C9-AD9E-4726-AD56-15BB4A759593}"/>
              </a:ext>
            </a:extLst>
          </p:cNvPr>
          <p:cNvSpPr txBox="1"/>
          <p:nvPr/>
        </p:nvSpPr>
        <p:spPr>
          <a:xfrm>
            <a:off x="344966" y="342064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Inverse Laplace 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Transform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DF1B1201-24C9-42AB-9F26-0939700EE888}"/>
                  </a:ext>
                </a:extLst>
              </p:cNvPr>
              <p:cNvSpPr txBox="1"/>
              <p:nvPr/>
            </p:nvSpPr>
            <p:spPr>
              <a:xfrm>
                <a:off x="172483" y="961914"/>
                <a:ext cx="9288035" cy="37559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Find the inverse Laplace transforms of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+2</m:t>
                        </m:r>
                      </m:num>
                      <m:den>
                        <m:sSup>
                          <m:sSupPr>
                            <m:ctrlPr>
                              <a:rPr kumimoji="0" lang="en-US" sz="24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4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𝑠</m:t>
                            </m:r>
                          </m:e>
                          <m:sup>
                            <m:r>
                              <a:rPr kumimoji="0" lang="en-US" sz="2400" b="0" i="1" u="none" strike="noStrike" kern="1200" cap="none" spc="0" normalizeH="0" noProof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−4</m:t>
                        </m:r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+13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n-IN" dirty="0"/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&gt;&gt;  syms s t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&gt;&gt;  f= (s+2</a:t>
                </a: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)/(s^2-4*s+13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);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&gt;&gt;  r=ilaplace(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f,s,t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)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n-US" sz="2400" dirty="0">
                    <a:solidFill>
                      <a:srgbClr val="C00000"/>
                    </a:solidFill>
                    <a:latin typeface="Calibri"/>
                  </a:rPr>
                  <a:t>           Output:</a:t>
                </a:r>
                <a:r>
                  <a:rPr lang="en-US" sz="2400" dirty="0">
                    <a:solidFill>
                      <a:srgbClr val="002060"/>
                    </a:solidFill>
                    <a:latin typeface="Calibri"/>
                  </a:rPr>
                  <a:t>  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Calibri"/>
                  </a:rPr>
                  <a:t>r </a:t>
                </a:r>
                <a:r>
                  <a:rPr lang="en-US" sz="2400" dirty="0">
                    <a:solidFill>
                      <a:srgbClr val="002060"/>
                    </a:solidFill>
                    <a:latin typeface="Calibri"/>
                  </a:rPr>
                  <a:t>= exp(2*t)*(cos(3*t) + (4*sin(3*t))/3)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n-US" sz="2400" dirty="0">
                    <a:solidFill>
                      <a:srgbClr val="002060"/>
                    </a:solidFill>
                    <a:latin typeface="Calibri"/>
                  </a:rPr>
                  <a:t> </a:t>
                </a:r>
                <a:endParaRPr lang="en-IN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F1B1201-24C9-42AB-9F26-0939700EE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83" y="961914"/>
                <a:ext cx="9288035" cy="3755965"/>
              </a:xfrm>
              <a:prstGeom prst="rect">
                <a:avLst/>
              </a:prstGeom>
              <a:blipFill rotWithShape="1">
                <a:blip r:embed="rId2"/>
                <a:stretch>
                  <a:fillRect l="-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="" xmlns:a16="http://schemas.microsoft.com/office/drawing/2014/main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203" y="492559"/>
            <a:ext cx="1441901" cy="109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22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886267" y="456878"/>
            <a:ext cx="8229600" cy="531709"/>
          </a:xfrm>
        </p:spPr>
        <p:txBody>
          <a:bodyPr>
            <a:normAutofit/>
          </a:bodyPr>
          <a:lstStyle/>
          <a:p>
            <a:r>
              <a:rPr lang="sv-SE" sz="2400" dirty="0">
                <a:solidFill>
                  <a:srgbClr val="C00000"/>
                </a:solidFill>
                <a:latin typeface="+mn-lt"/>
              </a:rPr>
              <a:t>  </a:t>
            </a:r>
            <a:endParaRPr lang="en-US" sz="2400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 flipV="1">
            <a:off x="433753" y="861802"/>
            <a:ext cx="8992832" cy="3253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58184" y="1086980"/>
            <a:ext cx="98884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D034C91-6A3E-4596-9601-43BB115AAD64}"/>
              </a:ext>
            </a:extLst>
          </p:cNvPr>
          <p:cNvSpPr txBox="1"/>
          <p:nvPr/>
        </p:nvSpPr>
        <p:spPr>
          <a:xfrm>
            <a:off x="45965" y="428530"/>
            <a:ext cx="8776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 </a:t>
            </a:r>
            <a:r>
              <a:rPr lang="en-US" sz="2400" dirty="0" smtClean="0">
                <a:solidFill>
                  <a:srgbClr val="C00000"/>
                </a:solidFill>
                <a:latin typeface="Calibri"/>
              </a:rPr>
              <a:t>of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ODE’s using Laplace transform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2D794E6-B674-4B54-8865-74F2EB3F7EE0}"/>
              </a:ext>
            </a:extLst>
          </p:cNvPr>
          <p:cNvSpPr txBox="1"/>
          <p:nvPr/>
        </p:nvSpPr>
        <p:spPr>
          <a:xfrm>
            <a:off x="358183" y="1119517"/>
            <a:ext cx="9469397" cy="467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approach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works only for linear differential equations with constant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coefficients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Right-hand side functions which are sums and products of polynomials, exponential functions, sine and cosine functions, Heaviside(unit step) functions, Dirac (impulse) “functions”, initial conditions given at t=0 . 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main advantage is that we can handle right-hand side functions which are piecewise defined, and which contain Dirac impulse “functions”.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="" xmlns:a16="http://schemas.microsoft.com/office/drawing/2014/main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203" y="492559"/>
            <a:ext cx="1441901" cy="109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6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593303" y="460136"/>
            <a:ext cx="8229600" cy="531709"/>
          </a:xfrm>
        </p:spPr>
        <p:txBody>
          <a:bodyPr>
            <a:normAutofit/>
          </a:bodyPr>
          <a:lstStyle/>
          <a:p>
            <a:r>
              <a:rPr lang="sv-SE" sz="2400" dirty="0">
                <a:solidFill>
                  <a:srgbClr val="C00000"/>
                </a:solidFill>
                <a:latin typeface="+mn-lt"/>
              </a:rPr>
              <a:t>  </a:t>
            </a:r>
            <a:endParaRPr lang="en-US" sz="2400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23035" y="922731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58184" y="1086980"/>
            <a:ext cx="98884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D034C91-6A3E-4596-9601-43BB115AAD64}"/>
              </a:ext>
            </a:extLst>
          </p:cNvPr>
          <p:cNvSpPr txBox="1"/>
          <p:nvPr/>
        </p:nvSpPr>
        <p:spPr>
          <a:xfrm>
            <a:off x="228599" y="460135"/>
            <a:ext cx="8776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Solution of ODE’s using Laplace transform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988B198F-FF80-4FCE-B728-EBE9912D2600}"/>
                  </a:ext>
                </a:extLst>
              </p:cNvPr>
              <p:cNvSpPr txBox="1"/>
              <p:nvPr/>
            </p:nvSpPr>
            <p:spPr>
              <a:xfrm>
                <a:off x="228599" y="1086980"/>
                <a:ext cx="10238173" cy="50887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just" defTabSz="9144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 Consider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the initial value problem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”+3</m:t>
                    </m:r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’+2</m:t>
                    </m:r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𝑒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kumimoji="0" lang="en-US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p>
                    </m:sSup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(0)=4, </m:t>
                    </m:r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’(0)=5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R="0" lvl="0" algn="just" defTabSz="9144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 Define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the necessary symbolic variables:</a:t>
                </a:r>
              </a:p>
              <a:p>
                <a:pPr marL="342900" marR="0" lvl="0" indent="-342900" algn="just" defTabSz="9144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 &gt;&gt; syms s t Y</a:t>
                </a:r>
              </a:p>
              <a:p>
                <a:pPr marR="0" lvl="0" algn="just" defTabSz="9144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Define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the right-hand side function and find its Laplace transform:</a:t>
                </a:r>
              </a:p>
              <a:p>
                <a:pPr marL="342900" marR="0" lvl="0" indent="-342900" algn="just" defTabSz="9144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&gt;&gt; f = exp(-t</a:t>
                </a: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)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342900" marR="0" lvl="0" indent="-342900" algn="just" defTabSz="9144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&gt;&gt; F=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laplace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(f,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t,s</a:t>
                </a: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)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R="0" lvl="0" algn="just" defTabSz="9144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Find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the Laplace transform of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’(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): 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1=</m:t>
                    </m:r>
                    <m:r>
                      <a:rPr kumimoji="0" lang="en-US" sz="24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𝑠𝑌</m:t>
                    </m:r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kumimoji="0" 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(0).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342900" marR="0" lvl="0" indent="-342900" algn="just" defTabSz="9144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&gt;&gt; </a:t>
                </a: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Y1=s*Y-4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88B198F-FF80-4FCE-B728-EBE9912D2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9" y="1086980"/>
                <a:ext cx="10238173" cy="5088765"/>
              </a:xfrm>
              <a:prstGeom prst="rect">
                <a:avLst/>
              </a:prstGeom>
              <a:blipFill rotWithShape="1">
                <a:blip r:embed="rId2"/>
                <a:stretch>
                  <a:fillRect b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="" xmlns:a16="http://schemas.microsoft.com/office/drawing/2014/main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203" y="492559"/>
            <a:ext cx="1441901" cy="109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9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285827" y="879963"/>
            <a:ext cx="7904054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5494" y="123079"/>
            <a:ext cx="8122024" cy="697192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Laplace Transforms</a:t>
            </a:r>
            <a:endParaRPr lang="en-US" sz="27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 descr="Logo, company name&#10;&#10;Description automatically generated">
            <a:extLst>
              <a:ext uri="{FF2B5EF4-FFF2-40B4-BE49-F238E27FC236}">
                <a16:creationId xmlns="" xmlns:a16="http://schemas.microsoft.com/office/drawing/2014/main" id="{1FFA87E8-4C0C-8A43-AC97-E585401797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1F2BA70E-70BA-A8AE-5EAE-16E1E735EB64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8D4DA105-FE44-2F90-2A69-28B994D191F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507B6B77-B352-CCE9-7B1E-3D706BBC1A19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id="{6E16ED1F-E37A-AA2A-29E2-0393F70D3047}"/>
                  </a:ext>
                </a:extLst>
              </p:cNvPr>
              <p:cNvSpPr txBox="1"/>
              <p:nvPr/>
            </p:nvSpPr>
            <p:spPr>
              <a:xfrm>
                <a:off x="378069" y="1143000"/>
                <a:ext cx="9314571" cy="4467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 smtClean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 order to find the Laplace transform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of a function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we first need to  </a:t>
                </a: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specify 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variables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  <a:cs typeface="Calibri" panose="020F0502020204030204" pitchFamily="34" charset="0"/>
                      </a:rPr>
                      <m:t>𝑠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using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  <a:cs typeface="Calibri" panose="020F0502020204030204" pitchFamily="34" charset="0"/>
                      </a:rPr>
                      <m:t>𝑠𝑦𝑚𝑠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 smtClean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Define the </a:t>
                </a: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</m:oMath>
                </a14:m>
                <a:endParaRPr lang="en-US" sz="2400" dirty="0" smtClean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 smtClean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Find the Laplace transform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002060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US" sz="2400" i="1" dirty="0">
                        <a:solidFill>
                          <a:srgbClr val="002060"/>
                        </a:solidFill>
                        <a:latin typeface="Cambria Math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by using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/>
                        <a:cs typeface="Calibri" panose="020F0502020204030204" pitchFamily="34" charset="0"/>
                      </a:rPr>
                      <m:t>F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  <a:cs typeface="Calibri" panose="020F0502020204030204" pitchFamily="34" charset="0"/>
                      </a:rPr>
                      <m:t>𝑙𝑎𝑝𝑙𝑎𝑐𝑒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2400" dirty="0" smtClean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To make the expression more readable one can use the commands,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  <a:cs typeface="Calibri" panose="020F0502020204030204" pitchFamily="34" charset="0"/>
                      </a:rPr>
                      <m:t>𝑠𝑖𝑚𝑝𝑙𝑖𝑓𝑦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400" b="1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sz="2400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sz="2400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E16ED1F-E37A-AA2A-29E2-0393F70D3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69" y="1143000"/>
                <a:ext cx="9314571" cy="4467057"/>
              </a:xfrm>
              <a:prstGeom prst="rect">
                <a:avLst/>
              </a:prstGeom>
              <a:blipFill rotWithShape="1">
                <a:blip r:embed="rId3"/>
                <a:stretch>
                  <a:fillRect l="-851" r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631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593303" y="460136"/>
            <a:ext cx="8229600" cy="531709"/>
          </a:xfrm>
        </p:spPr>
        <p:txBody>
          <a:bodyPr>
            <a:normAutofit/>
          </a:bodyPr>
          <a:lstStyle/>
          <a:p>
            <a:r>
              <a:rPr lang="sv-SE" sz="2400" dirty="0">
                <a:solidFill>
                  <a:srgbClr val="C00000"/>
                </a:solidFill>
                <a:latin typeface="+mn-lt"/>
              </a:rPr>
              <a:t>  </a:t>
            </a:r>
            <a:endParaRPr lang="en-US" sz="2400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23035" y="922731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58184" y="1086980"/>
            <a:ext cx="98884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D034C91-6A3E-4596-9601-43BB115AAD64}"/>
              </a:ext>
            </a:extLst>
          </p:cNvPr>
          <p:cNvSpPr txBox="1"/>
          <p:nvPr/>
        </p:nvSpPr>
        <p:spPr>
          <a:xfrm>
            <a:off x="228599" y="460135"/>
            <a:ext cx="8776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Solution of ODE’s using Laplace transform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988B198F-FF80-4FCE-B728-EBE9912D2600}"/>
                  </a:ext>
                </a:extLst>
              </p:cNvPr>
              <p:cNvSpPr txBox="1"/>
              <p:nvPr/>
            </p:nvSpPr>
            <p:spPr>
              <a:xfrm>
                <a:off x="228599" y="1086980"/>
                <a:ext cx="10238173" cy="66664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just" defTabSz="9144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Find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the Laplace transform of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”(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): 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2=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𝑠𝑌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1−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’(0).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342900" marR="0" lvl="0" indent="-342900" algn="just" defTabSz="9144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&gt;&gt; Y2=s*Y1-5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Set the Laplace transform of the left hand side minus the right hand side to zero and solve for Y: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&gt;&gt;  Sol = solve(Y2+3*Y1+2*Y-F, Y</a:t>
                </a: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)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ct val="20000"/>
                  </a:spcBef>
                  <a:defRPr/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   </a:t>
                </a:r>
                <a:r>
                  <a:rPr lang="en-US" sz="2400" dirty="0" err="1" smtClean="0">
                    <a:solidFill>
                      <a:srgbClr val="002060"/>
                    </a:solidFill>
                  </a:rPr>
                  <a:t>ans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 = (</a:t>
                </a:r>
                <a:r>
                  <a:rPr lang="en-US" sz="2400" dirty="0">
                    <a:solidFill>
                      <a:srgbClr val="002060"/>
                    </a:solidFill>
                  </a:rPr>
                  <a:t>4*s + 1/(s + 1) + 17)/(s^2 + 3*s + 2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)</a:t>
                </a:r>
              </a:p>
              <a:p>
                <a:pPr marL="342900" lvl="0" indent="-342900">
                  <a:lnSpc>
                    <a:spcPct val="150000"/>
                  </a:lnSpc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/>
                </a:pPr>
                <a:r>
                  <a:rPr lang="en-US" sz="2400" dirty="0">
                    <a:solidFill>
                      <a:srgbClr val="002060"/>
                    </a:solidFill>
                  </a:rPr>
                  <a:t>Find the inverse Laplace transform of the solution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fr-FR" sz="2400" dirty="0" err="1">
                    <a:solidFill>
                      <a:srgbClr val="C00000"/>
                    </a:solidFill>
                  </a:rPr>
                  <a:t>ilaplace</a:t>
                </a:r>
                <a:r>
                  <a:rPr lang="fr-FR" sz="2400" dirty="0">
                    <a:solidFill>
                      <a:srgbClr val="C00000"/>
                    </a:solidFill>
                  </a:rPr>
                  <a:t>(ans, s, t</a:t>
                </a:r>
                <a:r>
                  <a:rPr lang="fr-FR" sz="2400" dirty="0" smtClean="0">
                    <a:solidFill>
                      <a:srgbClr val="C00000"/>
                    </a:solidFill>
                  </a:rPr>
                  <a:t>)</a:t>
                </a:r>
                <a:r>
                  <a:rPr lang="fr-FR" sz="2400" dirty="0"/>
                  <a:t/>
                </a:r>
                <a:br>
                  <a:rPr lang="fr-FR" sz="2400" dirty="0"/>
                </a:br>
                <a:r>
                  <a:rPr lang="fr-FR" sz="2400" dirty="0">
                    <a:solidFill>
                      <a:srgbClr val="002060"/>
                    </a:solidFill>
                  </a:rPr>
                  <a:t>ans </a:t>
                </a:r>
                <a:r>
                  <a:rPr lang="fr-FR" sz="2400" dirty="0" smtClean="0">
                    <a:solidFill>
                      <a:srgbClr val="002060"/>
                    </a:solidFill>
                  </a:rPr>
                  <a:t>= 12*</a:t>
                </a:r>
                <a:r>
                  <a:rPr lang="fr-FR" sz="2400" dirty="0" err="1" smtClean="0">
                    <a:solidFill>
                      <a:srgbClr val="002060"/>
                    </a:solidFill>
                  </a:rPr>
                  <a:t>exp</a:t>
                </a:r>
                <a:r>
                  <a:rPr lang="fr-FR" sz="2400" dirty="0">
                    <a:solidFill>
                      <a:srgbClr val="002060"/>
                    </a:solidFill>
                  </a:rPr>
                  <a:t>(-t) - 8*</a:t>
                </a:r>
                <a:r>
                  <a:rPr lang="fr-FR" sz="2400" dirty="0" err="1">
                    <a:solidFill>
                      <a:srgbClr val="002060"/>
                    </a:solidFill>
                  </a:rPr>
                  <a:t>exp</a:t>
                </a:r>
                <a:r>
                  <a:rPr lang="fr-FR" sz="2400" dirty="0">
                    <a:solidFill>
                      <a:srgbClr val="002060"/>
                    </a:solidFill>
                  </a:rPr>
                  <a:t>(-2*t) + t*</a:t>
                </a:r>
                <a:r>
                  <a:rPr lang="fr-FR" sz="2400" dirty="0" err="1">
                    <a:solidFill>
                      <a:srgbClr val="002060"/>
                    </a:solidFill>
                  </a:rPr>
                  <a:t>exp</a:t>
                </a:r>
                <a:r>
                  <a:rPr lang="fr-FR" sz="2400" dirty="0">
                    <a:solidFill>
                      <a:srgbClr val="002060"/>
                    </a:solidFill>
                  </a:rPr>
                  <a:t>(-t)</a:t>
                </a:r>
              </a:p>
              <a:p>
                <a:pPr marL="342900" lvl="0" indent="-342900">
                  <a:spcBef>
                    <a:spcPct val="20000"/>
                  </a:spcBef>
                  <a:buFont typeface="Wingdings" panose="05000000000000000000" pitchFamily="2" charset="2"/>
                  <a:buChar char="§"/>
                  <a:defRPr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342900" indent="-342900">
                  <a:spcBef>
                    <a:spcPct val="20000"/>
                  </a:spcBef>
                  <a:defRPr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lang="en-IN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88B198F-FF80-4FCE-B728-EBE9912D2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99" y="1086980"/>
                <a:ext cx="10238173" cy="6666440"/>
              </a:xfrm>
              <a:prstGeom prst="rect">
                <a:avLst/>
              </a:prstGeom>
              <a:blipFill rotWithShape="1">
                <a:blip r:embed="rId2"/>
                <a:stretch>
                  <a:fillRect l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="" xmlns:a16="http://schemas.microsoft.com/office/drawing/2014/main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203" y="492559"/>
            <a:ext cx="1441901" cy="109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7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7" y="398927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3048715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pic>
        <p:nvPicPr>
          <p:cNvPr id="2" name="Picture 1" descr="Logo, company name&#10;&#10;Description automatically generated">
            <a:extLst>
              <a:ext uri="{FF2B5EF4-FFF2-40B4-BE49-F238E27FC236}">
                <a16:creationId xmlns="" xmlns:a16="http://schemas.microsoft.com/office/drawing/2014/main" id="{DD53A513-A030-3AA7-19E8-A1964AF983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97" y="2100464"/>
            <a:ext cx="3902166" cy="297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443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285827" y="863815"/>
            <a:ext cx="7904054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89817" y="378096"/>
            <a:ext cx="1362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53398" y="940858"/>
                <a:ext cx="9131978" cy="5206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Find </a:t>
                </a:r>
                <a:r>
                  <a:rPr lang="en-U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Laplace transforms of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−1.25+3.5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−3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1.25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−2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&gt;&gt; syms</a:t>
                </a: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 </a:t>
                </a:r>
                <a:r>
                  <a:rPr lang="en-US" sz="2400" dirty="0" smtClean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endParaRPr lang="en-US" sz="2400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&gt;&gt; f= -1.25 + 3.5*t*exp(-3*t)+1.25*exp(-2*t);                   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&gt;&gt; </a:t>
                </a: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F=</a:t>
                </a:r>
                <a:r>
                  <a:rPr lang="en-US" sz="2400" dirty="0" err="1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laplace</a:t>
                </a: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(f, t, s) </a:t>
                </a:r>
                <a:endParaRPr lang="en-US" sz="2400" dirty="0" smtClean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Output</a:t>
                </a:r>
                <a:r>
                  <a:rPr lang="en-U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  </a:t>
                </a: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F= -5/(4*(s+2)) + 7/(2*(s+2)^2)-5/(4*s)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&gt;&gt; simplify(F)</a:t>
                </a:r>
              </a:p>
              <a:p>
                <a:r>
                  <a:rPr lang="en-US" sz="2400" dirty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Output</a:t>
                </a:r>
                <a:r>
                  <a:rPr lang="en-U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 </a:t>
                </a:r>
                <a:r>
                  <a:rPr lang="en-US" sz="2400" dirty="0" err="1">
                    <a:solidFill>
                      <a:srgbClr val="002060"/>
                    </a:solidFill>
                  </a:rPr>
                  <a:t>ans</a:t>
                </a:r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=-(- </a:t>
                </a:r>
                <a:r>
                  <a:rPr lang="en-US" sz="2400" dirty="0">
                    <a:solidFill>
                      <a:srgbClr val="002060"/>
                    </a:solidFill>
                  </a:rPr>
                  <a:t>2*s^2 + 16*s + 45)/(2*s*(s + 2)*(s + 3)^2)</a:t>
                </a:r>
                <a:br>
                  <a:rPr lang="en-US" sz="2400" dirty="0">
                    <a:solidFill>
                      <a:srgbClr val="002060"/>
                    </a:solidFill>
                  </a:rPr>
                </a:br>
                <a:endParaRPr lang="en-US" sz="2400" dirty="0">
                  <a:solidFill>
                    <a:srgbClr val="00206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>
                    <a:solidFill>
                      <a:srgbClr val="00206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:endParaRPr lang="en-US" sz="2400" dirty="0">
                  <a:solidFill>
                    <a:srgbClr val="00206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>
                  <a:lnSpc>
                    <a:spcPct val="150000"/>
                  </a:lnSpc>
                  <a:spcBef>
                    <a:spcPts val="1000"/>
                  </a:spcBef>
                </a:pPr>
                <a:endParaRPr lang="en-US" sz="24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98" y="940858"/>
                <a:ext cx="9131978" cy="5206554"/>
              </a:xfrm>
              <a:prstGeom prst="rect">
                <a:avLst/>
              </a:prstGeom>
              <a:blipFill rotWithShape="1">
                <a:blip r:embed="rId2"/>
                <a:stretch>
                  <a:fillRect l="-1068" t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Logo, company name&#10;&#10;Description automatically generated">
            <a:extLst>
              <a:ext uri="{FF2B5EF4-FFF2-40B4-BE49-F238E27FC236}">
                <a16:creationId xmlns="" xmlns:a16="http://schemas.microsoft.com/office/drawing/2014/main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31412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285827" y="863815"/>
            <a:ext cx="7904054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89817" y="378096"/>
            <a:ext cx="1362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53398" y="940858"/>
                <a:ext cx="9328484" cy="32624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50000"/>
                  </a:lnSpc>
                  <a:spcBef>
                    <a:spcPct val="20000"/>
                  </a:spcBef>
                  <a:defRPr/>
                </a:pPr>
                <a:r>
                  <a:rPr lang="en-US" sz="2400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Find </a:t>
                </a:r>
                <a:r>
                  <a:rPr lang="en-US" sz="24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Laplace transforms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𝑏𝑡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marL="342900" lvl="0" indent="-342900">
                  <a:lnSpc>
                    <a:spcPct val="150000"/>
                  </a:lnSpc>
                  <a:spcBef>
                    <a:spcPct val="20000"/>
                  </a:spcBef>
                  <a:defRPr/>
                </a:pPr>
                <a:r>
                  <a:rPr lang="en-US" sz="2400" dirty="0">
                    <a:solidFill>
                      <a:srgbClr val="C00000"/>
                    </a:solidFill>
                  </a:rPr>
                  <a:t>         </a:t>
                </a:r>
                <a:r>
                  <a:rPr lang="en-US" sz="2400" dirty="0">
                    <a:solidFill>
                      <a:srgbClr val="002060"/>
                    </a:solidFill>
                  </a:rPr>
                  <a:t>&gt;&gt; syms t s a b</a:t>
                </a:r>
              </a:p>
              <a:p>
                <a:pPr marL="342900" lvl="0" indent="-342900">
                  <a:lnSpc>
                    <a:spcPct val="150000"/>
                  </a:lnSpc>
                  <a:spcBef>
                    <a:spcPct val="20000"/>
                  </a:spcBef>
                  <a:defRPr/>
                </a:pPr>
                <a:r>
                  <a:rPr lang="en-US" sz="2400" dirty="0">
                    <a:solidFill>
                      <a:srgbClr val="002060"/>
                    </a:solidFill>
                  </a:rPr>
                  <a:t>         &gt;&gt; f= exp(a*t)*sin(b*t);</a:t>
                </a:r>
              </a:p>
              <a:p>
                <a:pPr marL="342900" lvl="0" indent="-342900">
                  <a:lnSpc>
                    <a:spcPct val="150000"/>
                  </a:lnSpc>
                  <a:spcBef>
                    <a:spcPct val="20000"/>
                  </a:spcBef>
                  <a:defRPr/>
                </a:pPr>
                <a:r>
                  <a:rPr lang="en-US" sz="2400" dirty="0">
                    <a:solidFill>
                      <a:srgbClr val="002060"/>
                    </a:solidFill>
                  </a:rPr>
                  <a:t>         &gt;&gt; </a:t>
                </a:r>
                <a:r>
                  <a:rPr lang="en-US" sz="2400" dirty="0" err="1">
                    <a:solidFill>
                      <a:srgbClr val="002060"/>
                    </a:solidFill>
                  </a:rPr>
                  <a:t>laplace</a:t>
                </a:r>
                <a:r>
                  <a:rPr lang="en-US" sz="2400" dirty="0">
                    <a:solidFill>
                      <a:srgbClr val="002060"/>
                    </a:solidFill>
                  </a:rPr>
                  <a:t>(f, t, s)</a:t>
                </a:r>
              </a:p>
              <a:p>
                <a:pPr marL="342900" lvl="0" indent="-342900">
                  <a:lnSpc>
                    <a:spcPct val="150000"/>
                  </a:lnSpc>
                  <a:spcBef>
                    <a:spcPct val="20000"/>
                  </a:spcBef>
                  <a:defRPr/>
                </a:pPr>
                <a:r>
                  <a:rPr lang="en-US" sz="2400" dirty="0">
                    <a:solidFill>
                      <a:srgbClr val="C00000"/>
                    </a:solidFill>
                  </a:rPr>
                  <a:t>Output:  </a:t>
                </a:r>
                <a:r>
                  <a:rPr lang="en-US" sz="2800" dirty="0">
                    <a:solidFill>
                      <a:srgbClr val="002060"/>
                    </a:solidFill>
                  </a:rPr>
                  <a:t>b/(b^2+(a-s)^2</a:t>
                </a:r>
                <a:r>
                  <a:rPr lang="en-US" sz="2800" dirty="0" smtClean="0">
                    <a:solidFill>
                      <a:srgbClr val="002060"/>
                    </a:solidFill>
                  </a:rPr>
                  <a:t>)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:endParaRPr lang="en-US" sz="24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98" y="940858"/>
                <a:ext cx="9328484" cy="3262432"/>
              </a:xfrm>
              <a:prstGeom prst="rect">
                <a:avLst/>
              </a:prstGeom>
              <a:blipFill rotWithShape="1">
                <a:blip r:embed="rId2"/>
                <a:stretch>
                  <a:fillRect l="-1046" b="-2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Logo, company name&#10;&#10;Description automatically generated">
            <a:extLst>
              <a:ext uri="{FF2B5EF4-FFF2-40B4-BE49-F238E27FC236}">
                <a16:creationId xmlns="" xmlns:a16="http://schemas.microsoft.com/office/drawing/2014/main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607068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285827" y="863815"/>
            <a:ext cx="7904054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89817" y="378096"/>
            <a:ext cx="1362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Examples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53398" y="940858"/>
                <a:ext cx="9328484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20000"/>
                  </a:spcBef>
                  <a:defRPr/>
                </a:pPr>
                <a:r>
                  <a:rPr lang="en-US" sz="2400" dirty="0">
                    <a:solidFill>
                      <a:srgbClr val="C00000"/>
                    </a:solidFill>
                    <a:cs typeface="Calibri" panose="020F0502020204030204" pitchFamily="34" charset="0"/>
                  </a:rPr>
                  <a:t>Find the Laplace transforms of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𝑎𝑡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𝑤𝑡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r>
                  <a:rPr lang="en-US" sz="2400" dirty="0" smtClean="0">
                    <a:solidFill>
                      <a:srgbClr val="002060"/>
                    </a:solidFill>
                  </a:rPr>
                  <a:t>&gt;&gt; </a:t>
                </a:r>
                <a:r>
                  <a:rPr lang="en-US" sz="2400" dirty="0" err="1" smtClean="0">
                    <a:solidFill>
                      <a:srgbClr val="002060"/>
                    </a:solidFill>
                  </a:rPr>
                  <a:t>syms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</a:rPr>
                  <a:t>t s k a w</a:t>
                </a:r>
                <a:r>
                  <a:rPr lang="en-US" sz="2400" dirty="0">
                    <a:solidFill>
                      <a:srgbClr val="002060"/>
                    </a:solidFill>
                  </a:rPr>
                  <a:t/>
                </a:r>
                <a:br>
                  <a:rPr lang="en-US" sz="2400" dirty="0">
                    <a:solidFill>
                      <a:srgbClr val="002060"/>
                    </a:solidFill>
                  </a:rPr>
                </a:br>
                <a:endParaRPr lang="en-US" sz="2400" dirty="0">
                  <a:solidFill>
                    <a:srgbClr val="002060"/>
                  </a:solidFill>
                </a:endParaRPr>
              </a:p>
              <a:p>
                <a:r>
                  <a:rPr lang="en-US" sz="2400" dirty="0" smtClean="0">
                    <a:solidFill>
                      <a:srgbClr val="002060"/>
                    </a:solidFill>
                  </a:rPr>
                  <a:t>&gt;&gt; T</a:t>
                </a:r>
                <a:r>
                  <a:rPr lang="en-US" sz="2400" dirty="0">
                    <a:solidFill>
                      <a:srgbClr val="002060"/>
                    </a:solidFill>
                  </a:rPr>
                  <a:t>= </a:t>
                </a:r>
                <a:r>
                  <a:rPr lang="en-US" sz="2400" dirty="0" err="1">
                    <a:solidFill>
                      <a:srgbClr val="002060"/>
                    </a:solidFill>
                  </a:rPr>
                  <a:t>laplace</a:t>
                </a:r>
                <a:r>
                  <a:rPr lang="en-US" sz="2400" dirty="0">
                    <a:solidFill>
                      <a:srgbClr val="002060"/>
                    </a:solidFill>
                  </a:rPr>
                  <a:t>(k*</a:t>
                </a:r>
                <a:r>
                  <a:rPr lang="en-US" sz="2400" dirty="0" err="1">
                    <a:solidFill>
                      <a:srgbClr val="002060"/>
                    </a:solidFill>
                  </a:rPr>
                  <a:t>exp</a:t>
                </a:r>
                <a:r>
                  <a:rPr lang="en-US" sz="2400" dirty="0">
                    <a:solidFill>
                      <a:srgbClr val="002060"/>
                    </a:solidFill>
                  </a:rPr>
                  <a:t>(-a*t)*cos(w*t), t, s)</a:t>
                </a:r>
                <a:br>
                  <a:rPr lang="en-US" sz="2400" dirty="0">
                    <a:solidFill>
                      <a:srgbClr val="002060"/>
                    </a:solidFill>
                  </a:rPr>
                </a:br>
                <a:r>
                  <a:rPr lang="en-US" sz="2400" dirty="0">
                    <a:solidFill>
                      <a:srgbClr val="002060"/>
                    </a:solidFill>
                  </a:rPr>
                  <a:t/>
                </a:r>
                <a:br>
                  <a:rPr lang="en-US" sz="2400" dirty="0">
                    <a:solidFill>
                      <a:srgbClr val="002060"/>
                    </a:solidFill>
                  </a:rPr>
                </a:br>
                <a:r>
                  <a:rPr lang="en-US" sz="2400" dirty="0" smtClean="0">
                    <a:solidFill>
                      <a:srgbClr val="C00000"/>
                    </a:solidFill>
                  </a:rPr>
                  <a:t>Output: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 T = (</a:t>
                </a:r>
                <a:r>
                  <a:rPr lang="en-US" sz="2400" dirty="0">
                    <a:solidFill>
                      <a:srgbClr val="002060"/>
                    </a:solidFill>
                  </a:rPr>
                  <a:t>k*(a + s))/((a + s)^2 + w^2)</a:t>
                </a:r>
                <a:br>
                  <a:rPr lang="en-US" sz="2400" dirty="0">
                    <a:solidFill>
                      <a:srgbClr val="002060"/>
                    </a:solidFill>
                  </a:rPr>
                </a:br>
                <a:endParaRPr lang="en-US" sz="2400" dirty="0">
                  <a:solidFill>
                    <a:srgbClr val="002060"/>
                  </a:solidFill>
                </a:endParaRPr>
              </a:p>
              <a:p>
                <a:r>
                  <a:rPr lang="en-US" sz="2400" dirty="0" smtClean="0">
                    <a:solidFill>
                      <a:srgbClr val="002060"/>
                    </a:solidFill>
                  </a:rPr>
                  <a:t>&gt;&gt; simplify(T</a:t>
                </a:r>
                <a:r>
                  <a:rPr lang="en-US" sz="2400" dirty="0">
                    <a:solidFill>
                      <a:srgbClr val="002060"/>
                    </a:solidFill>
                  </a:rPr>
                  <a:t>)</a:t>
                </a:r>
              </a:p>
              <a:p>
                <a:r>
                  <a:rPr lang="en-US" sz="2400" dirty="0">
                    <a:solidFill>
                      <a:srgbClr val="002060"/>
                    </a:solidFill>
                  </a:rPr>
                  <a:t/>
                </a:r>
                <a:br>
                  <a:rPr lang="en-US" sz="2400" dirty="0">
                    <a:solidFill>
                      <a:srgbClr val="002060"/>
                    </a:solidFill>
                  </a:rPr>
                </a:br>
                <a:r>
                  <a:rPr lang="en-US" sz="2400" dirty="0" err="1">
                    <a:solidFill>
                      <a:srgbClr val="C00000"/>
                    </a:solidFill>
                  </a:rPr>
                  <a:t>ans</a:t>
                </a: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= (</a:t>
                </a:r>
                <a:r>
                  <a:rPr lang="en-US" sz="2400" dirty="0">
                    <a:solidFill>
                      <a:srgbClr val="002060"/>
                    </a:solidFill>
                  </a:rPr>
                  <a:t>k*(a + s))/((a + s)^2 + w^2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)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:endParaRPr lang="en-US" sz="24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98" y="940858"/>
                <a:ext cx="9328484" cy="3970318"/>
              </a:xfrm>
              <a:prstGeom prst="rect">
                <a:avLst/>
              </a:prstGeom>
              <a:blipFill rotWithShape="1">
                <a:blip r:embed="rId2"/>
                <a:stretch>
                  <a:fillRect l="-1046" b="-2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Logo, company name&#10;&#10;Description automatically generated">
            <a:extLst>
              <a:ext uri="{FF2B5EF4-FFF2-40B4-BE49-F238E27FC236}">
                <a16:creationId xmlns="" xmlns:a16="http://schemas.microsoft.com/office/drawing/2014/main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64349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285827" y="1266151"/>
            <a:ext cx="7904054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85827" y="739639"/>
            <a:ext cx="81856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C00000"/>
                </a:solidFill>
              </a:rPr>
              <a:t>Laplace transformation of Dirac </a:t>
            </a:r>
            <a:r>
              <a:rPr lang="en-US" sz="2400" dirty="0" smtClean="0">
                <a:solidFill>
                  <a:srgbClr val="C00000"/>
                </a:solidFill>
              </a:rPr>
              <a:t>Delta </a:t>
            </a:r>
            <a:r>
              <a:rPr lang="en-US" sz="2400" dirty="0">
                <a:solidFill>
                  <a:srgbClr val="C00000"/>
                </a:solidFill>
              </a:rPr>
              <a:t>and Heaviside’s </a:t>
            </a:r>
            <a:r>
              <a:rPr lang="en-US" sz="2400" dirty="0" smtClean="0">
                <a:solidFill>
                  <a:srgbClr val="C00000"/>
                </a:solidFill>
              </a:rPr>
              <a:t>Functions</a:t>
            </a:r>
            <a:endParaRPr lang="en-IN" sz="2400" dirty="0">
              <a:solidFill>
                <a:srgbClr val="C00000"/>
              </a:solidFill>
            </a:endParaRPr>
          </a:p>
          <a:p>
            <a:pPr lvl="0">
              <a:defRPr/>
            </a:pPr>
            <a:endParaRPr lang="en-IN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89817" y="1519863"/>
                <a:ext cx="9328484" cy="44422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Bef>
                    <a:spcPts val="1000"/>
                  </a:spcBef>
                  <a:defRPr/>
                </a:pPr>
                <a:r>
                  <a:rPr lang="en-US" sz="2400" dirty="0" smtClean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Note that: </a:t>
                </a:r>
              </a:p>
              <a:p>
                <a:pPr marL="342900" lvl="0" indent="-342900">
                  <a:spcBef>
                    <a:spcPts val="1000"/>
                  </a:spcBef>
                  <a:buFont typeface="Wingdings" panose="05000000000000000000" pitchFamily="2" charset="2"/>
                  <a:buChar char="§"/>
                  <a:defRPr/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Heaviside’s </a:t>
                </a:r>
                <a:r>
                  <a:rPr lang="en-US" sz="2400" dirty="0">
                    <a:solidFill>
                      <a:srgbClr val="002060"/>
                    </a:solidFill>
                  </a:rPr>
                  <a:t>Functions also called 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</a:rPr>
                  <a:t>Unit step 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function</a:t>
                </a:r>
              </a:p>
              <a:p>
                <a:pPr marL="342900" lvl="0" indent="-342900">
                  <a:spcBef>
                    <a:spcPts val="1000"/>
                  </a:spcBef>
                  <a:buFont typeface="Wingdings" panose="05000000000000000000" pitchFamily="2" charset="2"/>
                  <a:buChar char="§"/>
                  <a:defRPr/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It </a:t>
                </a:r>
                <a:r>
                  <a:rPr lang="en-US" sz="2400" dirty="0">
                    <a:solidFill>
                      <a:srgbClr val="002060"/>
                    </a:solidFill>
                  </a:rPr>
                  <a:t>is denoted as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2400" dirty="0" smtClean="0">
                  <a:solidFill>
                    <a:srgbClr val="002060"/>
                  </a:solidFill>
                </a:endParaRPr>
              </a:p>
              <a:p>
                <a:pPr lvl="0">
                  <a:defRPr/>
                </a:pPr>
                <a:r>
                  <a:rPr lang="en-US" sz="2400" dirty="0" smtClean="0">
                    <a:solidFill>
                      <a:srgbClr val="C00000"/>
                    </a:solidFill>
                  </a:rPr>
                  <a:t>Using </a:t>
                </a:r>
                <a:r>
                  <a:rPr lang="en-US" sz="2400" dirty="0">
                    <a:solidFill>
                      <a:srgbClr val="C00000"/>
                    </a:solidFill>
                  </a:rPr>
                  <a:t>unit step function, find the Laplace transform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IN" sz="2400" dirty="0">
                  <a:solidFill>
                    <a:srgbClr val="C00000"/>
                  </a:solidFill>
                </a:endParaRPr>
              </a:p>
              <a:p>
                <a:pPr marL="342900" lvl="0" indent="-342900">
                  <a:lnSpc>
                    <a:spcPct val="150000"/>
                  </a:lnSpc>
                  <a:spcBef>
                    <a:spcPct val="20000"/>
                  </a:spcBef>
                  <a:defRPr/>
                </a:pPr>
                <a:r>
                  <a:rPr lang="en-US" sz="2800" dirty="0">
                    <a:solidFill>
                      <a:srgbClr val="002060"/>
                    </a:solidFill>
                  </a:rPr>
                  <a:t>&gt;&gt; </a:t>
                </a:r>
                <a:r>
                  <a:rPr lang="en-US" sz="2400" dirty="0">
                    <a:solidFill>
                      <a:srgbClr val="002060"/>
                    </a:solidFill>
                  </a:rPr>
                  <a:t>syms t s</a:t>
                </a:r>
              </a:p>
              <a:p>
                <a:pPr marL="342900" lvl="0" indent="-342900">
                  <a:lnSpc>
                    <a:spcPct val="150000"/>
                  </a:lnSpc>
                  <a:spcBef>
                    <a:spcPct val="20000"/>
                  </a:spcBef>
                  <a:defRPr/>
                </a:pPr>
                <a:r>
                  <a:rPr lang="en-US" sz="2400" dirty="0">
                    <a:solidFill>
                      <a:srgbClr val="002060"/>
                    </a:solidFill>
                  </a:rPr>
                  <a:t>&gt;&gt; syms a positive</a:t>
                </a:r>
              </a:p>
              <a:p>
                <a:pPr marL="342900" lvl="0" indent="-342900">
                  <a:lnSpc>
                    <a:spcPct val="150000"/>
                  </a:lnSpc>
                  <a:spcBef>
                    <a:spcPct val="20000"/>
                  </a:spcBef>
                  <a:defRPr/>
                </a:pPr>
                <a:r>
                  <a:rPr lang="en-US" sz="2400" dirty="0" smtClean="0">
                    <a:solidFill>
                      <a:srgbClr val="002060"/>
                    </a:solidFill>
                  </a:rPr>
                  <a:t>&gt;&gt; </a:t>
                </a:r>
                <a:r>
                  <a:rPr lang="en-US" sz="2400" dirty="0" err="1" smtClean="0">
                    <a:solidFill>
                      <a:srgbClr val="002060"/>
                    </a:solidFill>
                  </a:rPr>
                  <a:t>laplace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(</a:t>
                </a:r>
                <a:r>
                  <a:rPr lang="en-US" sz="2400" dirty="0" err="1" smtClean="0">
                    <a:solidFill>
                      <a:srgbClr val="002060"/>
                    </a:solidFill>
                  </a:rPr>
                  <a:t>heaviside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(t-a</a:t>
                </a:r>
                <a:r>
                  <a:rPr lang="en-US" sz="2400" dirty="0">
                    <a:solidFill>
                      <a:srgbClr val="002060"/>
                    </a:solidFill>
                  </a:rPr>
                  <a:t>),</a:t>
                </a:r>
                <a:r>
                  <a:rPr lang="en-US" sz="2400" dirty="0" err="1">
                    <a:solidFill>
                      <a:srgbClr val="002060"/>
                    </a:solidFill>
                  </a:rPr>
                  <a:t>t,s</a:t>
                </a:r>
                <a:r>
                  <a:rPr lang="en-US" sz="2400" dirty="0">
                    <a:solidFill>
                      <a:srgbClr val="002060"/>
                    </a:solidFill>
                  </a:rPr>
                  <a:t>)</a:t>
                </a:r>
              </a:p>
              <a:p>
                <a:pPr marL="342900" lvl="0" indent="-342900">
                  <a:lnSpc>
                    <a:spcPct val="150000"/>
                  </a:lnSpc>
                  <a:spcBef>
                    <a:spcPct val="20000"/>
                  </a:spcBef>
                  <a:defRPr/>
                </a:pPr>
                <a:r>
                  <a:rPr lang="en-US" sz="2400" dirty="0">
                    <a:solidFill>
                      <a:srgbClr val="C00000"/>
                    </a:solidFill>
                  </a:rPr>
                  <a:t>       Output: </a:t>
                </a:r>
                <a:r>
                  <a:rPr lang="en-US" sz="2400" dirty="0" err="1" smtClean="0">
                    <a:solidFill>
                      <a:srgbClr val="002060"/>
                    </a:solidFill>
                  </a:rPr>
                  <a:t>exp</a:t>
                </a:r>
                <a:r>
                  <a:rPr lang="en-US" sz="2400" dirty="0">
                    <a:solidFill>
                      <a:srgbClr val="002060"/>
                    </a:solidFill>
                  </a:rPr>
                  <a:t>(-a*s)/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s</a:t>
                </a:r>
                <a:endParaRPr lang="en-US" sz="24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17" y="1519863"/>
                <a:ext cx="9328484" cy="4442242"/>
              </a:xfrm>
              <a:prstGeom prst="rect">
                <a:avLst/>
              </a:prstGeom>
              <a:blipFill rotWithShape="1">
                <a:blip r:embed="rId2"/>
                <a:stretch>
                  <a:fillRect l="-1373" t="-1097" b="-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Logo, company name&#10;&#10;Description automatically generated">
            <a:extLst>
              <a:ext uri="{FF2B5EF4-FFF2-40B4-BE49-F238E27FC236}">
                <a16:creationId xmlns="" xmlns:a16="http://schemas.microsoft.com/office/drawing/2014/main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10346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285827" y="1266151"/>
            <a:ext cx="7904054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85827" y="739639"/>
            <a:ext cx="81856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C00000"/>
                </a:solidFill>
              </a:rPr>
              <a:t>Laplace transformation of Dirac </a:t>
            </a:r>
            <a:r>
              <a:rPr lang="en-US" sz="2400" dirty="0" smtClean="0">
                <a:solidFill>
                  <a:srgbClr val="C00000"/>
                </a:solidFill>
              </a:rPr>
              <a:t>Delta </a:t>
            </a:r>
            <a:r>
              <a:rPr lang="en-US" sz="2400" dirty="0">
                <a:solidFill>
                  <a:srgbClr val="C00000"/>
                </a:solidFill>
              </a:rPr>
              <a:t>and Heaviside’s </a:t>
            </a:r>
            <a:r>
              <a:rPr lang="en-US" sz="2400" dirty="0" smtClean="0">
                <a:solidFill>
                  <a:srgbClr val="C00000"/>
                </a:solidFill>
              </a:rPr>
              <a:t>Functions</a:t>
            </a:r>
            <a:endParaRPr lang="en-IN" sz="2400" dirty="0">
              <a:solidFill>
                <a:srgbClr val="C00000"/>
              </a:solidFill>
            </a:endParaRPr>
          </a:p>
          <a:p>
            <a:pPr lvl="0">
              <a:defRPr/>
            </a:pPr>
            <a:endParaRPr lang="en-IN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89817" y="1519863"/>
                <a:ext cx="10314992" cy="2529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50000"/>
                  </a:lnSpc>
                  <a:spcBef>
                    <a:spcPct val="20000"/>
                  </a:spcBef>
                  <a:defRPr/>
                </a:pPr>
                <a:r>
                  <a:rPr lang="en-US" sz="2400" dirty="0" smtClean="0">
                    <a:solidFill>
                      <a:srgbClr val="C00000"/>
                    </a:solidFill>
                  </a:rPr>
                  <a:t>Using </a:t>
                </a:r>
                <a:r>
                  <a:rPr lang="en-US" sz="2400" dirty="0">
                    <a:solidFill>
                      <a:srgbClr val="C00000"/>
                    </a:solidFill>
                  </a:rPr>
                  <a:t>unit step function, find the Laplace transform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marL="342900" lvl="0" indent="-342900">
                  <a:lnSpc>
                    <a:spcPct val="150000"/>
                  </a:lnSpc>
                  <a:spcBef>
                    <a:spcPct val="20000"/>
                  </a:spcBef>
                  <a:defRPr/>
                </a:pP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</a:rPr>
                  <a:t>&gt;&gt; syms t s; </a:t>
                </a:r>
              </a:p>
              <a:p>
                <a:pPr marL="342900" lvl="0" indent="-342900">
                  <a:lnSpc>
                    <a:spcPct val="150000"/>
                  </a:lnSpc>
                  <a:spcBef>
                    <a:spcPct val="20000"/>
                  </a:spcBef>
                  <a:defRPr/>
                </a:pPr>
                <a:r>
                  <a:rPr lang="en-US" sz="2400" dirty="0">
                    <a:solidFill>
                      <a:srgbClr val="002060"/>
                    </a:solidFill>
                  </a:rPr>
                  <a:t>&gt;&gt; </a:t>
                </a:r>
                <a:r>
                  <a:rPr lang="en-US" sz="2400" dirty="0" err="1">
                    <a:solidFill>
                      <a:srgbClr val="002060"/>
                    </a:solidFill>
                  </a:rPr>
                  <a:t>laplace</a:t>
                </a:r>
                <a:r>
                  <a:rPr lang="en-US" sz="2400" dirty="0">
                    <a:solidFill>
                      <a:srgbClr val="002060"/>
                    </a:solidFill>
                  </a:rPr>
                  <a:t>(</a:t>
                </a:r>
                <a:r>
                  <a:rPr lang="en-US" sz="2400" dirty="0" err="1">
                    <a:solidFill>
                      <a:srgbClr val="002060"/>
                    </a:solidFill>
                  </a:rPr>
                  <a:t>heaviside</a:t>
                </a:r>
                <a:r>
                  <a:rPr lang="en-US" sz="2400" dirty="0">
                    <a:solidFill>
                      <a:srgbClr val="002060"/>
                    </a:solidFill>
                  </a:rPr>
                  <a:t>(t)*sin(2*t)-sin(3*t))</a:t>
                </a:r>
              </a:p>
              <a:p>
                <a:pPr marL="342900" lvl="0" indent="-342900">
                  <a:lnSpc>
                    <a:spcPct val="150000"/>
                  </a:lnSpc>
                  <a:spcBef>
                    <a:spcPct val="20000"/>
                  </a:spcBef>
                  <a:defRPr/>
                </a:pPr>
                <a:r>
                  <a:rPr lang="en-US" sz="2400" dirty="0">
                    <a:solidFill>
                      <a:srgbClr val="C00000"/>
                    </a:solidFill>
                  </a:rPr>
                  <a:t>      Output: 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2</a:t>
                </a:r>
                <a:r>
                  <a:rPr lang="en-US" sz="2400" dirty="0">
                    <a:solidFill>
                      <a:srgbClr val="002060"/>
                    </a:solidFill>
                  </a:rPr>
                  <a:t>/(s^2 + 4) - 3/(s^2 + 9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)</a:t>
                </a:r>
                <a:endParaRPr lang="en-US" sz="24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17" y="1519863"/>
                <a:ext cx="10314992" cy="2529923"/>
              </a:xfrm>
              <a:prstGeom prst="rect">
                <a:avLst/>
              </a:prstGeom>
              <a:blipFill rotWithShape="1">
                <a:blip r:embed="rId2"/>
                <a:stretch>
                  <a:fillRect l="-946"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Logo, company name&#10;&#10;Description automatically generated">
            <a:extLst>
              <a:ext uri="{FF2B5EF4-FFF2-40B4-BE49-F238E27FC236}">
                <a16:creationId xmlns="" xmlns:a16="http://schemas.microsoft.com/office/drawing/2014/main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="" xmlns:a16="http://schemas.microsoft.com/office/drawing/2014/main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82676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252103" y="391022"/>
            <a:ext cx="8229600" cy="53170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/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endParaRPr lang="en-US" altLang="en-US" sz="2400" dirty="0">
              <a:solidFill>
                <a:srgbClr val="C00000"/>
              </a:solidFill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23035" y="922731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10670" y="1090136"/>
            <a:ext cx="9686365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s-E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s-E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4D7E520-5713-4849-B3C4-BDF2F49C7BB8}"/>
              </a:ext>
            </a:extLst>
          </p:cNvPr>
          <p:cNvSpPr txBox="1"/>
          <p:nvPr/>
        </p:nvSpPr>
        <p:spPr>
          <a:xfrm>
            <a:off x="1480" y="507232"/>
            <a:ext cx="86631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7E2D200-E295-43F2-A59C-6ADDBBE471C3}"/>
              </a:ext>
            </a:extLst>
          </p:cNvPr>
          <p:cNvSpPr txBox="1"/>
          <p:nvPr/>
        </p:nvSpPr>
        <p:spPr>
          <a:xfrm>
            <a:off x="64419" y="461066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Dirac delta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Functions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CB560E2C-7828-415F-8534-351DFEF42F67}"/>
                  </a:ext>
                </a:extLst>
              </p:cNvPr>
              <p:cNvSpPr txBox="1"/>
              <p:nvPr/>
            </p:nvSpPr>
            <p:spPr>
              <a:xfrm>
                <a:off x="123035" y="970472"/>
                <a:ext cx="9976401" cy="50721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    </a:t>
                </a: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Note that: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Dirac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delta function also called </a:t>
                </a: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Unit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impulse </a:t>
                </a: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function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It is denoted as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𝛿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𝑡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𝑎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Using unit impulse function, find the Laplace transform of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𝑎</m:t>
                    </m:r>
                  </m:oMath>
                </a14:m>
                <a:endParaRPr kumimoji="0" lang="en-I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&gt;&gt; syms t s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&gt;&gt;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syms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𝑎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positive  </a:t>
                </a:r>
                <a:endParaRPr kumimoji="0" lang="en-US" sz="2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&gt;&gt; 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laplace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(dirac(t-a), t, s)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Output</a:t>
                </a:r>
                <a:r>
                  <a:rPr kumimoji="0" lang="en-US" sz="2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: </a:t>
                </a:r>
                <a:r>
                  <a:rPr kumimoji="0" lang="en-US" sz="2800" b="0" i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exp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(-a*s)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B560E2C-7828-415F-8534-351DFEF42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35" y="970472"/>
                <a:ext cx="9976401" cy="5072158"/>
              </a:xfrm>
              <a:prstGeom prst="rect">
                <a:avLst/>
              </a:prstGeom>
              <a:blipFill rotWithShape="1">
                <a:blip r:embed="rId2"/>
                <a:stretch>
                  <a:fillRect l="-916" b="-1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="" xmlns:a16="http://schemas.microsoft.com/office/drawing/2014/main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00273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>
          <a:xfrm>
            <a:off x="252103" y="391022"/>
            <a:ext cx="8229600" cy="53170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/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endParaRPr lang="en-US" altLang="en-US" sz="2400" dirty="0">
              <a:solidFill>
                <a:srgbClr val="C00000"/>
              </a:solidFill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23035" y="922731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10670" y="1090136"/>
            <a:ext cx="9686365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s-ES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s-ES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4D7E520-5713-4849-B3C4-BDF2F49C7BB8}"/>
              </a:ext>
            </a:extLst>
          </p:cNvPr>
          <p:cNvSpPr txBox="1"/>
          <p:nvPr/>
        </p:nvSpPr>
        <p:spPr>
          <a:xfrm>
            <a:off x="1480" y="507232"/>
            <a:ext cx="86631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9BFD08E-CC2A-4494-A335-FEACA24A681E}"/>
              </a:ext>
            </a:extLst>
          </p:cNvPr>
          <p:cNvSpPr txBox="1"/>
          <p:nvPr/>
        </p:nvSpPr>
        <p:spPr>
          <a:xfrm>
            <a:off x="123035" y="426043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Dirac delta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Functions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5F8264F1-F5C5-4424-BE1E-0D484E749475}"/>
                  </a:ext>
                </a:extLst>
              </p:cNvPr>
              <p:cNvSpPr txBox="1"/>
              <p:nvPr/>
            </p:nvSpPr>
            <p:spPr>
              <a:xfrm>
                <a:off x="252102" y="1201247"/>
                <a:ext cx="9548845" cy="37856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Using unit impulse function, find the Laplace transform of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𝑓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=(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𝑡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−1)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&gt;&gt; syms t s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ct val="20000"/>
                  </a:spcBef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&gt;&gt; </a:t>
                </a:r>
                <a:r>
                  <a:rPr lang="en-US" sz="2400" dirty="0">
                    <a:solidFill>
                      <a:srgbClr val="002060"/>
                    </a:solidFill>
                  </a:rPr>
                  <a:t>syms</a:t>
                </a:r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2060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:r>
                  <a:rPr lang="en-US" sz="2400" dirty="0">
                    <a:solidFill>
                      <a:srgbClr val="002060"/>
                    </a:solidFill>
                  </a:rPr>
                  <a:t>positive  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&gt;&gt; 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laplace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(dirac(t-1),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t,s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)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          Output: 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exp(-s)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F8264F1-F5C5-4424-BE1E-0D484E749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02" y="1201247"/>
                <a:ext cx="9548845" cy="3785652"/>
              </a:xfrm>
              <a:prstGeom prst="rect">
                <a:avLst/>
              </a:prstGeom>
              <a:blipFill rotWithShape="1">
                <a:blip r:embed="rId2"/>
                <a:stretch>
                  <a:fillRect l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C7D1710-0333-E663-1E81-900A7897AAC2}"/>
              </a:ext>
            </a:extLst>
          </p:cNvPr>
          <p:cNvGrpSpPr/>
          <p:nvPr/>
        </p:nvGrpSpPr>
        <p:grpSpPr>
          <a:xfrm rot="10800000">
            <a:off x="10704809" y="294060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4DE61C3A-343C-2FF2-5EA7-8B0F56B7301E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9C72C356-0CE7-E2F5-030D-26568C4A5A9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="" xmlns:a16="http://schemas.microsoft.com/office/drawing/2014/main" id="{72ABAC79-8BC6-1E13-62A3-393783EFBB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737" y="421081"/>
            <a:ext cx="1441901" cy="109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9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5913</TotalTime>
  <Words>1263</Words>
  <Application>Microsoft Office PowerPoint</Application>
  <PresentationFormat>Custom</PresentationFormat>
  <Paragraphs>163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 Laplace Transforms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</vt:lpstr>
      <vt:lpstr>  </vt:lpstr>
      <vt:lpstr>  </vt:lpstr>
      <vt:lpstr>  </vt:lpstr>
      <vt:lpstr>  </vt:lpstr>
      <vt:lpstr> </vt:lpstr>
      <vt:lpstr>     </vt:lpstr>
      <vt:lpstr>PowerPoint Presentation</vt:lpstr>
      <vt:lpstr>PowerPoint Presentation</vt:lpstr>
      <vt:lpstr>PowerPoint Presentation</vt:lpstr>
      <vt:lpstr>  </vt:lpstr>
      <vt:lpstr>  </vt:lpstr>
      <vt:lpstr>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Nagesh H M</cp:lastModifiedBy>
  <cp:revision>809</cp:revision>
  <dcterms:created xsi:type="dcterms:W3CDTF">2019-05-30T23:14:36Z</dcterms:created>
  <dcterms:modified xsi:type="dcterms:W3CDTF">2023-04-15T19:24:46Z</dcterms:modified>
</cp:coreProperties>
</file>