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5" r:id="rId2"/>
    <p:sldId id="487" r:id="rId3"/>
    <p:sldId id="496" r:id="rId4"/>
    <p:sldId id="499" r:id="rId5"/>
    <p:sldId id="508" r:id="rId6"/>
    <p:sldId id="509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1" r:id="rId17"/>
    <p:sldId id="522" r:id="rId18"/>
    <p:sldId id="523" r:id="rId19"/>
    <p:sldId id="4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8E47-57B8-EE65-20F9-DF39DD51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5665D-CB91-D0DB-E321-ED578648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1C0A-97B7-DDA9-CCC3-251E5DF3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8C60-EF40-1A74-0F1E-4519E830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FE1E-6D22-E83F-E970-367E684B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49E4-0DE3-DE46-9F94-C1CC6D54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E379A-B47B-B785-9F4F-21F8A0355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A23A-2E05-52A4-C442-9C2F052B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24C-CAFC-567E-9910-7396E391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EF00-1C77-4383-9015-199AA656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4C1B4-1D5F-119F-045D-25C194D03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10519-22D7-2143-D408-679DD144B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FCDC-3B56-199B-B18F-C90A7B98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1D03-D3A8-26CB-300D-3C95EEBE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32C8-1A94-CCE9-EECC-AC0CBB2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7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6A24-3EEA-8B3E-6970-711E81BA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3E39-8B94-6AC5-33FE-6D29F830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5620-61A7-D57F-140F-7695B49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3B53-2FF1-E194-0B7A-4B138D1E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2980-D1ED-DF9B-7A00-C5503E3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5F9-4500-5DCF-9BE1-911C0253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9D2F-34E0-5CE4-329F-72317CE3C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ACC8-E485-FD6A-152E-0C5ED336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1452-FD3E-EB75-0BDA-B51E21A4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722F-59B9-D8FC-71C9-8A98003B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5D2E-115B-D143-AB21-16CDDDA2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EBD3-D2CD-7060-5676-14D9B2D49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8AC23-B66D-32F5-09CD-0C23AAC0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F0DB-B908-F2C3-F5A4-1B68164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2738D-C378-7B7A-633C-AB49C59E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8D76-081D-7B48-1632-38713462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3768-7D0D-F1DD-7317-0504B9D4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EFDC-C363-3678-8F6B-34A78138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2CF-0663-FB71-F022-15E66131C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B6F05-16FD-848B-B42D-9F82022C2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84445-6440-E961-9978-EF48B90E2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CC947-9027-15EC-9DCC-B42D4CFE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B2545-AF8B-A2F4-CB7B-C9E5298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4B16F-A739-3043-0816-5B8395C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4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0AD5A-0F45-9B30-11AD-4FB2610E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9DA99-74EE-5311-0F1E-E469CF4C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AE56E-698B-E76C-EE69-0E50F1CA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11AC4-BAE4-334D-EB0C-D52C19FA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97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7E137-1883-9AFE-C96E-483FF325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A07A5-4D07-285B-5397-DCE97631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DA982-96C3-8685-D492-363C1F0A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057D-E9B6-9C47-785A-DC127E77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1B90-4E98-7132-0599-3B24A380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91265-9BBE-5240-271E-BD4995FED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4D18-1360-582B-0564-EA1DBF85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538CD-83E0-E137-7552-1BF9C5D6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6344-3908-8B6E-7DB1-EC23B0A6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76AF-20E6-AB4A-31A5-AF9D3F4C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9769C-A99A-09A8-3509-F648ED32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AD1A5-26E4-17E3-96E4-1FE132D8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1102-DEF0-EB7B-103C-29601EC8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63F8-F52F-5EEB-C51C-1FC81282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51FD-B777-990D-A1EB-EF963DB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4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1CFAD-5FCB-2E4B-97F8-8D4C117F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9650-6408-ED2F-CD0A-825081B7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396B-A830-9719-223A-F63ED5135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B3905-39A9-4DFD-A6D8-5BA87B062213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A381-5135-EE46-FAB6-DDC9F0D2B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2DBF-BC40-00D9-B997-D6A610B3C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FE77-2A76-40F0-97C8-347240CCA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891935" y="163650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ENGINEERING MATHEMATICS-II</a:t>
            </a:r>
          </a:p>
          <a:p>
            <a:r>
              <a:rPr lang="en-US" sz="3600" dirty="0">
                <a:solidFill>
                  <a:srgbClr val="C00000"/>
                </a:solidFill>
              </a:rPr>
              <a:t>UE23MA141B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36535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Department of Science and Humanities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6005" y="294102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7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11F84-3869-9313-A691-AA7B1292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1547812"/>
            <a:ext cx="90582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45223-AE14-637A-9A7B-0D8FED8D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1732915"/>
            <a:ext cx="9086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382916-3A97-D481-F30B-870FFB15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1552575"/>
            <a:ext cx="95059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1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1D5C2-85DB-84C0-0233-65392084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90" y="1607185"/>
            <a:ext cx="88773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65078-BE99-F12D-8513-B93CA289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28812"/>
            <a:ext cx="89916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6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poisson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FF10A-BED5-8AA7-6ABC-315DAF01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645285"/>
            <a:ext cx="9525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poisson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7C885-F3F0-F219-922F-97CDBAFAD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43150"/>
            <a:ext cx="9048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poisson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705D5-BAF8-711E-027D-E9C8A175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676400"/>
            <a:ext cx="9305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</a:t>
            </a:r>
            <a:r>
              <a:rPr lang="en-US" dirty="0" err="1">
                <a:solidFill>
                  <a:srgbClr val="C00000"/>
                </a:solidFill>
                <a:latin typeface="Algerian" panose="04020705040A02060702" pitchFamily="82" charset="0"/>
              </a:rPr>
              <a:t>poisson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2F798-5AF9-F9FA-60F6-17ED46A0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1347787"/>
            <a:ext cx="88011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7" y="398927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3048715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5744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358488" y="1645134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ENGINEERING MATHEMATICS-II</a:t>
            </a:r>
          </a:p>
          <a:p>
            <a:r>
              <a:rPr lang="en-US" sz="3600" dirty="0">
                <a:solidFill>
                  <a:srgbClr val="C00000"/>
                </a:solidFill>
              </a:rPr>
              <a:t>UE23MA141B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2174240" y="3132146"/>
            <a:ext cx="8681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lgerian" panose="04020705040A02060702" pitchFamily="82" charset="0"/>
              </a:rPr>
              <a:t>UNIT 3: Random variables and probability distribution</a:t>
            </a:r>
          </a:p>
          <a:p>
            <a:r>
              <a:rPr lang="en-US" sz="2800" dirty="0">
                <a:solidFill>
                  <a:srgbClr val="C00000"/>
                </a:solidFill>
                <a:latin typeface="Algerian" panose="04020705040A02060702" pitchFamily="82" charset="0"/>
              </a:rPr>
              <a:t>Class: Normal approximation to binomial and </a:t>
            </a:r>
            <a:r>
              <a:rPr lang="en-US" sz="2800" dirty="0" err="1">
                <a:solidFill>
                  <a:srgbClr val="C00000"/>
                </a:solidFill>
                <a:latin typeface="Algerian" panose="04020705040A02060702" pitchFamily="82" charset="0"/>
              </a:rPr>
              <a:t>poisson</a:t>
            </a:r>
            <a:r>
              <a:rPr lang="en-US" sz="2800" dirty="0">
                <a:solidFill>
                  <a:srgbClr val="C00000"/>
                </a:solidFill>
                <a:latin typeface="Algerian" panose="04020705040A02060702" pitchFamily="82" charset="0"/>
              </a:rPr>
              <a:t> distribution</a:t>
            </a:r>
            <a:endParaRPr lang="en-IN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3573805" y="298880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4" y="461578"/>
            <a:ext cx="882335" cy="13045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46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ABC43-895A-43BD-A22B-DFD513086E62}"/>
                  </a:ext>
                </a:extLst>
              </p:cNvPr>
              <p:cNvSpPr txBox="1"/>
              <p:nvPr/>
            </p:nvSpPr>
            <p:spPr>
              <a:xfrm>
                <a:off x="528186" y="1398589"/>
                <a:ext cx="7783531" cy="513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know that, if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IN" sz="1800" kern="0" dirty="0">
                    <a:effectLst/>
                    <a:latin typeface="Cambria Math" panose="02040503050406030204" pitchFamily="18" charset="0"/>
                    <a:ea typeface="STIXMath-Regular"/>
                    <a:cs typeface="Cambria Math" panose="02040503050406030204" pitchFamily="18" charset="0"/>
                  </a:rPr>
                  <a:t>∼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Bin(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n, p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then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=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+ </a:t>
                </a:r>
                <a:r>
                  <a:rPr lang="en-IN" sz="1800" kern="0" dirty="0">
                    <a:effectLst/>
                    <a:latin typeface="Cambria Math" panose="02040503050406030204" pitchFamily="18" charset="0"/>
                    <a:ea typeface="STIXMathScript-Regular"/>
                    <a:cs typeface="Cambria Math" panose="02040503050406030204" pitchFamily="18" charset="0"/>
                  </a:rPr>
                  <a:t>⋯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Script-Regular"/>
                    <a:cs typeface="Times New Roman" panose="02020603050405020304" pitchFamily="18" charset="0"/>
                  </a:rPr>
                  <a:t>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+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Yn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where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…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Yn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sample from a Bernoulli(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population. Therefore,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the sum of the sample observations.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sample proportion is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kern="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1800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kern="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which is also the sample mean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The Bernoulli(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population has mean </a:t>
                </a:r>
                <a:r>
                  <a:rPr lang="en-IN" sz="1800" i="1" kern="0" dirty="0">
                    <a:effectLst/>
                    <a:latin typeface="Cambria Math" panose="02040503050406030204" pitchFamily="18" charset="0"/>
                    <a:ea typeface="STIXMath-Italic"/>
                    <a:cs typeface="Cambria Math" panose="02040503050406030204" pitchFamily="18" charset="0"/>
                  </a:rPr>
                  <a:t>𝜇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STIXMath-Italic"/>
                    <a:cs typeface="Times New Roman" panose="02020603050405020304" pitchFamily="18" charset="0"/>
                  </a:rPr>
                  <a:t>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=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IN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It follows from the Central Limit Theorem that if the number of trials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large,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STIXMath-Italic"/>
                    <a:cs typeface="Times New Roman" panose="02020603050405020304" pitchFamily="18" charset="0"/>
                  </a:rPr>
                  <a:t>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then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IN" sz="1800" kern="0" dirty="0">
                    <a:effectLst/>
                    <a:latin typeface="Cambria Math" panose="02040503050406030204" pitchFamily="18" charset="0"/>
                    <a:ea typeface="STIXMath-Regular"/>
                    <a:cs typeface="Cambria Math" panose="02040503050406030204" pitchFamily="18" charset="0"/>
                  </a:rPr>
                  <a:t>∼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np, np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−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)), and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STIXMath-Italic"/>
                    <a:cs typeface="Times New Roman" panose="02020603050405020304" pitchFamily="18" charset="0"/>
                  </a:rPr>
                  <a:t>̂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</a:t>
                </a:r>
                <a:r>
                  <a:rPr lang="en-IN" sz="1800" kern="0" dirty="0">
                    <a:effectLst/>
                    <a:latin typeface="Cambria Math" panose="02040503050406030204" pitchFamily="18" charset="0"/>
                    <a:ea typeface="STIXMath-Regular"/>
                    <a:cs typeface="Cambria Math" panose="02040503050406030204" pitchFamily="18" charset="0"/>
                  </a:rPr>
                  <a:t>∼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p, p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− 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STIXMath-Regular"/>
                    <a:cs typeface="Times New Roman" panose="02020603050405020304" pitchFamily="18" charset="0"/>
                  </a:rPr>
                  <a:t>∕</a:t>
                </a:r>
                <a:r>
                  <a:rPr lang="en-IN" sz="1800" i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1800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ABC43-895A-43BD-A22B-DFD51308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" y="1398589"/>
                <a:ext cx="7783531" cy="5133970"/>
              </a:xfrm>
              <a:prstGeom prst="rect">
                <a:avLst/>
              </a:prstGeom>
              <a:blipFill>
                <a:blip r:embed="rId3"/>
                <a:stretch>
                  <a:fillRect l="-705" t="-712" r="-10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5378EE9-9698-06D9-0017-DABE7AD3B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309620"/>
            <a:ext cx="2171700" cy="6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3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797967-1538-6E56-244B-AD756934FD87}"/>
              </a:ext>
            </a:extLst>
          </p:cNvPr>
          <p:cNvSpPr txBox="1"/>
          <p:nvPr/>
        </p:nvSpPr>
        <p:spPr>
          <a:xfrm>
            <a:off x="528320" y="1440196"/>
            <a:ext cx="7749540" cy="286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the binomial case, the accuracy of the normal approximation depends on the mean number of successes </a:t>
            </a:r>
            <a:r>
              <a:rPr lang="en-IN" i="1" dirty="0"/>
              <a:t>np</a:t>
            </a:r>
            <a:r>
              <a:rPr lang="en-IN" dirty="0"/>
              <a:t> and on the mean number of failures </a:t>
            </a:r>
            <a:r>
              <a:rPr lang="en-IN" i="1" dirty="0"/>
              <a:t>n</a:t>
            </a:r>
            <a:r>
              <a:rPr lang="en-IN" dirty="0"/>
              <a:t>(1−</a:t>
            </a:r>
            <a:r>
              <a:rPr lang="en-IN" i="1" dirty="0"/>
              <a:t>p</a:t>
            </a:r>
            <a:r>
              <a:rPr lang="en-IN" dirty="0"/>
              <a:t>). The larger the values of </a:t>
            </a:r>
            <a:r>
              <a:rPr lang="en-IN" i="1" dirty="0"/>
              <a:t>np </a:t>
            </a:r>
            <a:r>
              <a:rPr lang="en-IN" dirty="0"/>
              <a:t>and </a:t>
            </a:r>
            <a:r>
              <a:rPr lang="en-IN" i="1" dirty="0"/>
              <a:t>n</a:t>
            </a:r>
            <a:r>
              <a:rPr lang="en-IN" dirty="0"/>
              <a:t>(1−</a:t>
            </a:r>
            <a:r>
              <a:rPr lang="en-IN" i="1" dirty="0"/>
              <a:t>p</a:t>
            </a:r>
            <a:r>
              <a:rPr lang="en-IN" dirty="0"/>
              <a:t>), the better the approximation. A common rule of thumb is to use the normal approximation whenever </a:t>
            </a:r>
            <a:r>
              <a:rPr lang="en-IN" i="1" dirty="0"/>
              <a:t>np &gt; </a:t>
            </a:r>
            <a:r>
              <a:rPr lang="en-IN" dirty="0"/>
              <a:t>5 and </a:t>
            </a:r>
            <a:r>
              <a:rPr lang="en-IN" i="1" dirty="0"/>
              <a:t>n</a:t>
            </a:r>
            <a:r>
              <a:rPr lang="en-IN" dirty="0"/>
              <a:t>(1 − </a:t>
            </a:r>
            <a:r>
              <a:rPr lang="en-IN" i="1" dirty="0"/>
              <a:t>p</a:t>
            </a:r>
            <a:r>
              <a:rPr lang="en-IN" dirty="0"/>
              <a:t>) </a:t>
            </a:r>
            <a:r>
              <a:rPr lang="en-IN" i="1" dirty="0"/>
              <a:t>&gt; </a:t>
            </a:r>
            <a:r>
              <a:rPr lang="en-IN" dirty="0"/>
              <a:t>5. A better and more conservative rule is to use the normal approximation whenever </a:t>
            </a:r>
            <a:r>
              <a:rPr lang="en-IN" i="1" dirty="0"/>
              <a:t>np &gt; </a:t>
            </a:r>
            <a:r>
              <a:rPr lang="en-IN" dirty="0"/>
              <a:t>10 and </a:t>
            </a:r>
            <a:r>
              <a:rPr lang="en-IN" i="1" dirty="0"/>
              <a:t>n</a:t>
            </a:r>
            <a:r>
              <a:rPr lang="en-IN" dirty="0"/>
              <a:t>(1 − </a:t>
            </a:r>
            <a:r>
              <a:rPr lang="en-IN" i="1" dirty="0"/>
              <a:t>p</a:t>
            </a:r>
            <a:r>
              <a:rPr lang="en-IN" dirty="0"/>
              <a:t>) </a:t>
            </a:r>
            <a:r>
              <a:rPr lang="en-IN" i="1" dirty="0"/>
              <a:t>&gt; </a:t>
            </a:r>
            <a:r>
              <a:rPr lang="en-IN" dirty="0"/>
              <a:t>10.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5C1C5-E4B8-1A05-1EBE-0CE2291F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357" y="3513455"/>
            <a:ext cx="6105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78151D-AC96-4DF2-7F51-DBAF46B0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1" y="1330960"/>
            <a:ext cx="8961120" cy="52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269C6-6837-D8A8-E9B6-AD2F137A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2" y="1540827"/>
            <a:ext cx="9020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A739A-0832-AFC9-4C6A-C0820AEA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107440"/>
            <a:ext cx="97345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93453-0C1E-D02C-4F93-1163D6B6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2433637"/>
            <a:ext cx="90963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2118" y="656876"/>
            <a:ext cx="8229600" cy="53170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75" y="22325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1666" y="122067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F77334-8C4A-9F27-63B7-4951E1D83AEF}"/>
              </a:ext>
            </a:extLst>
          </p:cNvPr>
          <p:cNvSpPr txBox="1"/>
          <p:nvPr/>
        </p:nvSpPr>
        <p:spPr>
          <a:xfrm>
            <a:off x="337820" y="836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C00000"/>
                </a:solidFill>
                <a:latin typeface="+mn-lt"/>
                <a:cs typeface="Segoe UI Semibold" panose="020B0702040204020203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Algerian" panose="04020705040A02060702" pitchFamily="82" charset="0"/>
              </a:rPr>
              <a:t>Normal approximation to binomial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453305-4DA9-DAAD-2AAB-BC634518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7" y="1588135"/>
            <a:ext cx="93059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 Normal approximation to binomial</vt:lpstr>
      <vt:lpstr>Normal approximation to binomial</vt:lpstr>
      <vt:lpstr> Normal approximation to binomial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DS</dc:creator>
  <cp:lastModifiedBy>Swetha DS</cp:lastModifiedBy>
  <cp:revision>17</cp:revision>
  <dcterms:created xsi:type="dcterms:W3CDTF">2024-06-05T07:00:53Z</dcterms:created>
  <dcterms:modified xsi:type="dcterms:W3CDTF">2024-06-05T07:25:22Z</dcterms:modified>
</cp:coreProperties>
</file>