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261" r:id="rId9"/>
    <p:sldId id="262" r:id="rId10"/>
    <p:sldId id="266" r:id="rId11"/>
    <p:sldId id="263" r:id="rId12"/>
    <p:sldId id="267" r:id="rId13"/>
    <p:sldId id="264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539-63DE-4D06-87A8-3DFCA9343A7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6481-0813-4497-94E1-2925F4FA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4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539-63DE-4D06-87A8-3DFCA9343A7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6481-0813-4497-94E1-2925F4FA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7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539-63DE-4D06-87A8-3DFCA9343A7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6481-0813-4497-94E1-2925F4FA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8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539-63DE-4D06-87A8-3DFCA9343A7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6481-0813-4497-94E1-2925F4FA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0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539-63DE-4D06-87A8-3DFCA9343A7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6481-0813-4497-94E1-2925F4FA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8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539-63DE-4D06-87A8-3DFCA9343A7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6481-0813-4497-94E1-2925F4FA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9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539-63DE-4D06-87A8-3DFCA9343A7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6481-0813-4497-94E1-2925F4FA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1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539-63DE-4D06-87A8-3DFCA9343A7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6481-0813-4497-94E1-2925F4FA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539-63DE-4D06-87A8-3DFCA9343A7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6481-0813-4497-94E1-2925F4FA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539-63DE-4D06-87A8-3DFCA9343A7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6481-0813-4497-94E1-2925F4FA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6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539-63DE-4D06-87A8-3DFCA9343A7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6481-0813-4497-94E1-2925F4FA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0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9539-63DE-4D06-87A8-3DFCA9343A7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B6481-0813-4497-94E1-2925F4FA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1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9440" y="319058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Encryption and Decryption using Caesar Cipher and Play Fair Technique.</a:t>
            </a:r>
            <a:br>
              <a:rPr lang="en-US" sz="1800" b="1" u="sng" dirty="0"/>
            </a:br>
            <a:endParaRPr lang="en-US" sz="18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9440" y="2995287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/>
              <a:t>Encryption</a:t>
            </a:r>
            <a:r>
              <a:rPr lang="en-US" dirty="0"/>
              <a:t> is the process by which a readable message is converted to an unreadable form to prevent unauthorized parties  from reading it. </a:t>
            </a:r>
          </a:p>
          <a:p>
            <a:pPr algn="l"/>
            <a:r>
              <a:rPr lang="en-US" b="1" dirty="0"/>
              <a:t>Decryption</a:t>
            </a:r>
            <a:r>
              <a:rPr lang="en-US" dirty="0"/>
              <a:t> is the process of converting an encrypted message back to its original (readable) format. The original message is called the </a:t>
            </a:r>
            <a:r>
              <a:rPr lang="en-US" b="1" dirty="0"/>
              <a:t>plaintext message</a:t>
            </a:r>
            <a:r>
              <a:rPr lang="en-US" dirty="0"/>
              <a:t>. The encrypted message is called the </a:t>
            </a:r>
            <a:r>
              <a:rPr lang="en-US" b="1" dirty="0"/>
              <a:t>cipher text message</a:t>
            </a:r>
            <a:r>
              <a:rPr lang="en-US" dirty="0"/>
              <a:t>.</a:t>
            </a:r>
          </a:p>
          <a:p>
            <a:pPr algn="l"/>
            <a:endParaRPr lang="en-US" sz="1400" dirty="0"/>
          </a:p>
          <a:p>
            <a:pPr algn="l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1231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/>
              <a:t>Advantages of PlayFair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12050"/>
          </a:xfrm>
        </p:spPr>
        <p:txBody>
          <a:bodyPr>
            <a:normAutofit/>
          </a:bodyPr>
          <a:lstStyle/>
          <a:p>
            <a:r>
              <a:rPr lang="en-US" dirty="0"/>
              <a:t>Diverse ciphertext if we scrutinize the Algorithm, we can notice at every Stage we are getting diverse ciphertext, thus more trouble to cryptanalyst.</a:t>
            </a:r>
          </a:p>
          <a:p>
            <a:r>
              <a:rPr lang="en-US" dirty="0"/>
              <a:t>Brute force attack does not affect it.</a:t>
            </a:r>
          </a:p>
          <a:p>
            <a:r>
              <a:rPr lang="en-US" dirty="0"/>
              <a:t>Cryptanalyze (the process of decoding cipher without knowing key) is not possible.</a:t>
            </a:r>
          </a:p>
          <a:p>
            <a:r>
              <a:rPr lang="en-US" dirty="0"/>
              <a:t>Overcomes the limitation of simple Playfair square cipher.</a:t>
            </a:r>
          </a:p>
          <a:p>
            <a:r>
              <a:rPr lang="en-US" dirty="0"/>
              <a:t>Easy to perform the substitution.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21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/>
              <a:t>Rules of PlayFair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Pairs : -  If plaintext is Sell, the pair will be </a:t>
            </a:r>
            <a:r>
              <a:rPr lang="en-US" u="sng" dirty="0"/>
              <a:t>se  lx  </a:t>
            </a:r>
            <a:r>
              <a:rPr lang="en-US" u="sng" dirty="0" err="1"/>
              <a:t>lx</a:t>
            </a:r>
            <a:r>
              <a:rPr lang="en-US" u="sng" dirty="0"/>
              <a:t>.</a:t>
            </a:r>
          </a:p>
          <a:p>
            <a:r>
              <a:rPr lang="en-US" dirty="0"/>
              <a:t>Important of x.</a:t>
            </a:r>
          </a:p>
          <a:p>
            <a:r>
              <a:rPr lang="en-US" dirty="0"/>
              <a:t>Going down : - If it is same columns.</a:t>
            </a:r>
          </a:p>
          <a:p>
            <a:r>
              <a:rPr lang="en-US" dirty="0"/>
              <a:t>Always right : - If it is same rows.</a:t>
            </a:r>
          </a:p>
          <a:p>
            <a:r>
              <a:rPr lang="en-US" dirty="0"/>
              <a:t>Same row different columns.</a:t>
            </a:r>
          </a:p>
          <a:p>
            <a:r>
              <a:rPr lang="en-US" dirty="0" err="1"/>
              <a:t>i</a:t>
            </a:r>
            <a:r>
              <a:rPr lang="en-US" dirty="0"/>
              <a:t>/j :- we can choose anyone.</a:t>
            </a:r>
          </a:p>
        </p:txBody>
      </p:sp>
    </p:spTree>
    <p:extLst>
      <p:ext uri="{BB962C8B-B14F-4D97-AF65-F5344CB8AC3E}">
        <p14:creationId xmlns:p14="http://schemas.microsoft.com/office/powerpoint/2010/main" val="528731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/>
              <a:t>Limitations of PlayFair Method.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25 alphabets are supported.</a:t>
            </a:r>
          </a:p>
          <a:p>
            <a:r>
              <a:rPr lang="en-US" dirty="0"/>
              <a:t>It does not support numeric characters.</a:t>
            </a:r>
          </a:p>
          <a:p>
            <a:r>
              <a:rPr lang="en-US" dirty="0"/>
              <a:t>Only either upper cases or lower cases are supported.</a:t>
            </a:r>
          </a:p>
          <a:p>
            <a:r>
              <a:rPr lang="en-US" dirty="0"/>
              <a:t>The use of special characters (such as blank space, newline, punctuations, etc.) is prohibited.</a:t>
            </a:r>
          </a:p>
          <a:p>
            <a:r>
              <a:rPr lang="en-US" dirty="0"/>
              <a:t>It does not support other languages, except English.</a:t>
            </a:r>
          </a:p>
          <a:p>
            <a:r>
              <a:rPr lang="en-US" dirty="0"/>
              <a:t>Encryption of media files is also not supported.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9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of PlayFair Cipher.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36" y="1825625"/>
            <a:ext cx="10917964" cy="4351338"/>
          </a:xfrm>
        </p:spPr>
        <p:txBody>
          <a:bodyPr>
            <a:normAutofit/>
          </a:bodyPr>
          <a:lstStyle/>
          <a:p>
            <a:r>
              <a:rPr lang="en-US" sz="1800" dirty="0"/>
              <a:t>Suppose, the plaintext is </a:t>
            </a:r>
            <a:r>
              <a:rPr lang="en-US" sz="1800" b="1" dirty="0"/>
              <a:t>COMMUNICATION</a:t>
            </a:r>
            <a:r>
              <a:rPr lang="en-US" sz="1800" dirty="0"/>
              <a:t> and the key that we will use to encipher the plaintext is </a:t>
            </a:r>
            <a:r>
              <a:rPr lang="en-US" sz="1800" b="1" dirty="0"/>
              <a:t>COMPUTER</a:t>
            </a:r>
            <a:r>
              <a:rPr lang="en-US" sz="1800" dirty="0"/>
              <a:t>. The key can be any word or phrase. Let's encipher the message </a:t>
            </a:r>
            <a:r>
              <a:rPr lang="en-US" sz="1800" b="1" dirty="0"/>
              <a:t>COMMUNICATION</a:t>
            </a:r>
            <a:r>
              <a:rPr lang="en-US" sz="1800" dirty="0"/>
              <a:t>.</a:t>
            </a:r>
          </a:p>
          <a:p>
            <a:r>
              <a:rPr lang="en-US" sz="1800" dirty="0"/>
              <a:t>1. First, split the plaintext into digraph (by rule) i.e. </a:t>
            </a:r>
            <a:r>
              <a:rPr lang="en-US" sz="1800" b="1" dirty="0"/>
              <a:t>CO MX MU NI CA TE</a:t>
            </a:r>
            <a:r>
              <a:rPr lang="en-US" sz="1800" dirty="0"/>
              <a:t>.</a:t>
            </a:r>
          </a:p>
          <a:p>
            <a:r>
              <a:rPr lang="en-US" sz="1800" dirty="0"/>
              <a:t>2. Construct a 5*5 key-matrix (by rule). In our case, the key is </a:t>
            </a:r>
            <a:r>
              <a:rPr lang="en-US" sz="1800" b="1" dirty="0"/>
              <a:t>COMPUTER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plaintext </a:t>
            </a:r>
            <a:r>
              <a:rPr lang="en-US" sz="1800" b="1" dirty="0"/>
              <a:t>COMMUNICATE</a:t>
            </a:r>
            <a:r>
              <a:rPr lang="en-US" sz="1800" dirty="0"/>
              <a:t> gets encipher (encrypted) into </a:t>
            </a:r>
            <a:r>
              <a:rPr lang="en-US" sz="1800" b="1" dirty="0"/>
              <a:t>OMRMPCSGPTER.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  <p:pic>
        <p:nvPicPr>
          <p:cNvPr id="6162" name="Picture 18" descr="Playfair Cipher Program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75" y="3451684"/>
            <a:ext cx="3290131" cy="160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75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u="sng" dirty="0"/>
              <a:t>Scenario of PlayFair Method to encrypt the “Communicate”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u="sng" dirty="0"/>
              <a:t>Now, we will traverse in key-matrix pair by pair and find the corresponding encipher for the pair.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The first digraph is </a:t>
            </a:r>
            <a:r>
              <a:rPr lang="en-US" sz="1800" b="1" dirty="0"/>
              <a:t>CO</a:t>
            </a:r>
            <a:r>
              <a:rPr lang="en-US" sz="1800" dirty="0"/>
              <a:t>. The pair appears in the same row. By using </a:t>
            </a:r>
            <a:r>
              <a:rPr lang="en-US" sz="1800" b="1" dirty="0"/>
              <a:t>Rule (</a:t>
            </a:r>
            <a:r>
              <a:rPr lang="en-US" sz="1800" b="1" dirty="0" err="1"/>
              <a:t>i</a:t>
            </a:r>
            <a:r>
              <a:rPr lang="en-US" sz="1800" b="1" dirty="0"/>
              <a:t>) CO</a:t>
            </a:r>
            <a:r>
              <a:rPr lang="en-US" sz="1800" dirty="0"/>
              <a:t> gets encipher into </a:t>
            </a:r>
            <a:r>
              <a:rPr lang="en-US" sz="1800" b="1" dirty="0"/>
              <a:t>OM</a:t>
            </a:r>
            <a:r>
              <a:rPr lang="en-US" sz="1800" dirty="0"/>
              <a:t>.</a:t>
            </a:r>
          </a:p>
          <a:p>
            <a:r>
              <a:rPr lang="en-US" sz="1800" dirty="0"/>
              <a:t>The second digraph is </a:t>
            </a:r>
            <a:r>
              <a:rPr lang="en-US" sz="1800" b="1" dirty="0"/>
              <a:t>MX</a:t>
            </a:r>
            <a:r>
              <a:rPr lang="en-US" sz="1800" dirty="0"/>
              <a:t>. The pair appears in the same column. By using </a:t>
            </a:r>
            <a:r>
              <a:rPr lang="en-US" sz="1800" b="1" dirty="0"/>
              <a:t>Rule (ii) MX</a:t>
            </a:r>
            <a:r>
              <a:rPr lang="en-US" sz="1800" dirty="0"/>
              <a:t> gets encipher into </a:t>
            </a:r>
            <a:r>
              <a:rPr lang="en-US" sz="1800" b="1" dirty="0"/>
              <a:t>RM</a:t>
            </a:r>
            <a:r>
              <a:rPr lang="en-US" sz="1800" dirty="0"/>
              <a:t>.</a:t>
            </a:r>
          </a:p>
          <a:p>
            <a:r>
              <a:rPr lang="en-US" sz="1800" dirty="0"/>
              <a:t>The third digraph is </a:t>
            </a:r>
            <a:r>
              <a:rPr lang="en-US" sz="1800" b="1" dirty="0"/>
              <a:t>MU</a:t>
            </a:r>
            <a:r>
              <a:rPr lang="en-US" sz="1800" dirty="0"/>
              <a:t>. The pair appears in the same row. By using </a:t>
            </a:r>
            <a:r>
              <a:rPr lang="en-US" sz="1800" b="1" dirty="0"/>
              <a:t>Rule (</a:t>
            </a:r>
            <a:r>
              <a:rPr lang="en-US" sz="1800" b="1" dirty="0" err="1"/>
              <a:t>i</a:t>
            </a:r>
            <a:r>
              <a:rPr lang="en-US" sz="1800" b="1" dirty="0"/>
              <a:t>) MU</a:t>
            </a:r>
            <a:r>
              <a:rPr lang="en-US" sz="1800" dirty="0"/>
              <a:t> gets encipher into </a:t>
            </a:r>
            <a:r>
              <a:rPr lang="en-US" sz="1800" b="1" dirty="0"/>
              <a:t>PC</a:t>
            </a:r>
            <a:r>
              <a:rPr lang="en-US" sz="1800" dirty="0"/>
              <a:t>.</a:t>
            </a:r>
          </a:p>
          <a:p>
            <a:r>
              <a:rPr lang="en-US" sz="1800" dirty="0"/>
              <a:t>The fourth digraph is </a:t>
            </a:r>
            <a:r>
              <a:rPr lang="en-US" sz="1800" b="1" dirty="0"/>
              <a:t>NI</a:t>
            </a:r>
            <a:r>
              <a:rPr lang="en-US" sz="1800" dirty="0"/>
              <a:t>. The pair appears in different rows and different columns. By using </a:t>
            </a:r>
            <a:r>
              <a:rPr lang="en-US" sz="1800" b="1" dirty="0"/>
              <a:t>Rule 4(iii) NI</a:t>
            </a:r>
            <a:r>
              <a:rPr lang="en-US" sz="1800" dirty="0"/>
              <a:t> gets encipher into </a:t>
            </a:r>
            <a:r>
              <a:rPr lang="en-US" sz="1800" b="1" dirty="0"/>
              <a:t>SG</a:t>
            </a:r>
            <a:r>
              <a:rPr lang="en-US" sz="1800" dirty="0"/>
              <a:t>.</a:t>
            </a:r>
          </a:p>
          <a:p>
            <a:r>
              <a:rPr lang="en-US" sz="1800" dirty="0"/>
              <a:t>The fifth digraph is </a:t>
            </a:r>
            <a:r>
              <a:rPr lang="en-US" sz="1800" b="1" dirty="0"/>
              <a:t>CA</a:t>
            </a:r>
            <a:r>
              <a:rPr lang="en-US" sz="1800" dirty="0"/>
              <a:t>. The pair appears in different rows and different columns. By using </a:t>
            </a:r>
            <a:r>
              <a:rPr lang="en-US" sz="1800" b="1" dirty="0"/>
              <a:t>Rule 4(iii) CA</a:t>
            </a:r>
            <a:r>
              <a:rPr lang="en-US" sz="1800" dirty="0"/>
              <a:t> gets encipher into </a:t>
            </a:r>
            <a:r>
              <a:rPr lang="en-US" sz="1800" b="1" dirty="0"/>
              <a:t>PT</a:t>
            </a:r>
            <a:r>
              <a:rPr lang="en-US" sz="1800" dirty="0"/>
              <a:t>.</a:t>
            </a:r>
          </a:p>
          <a:p>
            <a:r>
              <a:rPr lang="en-US" sz="1800" dirty="0"/>
              <a:t>The sixth digraph is </a:t>
            </a:r>
            <a:r>
              <a:rPr lang="en-US" sz="1800" b="1" dirty="0"/>
              <a:t>TE</a:t>
            </a:r>
            <a:r>
              <a:rPr lang="en-US" sz="1800" dirty="0"/>
              <a:t>. The pair appears in the same row. By using </a:t>
            </a:r>
            <a:r>
              <a:rPr lang="en-US" sz="1800" b="1" dirty="0"/>
              <a:t>Rule (</a:t>
            </a:r>
            <a:r>
              <a:rPr lang="en-US" sz="1800" b="1" dirty="0" err="1"/>
              <a:t>i</a:t>
            </a:r>
            <a:r>
              <a:rPr lang="en-US" sz="1800" b="1" dirty="0"/>
              <a:t>) TE</a:t>
            </a:r>
            <a:r>
              <a:rPr lang="en-US" sz="1800" dirty="0"/>
              <a:t> gets encipher into </a:t>
            </a:r>
            <a:r>
              <a:rPr lang="en-US" sz="1800" b="1" dirty="0"/>
              <a:t>ER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Therefore, The plaintext </a:t>
            </a:r>
            <a:r>
              <a:rPr lang="en-US" sz="1800" b="1" dirty="0">
                <a:solidFill>
                  <a:srgbClr val="FF0000"/>
                </a:solidFill>
              </a:rPr>
              <a:t>COMMUNICATE</a:t>
            </a:r>
            <a:r>
              <a:rPr lang="en-US" sz="1800" dirty="0">
                <a:solidFill>
                  <a:srgbClr val="FF0000"/>
                </a:solidFill>
              </a:rPr>
              <a:t> gets encipher (encrypted) into </a:t>
            </a:r>
            <a:r>
              <a:rPr lang="en-US" sz="1800" b="1" dirty="0">
                <a:solidFill>
                  <a:srgbClr val="FF0000"/>
                </a:solidFill>
              </a:rPr>
              <a:t>OMRMPCSGPTER.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55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AA9F6-0B61-2679-A1DE-7F51349F2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8565"/>
            <a:ext cx="10515600" cy="5558398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             </a:t>
            </a:r>
          </a:p>
          <a:p>
            <a:pPr marL="0" indent="0">
              <a:buNone/>
            </a:pPr>
            <a:r>
              <a:rPr lang="en-IN" sz="5400" dirty="0">
                <a:solidFill>
                  <a:srgbClr val="00B050"/>
                </a:solidFill>
              </a:rPr>
              <a:t>    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29278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u="sng" dirty="0"/>
              <a:t>Images of how sender and receiver uses the key.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630" y="1936721"/>
            <a:ext cx="10515600" cy="4351338"/>
          </a:xfrm>
        </p:spPr>
        <p:txBody>
          <a:bodyPr/>
          <a:lstStyle/>
          <a:p>
            <a:r>
              <a:rPr lang="en-US" b="1" dirty="0"/>
              <a:t>Here, Sender Uses Key to Encrypt Plaintext to Ciphertext</a:t>
            </a:r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Here, Recipient Uses Key to Decrypt Ciphertext to Plaintext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825625"/>
            <a:ext cx="10515600" cy="40341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b="1" u="sng" dirty="0"/>
          </a:p>
        </p:txBody>
      </p:sp>
      <p:pic>
        <p:nvPicPr>
          <p:cNvPr id="5" name="Picture 4" descr="Graph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821" y="2367187"/>
            <a:ext cx="3629025" cy="117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raph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820" y="4112390"/>
            <a:ext cx="36290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55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u="sng" dirty="0"/>
              <a:t>Techniques to use encryption and decryption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Caesar Cipher Technique.</a:t>
            </a:r>
          </a:p>
          <a:p>
            <a:r>
              <a:rPr lang="en-US" dirty="0"/>
              <a:t>Play Fair Technique.</a:t>
            </a:r>
          </a:p>
        </p:txBody>
      </p:sp>
    </p:spTree>
    <p:extLst>
      <p:ext uri="{BB962C8B-B14F-4D97-AF65-F5344CB8AC3E}">
        <p14:creationId xmlns:p14="http://schemas.microsoft.com/office/powerpoint/2010/main" val="424293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Caesar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/>
              <a:t>The Caesar cipher is the simplest and oldest method of cryptography. </a:t>
            </a:r>
          </a:p>
          <a:p>
            <a:r>
              <a:rPr lang="en-US" sz="2000" dirty="0"/>
              <a:t>The Caesar cipher method is based on a mono-alphabetic cipher and is also called a shift cipher or additive cipher. </a:t>
            </a:r>
          </a:p>
          <a:p>
            <a:r>
              <a:rPr lang="en-US" sz="2000" dirty="0"/>
              <a:t>Julius Caesar used the shift cipher (additive cipher) technique to communicate with his officers. For this reason, the shift cipher technique is called the Caesar cipher. </a:t>
            </a:r>
          </a:p>
          <a:p>
            <a:r>
              <a:rPr lang="en-US" sz="2000" dirty="0"/>
              <a:t>The Caesar cipher is a kind of replacement (substitution) cipher, where all letter of plain text is replaced by another letter.</a:t>
            </a:r>
          </a:p>
          <a:p>
            <a:endParaRPr lang="en-US" sz="2000" dirty="0"/>
          </a:p>
          <a:p>
            <a:r>
              <a:rPr lang="en-US" sz="2000" b="1" dirty="0"/>
              <a:t>The formula of encryption is:</a:t>
            </a:r>
            <a:endParaRPr lang="en-US" sz="2000" dirty="0"/>
          </a:p>
          <a:p>
            <a:r>
              <a:rPr lang="en-US" sz="2000" dirty="0"/>
              <a:t>E</a:t>
            </a:r>
            <a:r>
              <a:rPr lang="en-US" sz="2000" baseline="-25000" dirty="0"/>
              <a:t>n</a:t>
            </a:r>
            <a:r>
              <a:rPr lang="en-US" sz="2000" dirty="0"/>
              <a:t> (x) = (x + n) mod 26</a:t>
            </a:r>
          </a:p>
          <a:p>
            <a:r>
              <a:rPr lang="en-US" sz="2000" b="1" dirty="0"/>
              <a:t>The formula of decryption is:</a:t>
            </a:r>
            <a:endParaRPr lang="en-US" sz="2000" dirty="0"/>
          </a:p>
          <a:p>
            <a:r>
              <a:rPr lang="en-US" sz="2000" dirty="0"/>
              <a:t>D</a:t>
            </a:r>
            <a:r>
              <a:rPr lang="en-US" sz="2000" baseline="-25000" dirty="0"/>
              <a:t>n</a:t>
            </a:r>
            <a:r>
              <a:rPr lang="en-US" sz="2000" dirty="0"/>
              <a:t> (x) = (xi - n) mod 26</a:t>
            </a:r>
          </a:p>
          <a:p>
            <a:r>
              <a:rPr lang="en-US" sz="2000" b="1" dirty="0"/>
              <a:t>Where,</a:t>
            </a:r>
            <a:endParaRPr lang="en-US" sz="2000" dirty="0"/>
          </a:p>
          <a:p>
            <a:r>
              <a:rPr lang="en-US" sz="2000" dirty="0"/>
              <a:t>E denotes the encryption</a:t>
            </a:r>
            <a:br>
              <a:rPr lang="en-US" sz="2000" dirty="0"/>
            </a:br>
            <a:r>
              <a:rPr lang="en-US" sz="2000" dirty="0"/>
              <a:t>D denotes the decryption</a:t>
            </a:r>
            <a:br>
              <a:rPr lang="en-US" sz="2000" dirty="0"/>
            </a:br>
            <a:r>
              <a:rPr lang="en-US" sz="2000" dirty="0"/>
              <a:t>x denotes the letters value</a:t>
            </a:r>
            <a:br>
              <a:rPr lang="en-US" sz="2000" dirty="0"/>
            </a:br>
            <a:r>
              <a:rPr lang="en-US" sz="2000" dirty="0"/>
              <a:t>n denotes the key value (shift value)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434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u="sng" dirty="0"/>
              <a:t>Advantages of Caesar cipher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very easy to implement.</a:t>
            </a:r>
          </a:p>
          <a:p>
            <a:r>
              <a:rPr lang="en-US" dirty="0"/>
              <a:t>This method is the simplest method of cryptography.</a:t>
            </a:r>
          </a:p>
          <a:p>
            <a:r>
              <a:rPr lang="en-US" dirty="0"/>
              <a:t>Only one short key is used in its entire process.</a:t>
            </a:r>
          </a:p>
          <a:p>
            <a:r>
              <a:rPr lang="en-US" dirty="0"/>
              <a:t>If a system does not use complex coding techniques, it is the best method for it.</a:t>
            </a:r>
          </a:p>
          <a:p>
            <a:r>
              <a:rPr lang="en-US" dirty="0"/>
              <a:t>It requires only a few computing resources.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2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/>
              <a:t>Dis-Advantages of PlayFair Method.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15496"/>
          </a:xfrm>
        </p:spPr>
        <p:txBody>
          <a:bodyPr/>
          <a:lstStyle/>
          <a:p>
            <a:r>
              <a:rPr lang="en-US" dirty="0"/>
              <a:t>It can be easily hacked. It means the message encrypted by this method can be easily decrypted.</a:t>
            </a:r>
          </a:p>
          <a:p>
            <a:r>
              <a:rPr lang="en-US" dirty="0"/>
              <a:t>It provides very little security.</a:t>
            </a:r>
          </a:p>
          <a:p>
            <a:r>
              <a:rPr lang="en-US" dirty="0"/>
              <a:t>By looking at the pattern of letters in it, the entire message can be decrypted.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180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 of Caesar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458" y="1372698"/>
            <a:ext cx="10515600" cy="52075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the Caesar cipher to encrypt and decrypt the message "HELLO," and the key (shift) value of this message is 15.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Encryption</a:t>
            </a:r>
            <a:endParaRPr lang="en-US" dirty="0"/>
          </a:p>
          <a:p>
            <a:r>
              <a:rPr lang="en-US" dirty="0"/>
              <a:t>We apply encryption formulas by character, based on alphabetical order.</a:t>
            </a:r>
          </a:p>
          <a:p>
            <a:r>
              <a:rPr lang="en-US" dirty="0"/>
              <a:t>The formula of encryption is:</a:t>
            </a:r>
          </a:p>
          <a:p>
            <a:r>
              <a:rPr lang="en-US" b="1" dirty="0"/>
              <a:t>E</a:t>
            </a:r>
            <a:r>
              <a:rPr lang="en-US" b="1" baseline="-25000" dirty="0"/>
              <a:t>n</a:t>
            </a:r>
            <a:r>
              <a:rPr lang="en-US" b="1" dirty="0"/>
              <a:t> (x) = (x + n) mod 26</a:t>
            </a:r>
          </a:p>
          <a:p>
            <a:r>
              <a:rPr lang="en-US" dirty="0"/>
              <a:t>The encrypted message of this plain text is "WTAAD".</a:t>
            </a:r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8715" y="15436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pic>
        <p:nvPicPr>
          <p:cNvPr id="7" name="Picture 2" descr="Caesar Cipher Techniq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16" y="2274398"/>
            <a:ext cx="68675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047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Scenario of Caesar Cipher Method to Encrypt the </a:t>
            </a:r>
            <a:r>
              <a:rPr lang="en-US" sz="2800" b="1" dirty="0"/>
              <a:t>“HELLO” </a:t>
            </a:r>
            <a:r>
              <a:rPr lang="en-US" sz="2800" dirty="0"/>
              <a:t>Message.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526524"/>
              </p:ext>
            </p:extLst>
          </p:nvPr>
        </p:nvGraphicFramePr>
        <p:xfrm>
          <a:off x="1683522" y="1905711"/>
          <a:ext cx="8203961" cy="4110529"/>
        </p:xfrm>
        <a:graphic>
          <a:graphicData uri="http://schemas.openxmlformats.org/drawingml/2006/table">
            <a:tbl>
              <a:tblPr/>
              <a:tblGrid>
                <a:gridCol w="2431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6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8453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Plaintext: H → 07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da-DK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</a:t>
                      </a:r>
                      <a:r>
                        <a:rPr lang="da-DK" baseline="-25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</a:t>
                      </a:r>
                      <a:r>
                        <a:rPr lang="da-DK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: (07 + 15) mod 26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Ciphertext: 22 → W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019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Plaintext: E → 04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da-DK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</a:t>
                      </a:r>
                      <a:r>
                        <a:rPr lang="da-DK" baseline="-25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</a:t>
                      </a:r>
                      <a:r>
                        <a:rPr lang="da-DK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: (04 + 15) mod 26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Ciphertext: 19 → 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8019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Plaintext: L → 11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da-DK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</a:t>
                      </a:r>
                      <a:r>
                        <a:rPr lang="da-DK" baseline="-25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</a:t>
                      </a:r>
                      <a:r>
                        <a:rPr lang="da-DK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: (11 + 15) mod 26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Ciphertext: 00 → A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8019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Plaintext: L → 11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da-DK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</a:t>
                      </a:r>
                      <a:r>
                        <a:rPr lang="da-DK" baseline="-25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</a:t>
                      </a:r>
                      <a:r>
                        <a:rPr lang="da-DK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: (11 + 15) mod 26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Ciphertext: 00 → A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8019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Plaintext: O → 14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da-DK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</a:t>
                      </a:r>
                      <a:r>
                        <a:rPr lang="da-DK" baseline="-25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</a:t>
                      </a:r>
                      <a:r>
                        <a:rPr lang="da-DK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: (14 + 15) mod 26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Ciphertext: 03 → 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63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5454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/>
              <a:t>Play Fair Method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69833" y="1051441"/>
            <a:ext cx="10214116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D3D4E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+mn-lt"/>
              </a:rPr>
              <a:t>It is a symmetric-encryption technique that was invented in 1854 by Charles Wheat Stone. </a:t>
            </a:r>
          </a:p>
          <a:p>
            <a:pPr>
              <a:lnSpc>
                <a:spcPct val="100000"/>
              </a:lnSpc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+mn-lt"/>
              </a:rPr>
              <a:t>The Playfair treats diagrams in plaintext as single units and translates them into ciphertext. </a:t>
            </a:r>
          </a:p>
          <a:p>
            <a:pPr>
              <a:lnSpc>
                <a:spcPct val="100000"/>
              </a:lnSpc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+mn-lt"/>
              </a:rPr>
              <a:t>The Play-Fair algorithm uses a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+mn-lt"/>
              </a:rPr>
              <a:t>5x5 matrix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+mn-lt"/>
              </a:rPr>
              <a:t> of letters called 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+mn-lt"/>
              </a:rPr>
              <a:t>Playfair square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+mn-lt"/>
              </a:rPr>
              <a:t> or 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+mn-lt"/>
              </a:rPr>
              <a:t>Wheatston-square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+mn-lt"/>
              </a:rPr>
              <a:t>, constructed using keyword.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u="sng" dirty="0"/>
              <a:t>Terminology</a:t>
            </a:r>
          </a:p>
          <a:p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Plaintext:</a:t>
            </a:r>
            <a:r>
              <a:rPr lang="en-US" sz="1800" dirty="0">
                <a:latin typeface="+mn-lt"/>
              </a:rPr>
              <a:t> It is the original message that is to be encrypted. It is also known as a </a:t>
            </a:r>
            <a:r>
              <a:rPr lang="en-US" sz="1800" b="1" dirty="0">
                <a:latin typeface="+mn-lt"/>
              </a:rPr>
              <a:t>message</a:t>
            </a:r>
            <a:r>
              <a:rPr lang="en-US" sz="1800" dirty="0">
                <a:latin typeface="+mn-l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Ciphertext:</a:t>
            </a:r>
            <a:r>
              <a:rPr lang="en-US" sz="1800" dirty="0">
                <a:latin typeface="+mn-lt"/>
              </a:rPr>
              <a:t> It is an encrypted message.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Cipher:</a:t>
            </a:r>
            <a:r>
              <a:rPr lang="en-US" sz="1800" dirty="0">
                <a:latin typeface="+mn-lt"/>
              </a:rPr>
              <a:t> It is an algorithm for transforming plaintext to ciphertext.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Key:</a:t>
            </a:r>
            <a:r>
              <a:rPr lang="en-US" sz="1800" dirty="0">
                <a:latin typeface="+mn-lt"/>
              </a:rPr>
              <a:t> It is the key to encrypt or decrypt the plaintext. It is known only to the sender and receiver. It is filled character by character in the matrix that is called </a:t>
            </a:r>
            <a:r>
              <a:rPr lang="en-US" sz="1800" b="1" dirty="0">
                <a:latin typeface="+mn-lt"/>
              </a:rPr>
              <a:t>key-table</a:t>
            </a:r>
            <a:r>
              <a:rPr lang="en-US" sz="1800" dirty="0">
                <a:latin typeface="+mn-lt"/>
              </a:rPr>
              <a:t> or </a:t>
            </a:r>
            <a:r>
              <a:rPr lang="en-US" sz="1800" b="1" dirty="0">
                <a:latin typeface="+mn-lt"/>
              </a:rPr>
              <a:t>key-matrix</a:t>
            </a:r>
            <a:r>
              <a:rPr lang="en-US" sz="1800" dirty="0">
                <a:latin typeface="+mn-l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Encipher:</a:t>
            </a:r>
            <a:r>
              <a:rPr lang="en-US" sz="1800" dirty="0">
                <a:latin typeface="+mn-lt"/>
              </a:rPr>
              <a:t> The process of converting plaintext into ciphertext is called </a:t>
            </a:r>
            <a:r>
              <a:rPr lang="en-US" sz="1800" b="1" dirty="0">
                <a:latin typeface="+mn-lt"/>
              </a:rPr>
              <a:t>encipher</a:t>
            </a:r>
            <a:r>
              <a:rPr lang="en-US" sz="1800" dirty="0">
                <a:latin typeface="+mn-l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latin typeface="+mn-lt"/>
              </a:rPr>
              <a:t>Decipher:</a:t>
            </a:r>
            <a:r>
              <a:rPr lang="en-US" sz="1800" dirty="0">
                <a:latin typeface="+mn-lt"/>
              </a:rPr>
              <a:t> The process of removing ciphertext from plaintext is called </a:t>
            </a:r>
            <a:r>
              <a:rPr lang="en-US" sz="1800" b="1" dirty="0">
                <a:latin typeface="+mn-lt"/>
              </a:rPr>
              <a:t>decipher</a:t>
            </a:r>
            <a:r>
              <a:rPr lang="en-US" sz="1800" dirty="0">
                <a:latin typeface="+mn-l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0606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1211</Words>
  <Application>Microsoft Office PowerPoint</Application>
  <PresentationFormat>Widescreen</PresentationFormat>
  <Paragraphs>144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inter-regular</vt:lpstr>
      <vt:lpstr>Office Theme</vt:lpstr>
      <vt:lpstr>Encryption and Decryption using Caesar Cipher and Play Fair Technique. </vt:lpstr>
      <vt:lpstr>Images of how sender and receiver uses the key.</vt:lpstr>
      <vt:lpstr>Techniques to use encryption and decryption</vt:lpstr>
      <vt:lpstr>Caesar Cipher</vt:lpstr>
      <vt:lpstr>Advantages of Caesar cipher </vt:lpstr>
      <vt:lpstr>Dis-Advantages of PlayFair Method.</vt:lpstr>
      <vt:lpstr>Example of Caesar Cipher</vt:lpstr>
      <vt:lpstr>Scenario of Caesar Cipher Method to Encrypt the “HELLO” Message.</vt:lpstr>
      <vt:lpstr>Play Fair Method</vt:lpstr>
      <vt:lpstr>Advantages of PlayFair Method</vt:lpstr>
      <vt:lpstr>Rules of PlayFair Method</vt:lpstr>
      <vt:lpstr>Limitations of PlayFair Method.</vt:lpstr>
      <vt:lpstr>Example of PlayFair Cipher.</vt:lpstr>
      <vt:lpstr>Scenario of PlayFair Method to encrypt the “Communicate” message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Encryption and Decryption using Caesar Cipher and Play Fair Technique.</dc:title>
  <dc:creator>LENOVO</dc:creator>
  <cp:lastModifiedBy>Neeraj Vishwakarma</cp:lastModifiedBy>
  <cp:revision>36</cp:revision>
  <dcterms:created xsi:type="dcterms:W3CDTF">2023-05-25T16:27:42Z</dcterms:created>
  <dcterms:modified xsi:type="dcterms:W3CDTF">2023-05-25T18:06:38Z</dcterms:modified>
</cp:coreProperties>
</file>