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04157-FFF1-4C0F-BC32-33721F923DEC}"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5A3B6-FD66-4B56-A3F2-6FF91577AEDA}" type="slidenum">
              <a:rPr lang="en-IN" smtClean="0"/>
              <a:t>‹#›</a:t>
            </a:fld>
            <a:endParaRPr lang="en-IN"/>
          </a:p>
        </p:txBody>
      </p:sp>
    </p:spTree>
    <p:extLst>
      <p:ext uri="{BB962C8B-B14F-4D97-AF65-F5344CB8AC3E}">
        <p14:creationId xmlns:p14="http://schemas.microsoft.com/office/powerpoint/2010/main" val="126805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B5A3B6-FD66-4B56-A3F2-6FF91577AEDA}" type="slidenum">
              <a:rPr lang="en-IN" smtClean="0"/>
              <a:t>5</a:t>
            </a:fld>
            <a:endParaRPr lang="en-IN"/>
          </a:p>
        </p:txBody>
      </p:sp>
    </p:spTree>
    <p:extLst>
      <p:ext uri="{BB962C8B-B14F-4D97-AF65-F5344CB8AC3E}">
        <p14:creationId xmlns:p14="http://schemas.microsoft.com/office/powerpoint/2010/main" val="322514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0C90-B793-5170-19F3-71D470915C37}"/>
              </a:ext>
            </a:extLst>
          </p:cNvPr>
          <p:cNvSpPr>
            <a:spLocks noGrp="1"/>
          </p:cNvSpPr>
          <p:nvPr>
            <p:ph type="ctrTitle"/>
          </p:nvPr>
        </p:nvSpPr>
        <p:spPr>
          <a:xfrm>
            <a:off x="1717818" y="594461"/>
            <a:ext cx="9001462" cy="1649118"/>
          </a:xfrm>
        </p:spPr>
        <p:txBody>
          <a:bodyPr>
            <a:normAutofit/>
          </a:bodyPr>
          <a:lstStyle/>
          <a:p>
            <a:r>
              <a:rPr lang="en-IN" sz="2400" kern="100" dirty="0">
                <a:solidFill>
                  <a:schemeClr val="accent6">
                    <a:lumMod val="75000"/>
                  </a:schemeClr>
                </a:solidFill>
                <a:effectLst/>
                <a:latin typeface="Times New Roman" panose="02020603050405020304" pitchFamily="18" charset="0"/>
                <a:ea typeface="Times New Roman" panose="02020603050405020304" pitchFamily="18" charset="0"/>
              </a:rPr>
              <a:t>Defending the Digital World: A Comprehensive Guide Against SQL Injection Threats</a:t>
            </a:r>
            <a:br>
              <a:rPr lang="en-IN" sz="1800" kern="1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494D3DC6-CF11-2BE4-4290-2CA0D5C7EFBC}"/>
              </a:ext>
            </a:extLst>
          </p:cNvPr>
          <p:cNvSpPr>
            <a:spLocks noGrp="1"/>
          </p:cNvSpPr>
          <p:nvPr>
            <p:ph type="subTitle" idx="1"/>
          </p:nvPr>
        </p:nvSpPr>
        <p:spPr>
          <a:xfrm>
            <a:off x="1595269" y="2073897"/>
            <a:ext cx="9001462" cy="3610466"/>
          </a:xfrm>
        </p:spPr>
        <p:txBody>
          <a:bodyPr>
            <a:normAutofit lnSpcReduction="10000"/>
          </a:bodyPr>
          <a:lstStyle/>
          <a:p>
            <a:r>
              <a:rPr lang="en-IN" dirty="0"/>
              <a:t>Group Member:-</a:t>
            </a:r>
          </a:p>
          <a:p>
            <a:r>
              <a:rPr lang="en-IN" sz="1800" kern="100" dirty="0">
                <a:effectLst/>
                <a:latin typeface="Times New Roman" panose="02020603050405020304" pitchFamily="18" charset="0"/>
                <a:ea typeface="Times New Roman" panose="02020603050405020304" pitchFamily="18" charset="0"/>
              </a:rPr>
              <a:t> Gaurav Kailash Borana  </a:t>
            </a:r>
          </a:p>
          <a:p>
            <a:r>
              <a:rPr lang="en-IN" sz="1800" kern="100" dirty="0">
                <a:effectLst/>
                <a:latin typeface="Times New Roman" panose="02020603050405020304" pitchFamily="18" charset="0"/>
                <a:ea typeface="Times New Roman" panose="02020603050405020304" pitchFamily="18" charset="0"/>
              </a:rPr>
              <a:t>            Neeraj Harikesh Vishwakarma</a:t>
            </a:r>
          </a:p>
          <a:p>
            <a:r>
              <a:rPr lang="en-IN" sz="1800" kern="100" dirty="0">
                <a:solidFill>
                  <a:srgbClr val="FFC000"/>
                </a:solidFill>
                <a:effectLst/>
                <a:latin typeface="Times New Roman" panose="02020603050405020304" pitchFamily="18" charset="0"/>
                <a:ea typeface="Times New Roman" panose="02020603050405020304" pitchFamily="18" charset="0"/>
              </a:rPr>
              <a:t>Special Thanks to my Professor:-  </a:t>
            </a:r>
            <a:endParaRPr lang="en-IN" sz="1800" kern="100" dirty="0">
              <a:solidFill>
                <a:srgbClr val="FFC000"/>
              </a:solidFill>
              <a:effectLst/>
              <a:latin typeface="Calibri" panose="020F0502020204030204" pitchFamily="34" charset="0"/>
              <a:ea typeface="Calibri" panose="020F0502020204030204" pitchFamily="34" charset="0"/>
            </a:endParaRPr>
          </a:p>
          <a:p>
            <a:r>
              <a:rPr lang="en-IN" sz="1800" kern="100" dirty="0">
                <a:effectLst/>
                <a:latin typeface="Times New Roman" panose="02020603050405020304" pitchFamily="18" charset="0"/>
                <a:ea typeface="Times New Roman" panose="02020603050405020304" pitchFamily="18" charset="0"/>
              </a:rPr>
              <a:t>Prof.Shakil Tamboli   </a:t>
            </a:r>
          </a:p>
          <a:p>
            <a:r>
              <a:rPr lang="en-IN" sz="1800" kern="100" dirty="0">
                <a:effectLst/>
                <a:latin typeface="Times New Roman" panose="02020603050405020304" pitchFamily="18" charset="0"/>
                <a:ea typeface="Times New Roman" panose="02020603050405020304" pitchFamily="18" charset="0"/>
              </a:rPr>
              <a:t>Dr. Pooja Sharma </a:t>
            </a:r>
          </a:p>
          <a:p>
            <a:r>
              <a:rPr lang="en-IN" sz="1800" dirty="0">
                <a:effectLst/>
                <a:latin typeface="Times New Roman" panose="02020603050405020304" pitchFamily="18" charset="0"/>
                <a:ea typeface="Times New Roman" panose="02020603050405020304" pitchFamily="18" charset="0"/>
              </a:rPr>
              <a:t>Dr. Moresh M. Mukhedkar </a:t>
            </a:r>
          </a:p>
          <a:p>
            <a:r>
              <a:rPr lang="en-IN" sz="1800" dirty="0">
                <a:effectLst/>
                <a:latin typeface="Times New Roman" panose="02020603050405020304" pitchFamily="18" charset="0"/>
                <a:ea typeface="Times New Roman" panose="02020603050405020304" pitchFamily="18" charset="0"/>
              </a:rPr>
              <a:t>Prof.Nitin A.Dawande</a:t>
            </a:r>
          </a:p>
          <a:p>
            <a:endParaRPr lang="en-IN" sz="1800" kern="100" dirty="0">
              <a:effectLst/>
              <a:latin typeface="Times New Roman" panose="02020603050405020304" pitchFamily="18" charset="0"/>
              <a:ea typeface="Times New Roman" panose="02020603050405020304" pitchFamily="18" charset="0"/>
            </a:endParaRPr>
          </a:p>
          <a:p>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5" name="Rectangle 4">
            <a:extLst>
              <a:ext uri="{FF2B5EF4-FFF2-40B4-BE49-F238E27FC236}">
                <a16:creationId xmlns:a16="http://schemas.microsoft.com/office/drawing/2014/main" id="{B1A08386-47BE-B60D-37A9-913E62FBC3D0}"/>
              </a:ext>
            </a:extLst>
          </p:cNvPr>
          <p:cNvSpPr/>
          <p:nvPr/>
        </p:nvSpPr>
        <p:spPr>
          <a:xfrm>
            <a:off x="405352" y="5900035"/>
            <a:ext cx="11331019" cy="363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5">
                    <a:lumMod val="50000"/>
                  </a:schemeClr>
                </a:solidFill>
              </a:rPr>
              <a:t>DY.PATIL UNIVERSITY ,AMBI,PUNE.</a:t>
            </a:r>
          </a:p>
        </p:txBody>
      </p:sp>
    </p:spTree>
    <p:extLst>
      <p:ext uri="{BB962C8B-B14F-4D97-AF65-F5344CB8AC3E}">
        <p14:creationId xmlns:p14="http://schemas.microsoft.com/office/powerpoint/2010/main" val="196249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AC7F-65DB-6391-5CA8-2F4AAE0B9FE1}"/>
              </a:ext>
            </a:extLst>
          </p:cNvPr>
          <p:cNvSpPr>
            <a:spLocks noGrp="1"/>
          </p:cNvSpPr>
          <p:nvPr>
            <p:ph type="title"/>
          </p:nvPr>
        </p:nvSpPr>
        <p:spPr>
          <a:xfrm>
            <a:off x="913795" y="609600"/>
            <a:ext cx="10926271" cy="1326321"/>
          </a:xfrm>
        </p:spPr>
        <p:txBody>
          <a:bodyPr>
            <a:normAutofit/>
          </a:bodyPr>
          <a:lstStyle/>
          <a:p>
            <a:r>
              <a:rPr lang="en-US" sz="3200" dirty="0">
                <a:solidFill>
                  <a:schemeClr val="accent6">
                    <a:lumMod val="50000"/>
                  </a:schemeClr>
                </a:solidFill>
                <a:latin typeface="Times New Roman" pitchFamily="18" charset="0"/>
                <a:cs typeface="Times New Roman" pitchFamily="18" charset="0"/>
              </a:rPr>
              <a:t>Application, Advantages and Disadvantages</a:t>
            </a:r>
            <a:br>
              <a:rPr lang="en-US" dirty="0">
                <a:solidFill>
                  <a:schemeClr val="accent2"/>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238DFCAA-5297-B5B4-A49B-107905DC4EEA}"/>
              </a:ext>
            </a:extLst>
          </p:cNvPr>
          <p:cNvSpPr>
            <a:spLocks noGrp="1"/>
          </p:cNvSpPr>
          <p:nvPr>
            <p:ph idx="1"/>
          </p:nvPr>
        </p:nvSpPr>
        <p:spPr>
          <a:xfrm>
            <a:off x="913795" y="1838227"/>
            <a:ext cx="10353762" cy="3952973"/>
          </a:xfrm>
        </p:spPr>
        <p:txBody>
          <a:bodyPr>
            <a:normAutofit lnSpcReduction="10000"/>
          </a:bodyPr>
          <a:lstStyle/>
          <a:p>
            <a:r>
              <a:rPr lang="en-IN" sz="1400" dirty="0">
                <a:solidFill>
                  <a:srgbClr val="00B050"/>
                </a:solidFill>
              </a:rPr>
              <a:t>Application:-</a:t>
            </a:r>
          </a:p>
          <a:p>
            <a:pPr marL="0" indent="0">
              <a:buNone/>
            </a:pPr>
            <a:r>
              <a:rPr lang="en-US" sz="1200" dirty="0"/>
              <a:t>1.User Input Handling: - Implementing various mechanism or filtration techniques to restrict user.</a:t>
            </a:r>
          </a:p>
          <a:p>
            <a:pPr marL="0" indent="0">
              <a:buNone/>
            </a:pPr>
            <a:r>
              <a:rPr lang="en-US" sz="1200" dirty="0"/>
              <a:t>2.Maintaining Database: -  Maintain confidentiality, integrity, availability, on data within database.</a:t>
            </a:r>
          </a:p>
          <a:p>
            <a:pPr marL="0" indent="0">
              <a:buNone/>
            </a:pPr>
            <a:r>
              <a:rPr lang="en-US" sz="1200" dirty="0"/>
              <a:t>3.Network Security: -Maintaining integrity of data is important on the network. Utilize Checksum techniques to handle data and also check integrity of data.</a:t>
            </a:r>
          </a:p>
          <a:p>
            <a:pPr marL="0" indent="0">
              <a:buNone/>
            </a:pPr>
            <a:r>
              <a:rPr lang="en-US" sz="1200" dirty="0"/>
              <a:t>4.High Performance: -To handle performance. Performance can be increase by optimize database queries through Prepared statement.</a:t>
            </a:r>
          </a:p>
          <a:p>
            <a:pPr marL="0" indent="0">
              <a:buNone/>
            </a:pPr>
            <a:r>
              <a:rPr lang="en-US" sz="1200" dirty="0"/>
              <a:t>5.Applicable to all sector: - Applicable to various sector where maintaining the data privacy is crucial.</a:t>
            </a:r>
          </a:p>
          <a:p>
            <a:r>
              <a:rPr lang="en-IN" sz="1400" dirty="0">
                <a:solidFill>
                  <a:srgbClr val="00B050"/>
                </a:solidFill>
              </a:rPr>
              <a:t>Advantages</a:t>
            </a:r>
            <a:r>
              <a:rPr lang="en-IN" sz="1200" dirty="0">
                <a:solidFill>
                  <a:srgbClr val="00B050"/>
                </a:solidFill>
              </a:rPr>
              <a:t>:-</a:t>
            </a:r>
          </a:p>
          <a:p>
            <a:pPr marL="0" indent="0">
              <a:buNone/>
            </a:pPr>
            <a:r>
              <a:rPr lang="en-US" sz="1200" dirty="0"/>
              <a:t>1.  Protects against common attacks like SQL injection, keeping user data safe from unauthorized access or tampering.</a:t>
            </a:r>
          </a:p>
          <a:p>
            <a:pPr marL="0" indent="0">
              <a:buNone/>
            </a:pPr>
            <a:r>
              <a:rPr lang="en-US" sz="1200" dirty="0"/>
              <a:t>2. It ensures that sensitive information stays private and that data in the database remains reliable, which is important for user privacy.</a:t>
            </a:r>
          </a:p>
          <a:p>
            <a:pPr marL="0" indent="0">
              <a:buNone/>
            </a:pPr>
            <a:r>
              <a:rPr lang="en-US" sz="1200" dirty="0"/>
              <a:t>3. By using checksum techniques,  ensures that data sent over the network reaches its destination without being altered.</a:t>
            </a:r>
          </a:p>
          <a:p>
            <a:pPr marL="0" indent="0">
              <a:buNone/>
            </a:pPr>
            <a:r>
              <a:rPr lang="en-US" sz="1200" dirty="0"/>
              <a:t>4. Automates security processes, making the system more efficient and less human involvement.</a:t>
            </a:r>
            <a:endParaRPr lang="en-IN" sz="1200" dirty="0"/>
          </a:p>
        </p:txBody>
      </p:sp>
    </p:spTree>
    <p:extLst>
      <p:ext uri="{BB962C8B-B14F-4D97-AF65-F5344CB8AC3E}">
        <p14:creationId xmlns:p14="http://schemas.microsoft.com/office/powerpoint/2010/main" val="384666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108EF-D19E-BE22-503A-F2FF2B380BEE}"/>
              </a:ext>
            </a:extLst>
          </p:cNvPr>
          <p:cNvSpPr>
            <a:spLocks noGrp="1"/>
          </p:cNvSpPr>
          <p:nvPr>
            <p:ph idx="1"/>
          </p:nvPr>
        </p:nvSpPr>
        <p:spPr>
          <a:xfrm>
            <a:off x="913795" y="1414021"/>
            <a:ext cx="10353762" cy="4377179"/>
          </a:xfrm>
        </p:spPr>
        <p:txBody>
          <a:bodyPr/>
          <a:lstStyle/>
          <a:p>
            <a:r>
              <a:rPr lang="en-IN" sz="1400" dirty="0">
                <a:solidFill>
                  <a:srgbClr val="00B050"/>
                </a:solidFill>
              </a:rPr>
              <a:t>Disadvantages</a:t>
            </a:r>
            <a:r>
              <a:rPr lang="en-IN" sz="1200" dirty="0">
                <a:solidFill>
                  <a:srgbClr val="00B050"/>
                </a:solidFill>
              </a:rPr>
              <a:t>:-</a:t>
            </a:r>
          </a:p>
          <a:p>
            <a:pPr marL="0" indent="0">
              <a:buNone/>
            </a:pPr>
            <a:r>
              <a:rPr lang="en-US" sz="1200" dirty="0"/>
              <a:t>1. The security measures and constant monitoring may need a lot of computer resources, potentially slowing down the system.</a:t>
            </a:r>
          </a:p>
          <a:p>
            <a:pPr marL="0" indent="0">
              <a:buNone/>
            </a:pPr>
            <a:r>
              <a:rPr lang="en-US" sz="1200" dirty="0"/>
              <a:t>2. The added security measures might slow down certain processes or need more computer power.</a:t>
            </a:r>
          </a:p>
          <a:p>
            <a:pPr marL="0" indent="0">
              <a:buNone/>
            </a:pPr>
            <a:r>
              <a:rPr lang="en-US" sz="1200" dirty="0"/>
              <a:t>3. Adapting to evolving technologies is essential, but frequently changing systems can be a bit challenging.</a:t>
            </a:r>
            <a:endParaRPr lang="en-IN" sz="1200" dirty="0"/>
          </a:p>
        </p:txBody>
      </p:sp>
    </p:spTree>
    <p:extLst>
      <p:ext uri="{BB962C8B-B14F-4D97-AF65-F5344CB8AC3E}">
        <p14:creationId xmlns:p14="http://schemas.microsoft.com/office/powerpoint/2010/main" val="287225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9EF2-DDDF-2E31-1B5C-3F39C6CB32CD}"/>
              </a:ext>
            </a:extLst>
          </p:cNvPr>
          <p:cNvSpPr>
            <a:spLocks noGrp="1"/>
          </p:cNvSpPr>
          <p:nvPr>
            <p:ph type="title"/>
          </p:nvPr>
        </p:nvSpPr>
        <p:spPr>
          <a:xfrm>
            <a:off x="913795" y="172677"/>
            <a:ext cx="10353761" cy="835992"/>
          </a:xfrm>
        </p:spPr>
        <p:txBody>
          <a:bodyPr>
            <a:normAutofit fontScale="90000"/>
          </a:bodyPr>
          <a:lstStyle/>
          <a:p>
            <a:r>
              <a:rPr lang="en-US" sz="3200" dirty="0">
                <a:solidFill>
                  <a:schemeClr val="accent6">
                    <a:lumMod val="75000"/>
                  </a:schemeClr>
                </a:solidFill>
                <a:latin typeface="Times New Roman" pitchFamily="18" charset="0"/>
                <a:cs typeface="Times New Roman" pitchFamily="18" charset="0"/>
              </a:rPr>
              <a:t>Result</a:t>
            </a:r>
            <a:br>
              <a:rPr lang="en-US" dirty="0">
                <a:solidFill>
                  <a:schemeClr val="accent2"/>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F9E3EA65-59BD-478D-C00D-A827EE7E7A26}"/>
              </a:ext>
            </a:extLst>
          </p:cNvPr>
          <p:cNvSpPr>
            <a:spLocks noGrp="1"/>
          </p:cNvSpPr>
          <p:nvPr>
            <p:ph idx="1"/>
          </p:nvPr>
        </p:nvSpPr>
        <p:spPr>
          <a:xfrm>
            <a:off x="1026916" y="1150070"/>
            <a:ext cx="10353762" cy="4235777"/>
          </a:xfrm>
        </p:spPr>
        <p:txBody>
          <a:bodyPr/>
          <a:lstStyle/>
          <a:p>
            <a:pPr marL="0" indent="0">
              <a:buNone/>
            </a:pPr>
            <a:r>
              <a:rPr lang="en-US" sz="1800" b="1" dirty="0">
                <a:effectLst/>
                <a:latin typeface="Times New Roman" panose="02020603050405020304" pitchFamily="18" charset="0"/>
                <a:ea typeface="Times New Roman" panose="02020603050405020304" pitchFamily="18" charset="0"/>
              </a:rPr>
              <a:t>Without utilization of security within system:-</a:t>
            </a:r>
          </a:p>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76A0BAA8-6B33-FA4C-E99D-8E65095EC1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406" y="1838389"/>
            <a:ext cx="3705340" cy="2414414"/>
          </a:xfrm>
          <a:prstGeom prst="rect">
            <a:avLst/>
          </a:prstGeom>
          <a:noFill/>
        </p:spPr>
      </p:pic>
      <p:pic>
        <p:nvPicPr>
          <p:cNvPr id="6" name="Picture 5">
            <a:extLst>
              <a:ext uri="{FF2B5EF4-FFF2-40B4-BE49-F238E27FC236}">
                <a16:creationId xmlns:a16="http://schemas.microsoft.com/office/drawing/2014/main" id="{A34EA937-0D4C-F1D6-184F-ADA87FDFF5DA}"/>
              </a:ext>
            </a:extLst>
          </p:cNvPr>
          <p:cNvPicPr>
            <a:picLocks noChangeAspect="1"/>
          </p:cNvPicPr>
          <p:nvPr/>
        </p:nvPicPr>
        <p:blipFill>
          <a:blip r:embed="rId3"/>
          <a:stretch>
            <a:fillRect/>
          </a:stretch>
        </p:blipFill>
        <p:spPr>
          <a:xfrm>
            <a:off x="3430418" y="4768230"/>
            <a:ext cx="4669941" cy="1518036"/>
          </a:xfrm>
          <a:prstGeom prst="rect">
            <a:avLst/>
          </a:prstGeom>
        </p:spPr>
      </p:pic>
      <p:pic>
        <p:nvPicPr>
          <p:cNvPr id="7" name="Picture 6">
            <a:extLst>
              <a:ext uri="{FF2B5EF4-FFF2-40B4-BE49-F238E27FC236}">
                <a16:creationId xmlns:a16="http://schemas.microsoft.com/office/drawing/2014/main" id="{9803A17B-74DA-5F9F-A5F5-AB1C740136C7}"/>
              </a:ext>
            </a:extLst>
          </p:cNvPr>
          <p:cNvPicPr>
            <a:picLocks noChangeAspect="1"/>
          </p:cNvPicPr>
          <p:nvPr/>
        </p:nvPicPr>
        <p:blipFill>
          <a:blip r:embed="rId4"/>
          <a:stretch>
            <a:fillRect/>
          </a:stretch>
        </p:blipFill>
        <p:spPr>
          <a:xfrm>
            <a:off x="4739166" y="1891208"/>
            <a:ext cx="3254022" cy="2361595"/>
          </a:xfrm>
          <a:prstGeom prst="rect">
            <a:avLst/>
          </a:prstGeom>
        </p:spPr>
      </p:pic>
      <p:pic>
        <p:nvPicPr>
          <p:cNvPr id="9" name="Picture 8">
            <a:extLst>
              <a:ext uri="{FF2B5EF4-FFF2-40B4-BE49-F238E27FC236}">
                <a16:creationId xmlns:a16="http://schemas.microsoft.com/office/drawing/2014/main" id="{71BA7BD6-38AF-A850-AEE8-6D976A6F40EB}"/>
              </a:ext>
            </a:extLst>
          </p:cNvPr>
          <p:cNvPicPr>
            <a:picLocks noChangeAspect="1"/>
          </p:cNvPicPr>
          <p:nvPr/>
        </p:nvPicPr>
        <p:blipFill>
          <a:blip r:embed="rId5"/>
          <a:stretch>
            <a:fillRect/>
          </a:stretch>
        </p:blipFill>
        <p:spPr>
          <a:xfrm>
            <a:off x="8320608" y="1660058"/>
            <a:ext cx="3276884" cy="2823894"/>
          </a:xfrm>
          <a:prstGeom prst="rect">
            <a:avLst/>
          </a:prstGeom>
        </p:spPr>
      </p:pic>
    </p:spTree>
    <p:extLst>
      <p:ext uri="{BB962C8B-B14F-4D97-AF65-F5344CB8AC3E}">
        <p14:creationId xmlns:p14="http://schemas.microsoft.com/office/powerpoint/2010/main" val="201191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F30E4C-92D0-B91D-7CAF-A4DD2EBC5F2C}"/>
              </a:ext>
            </a:extLst>
          </p:cNvPr>
          <p:cNvSpPr>
            <a:spLocks noGrp="1"/>
          </p:cNvSpPr>
          <p:nvPr>
            <p:ph idx="1"/>
          </p:nvPr>
        </p:nvSpPr>
        <p:spPr>
          <a:xfrm>
            <a:off x="913795" y="933254"/>
            <a:ext cx="10353762" cy="4857946"/>
          </a:xfrm>
        </p:spPr>
        <p:txBody>
          <a:bodyPr/>
          <a:lstStyle/>
          <a:p>
            <a:pPr marL="0" indent="0">
              <a:buNone/>
            </a:pPr>
            <a:r>
              <a:rPr lang="en-US" sz="1800" b="1" dirty="0">
                <a:effectLst/>
                <a:latin typeface="JIMEHK+TimesNewRoman"/>
                <a:ea typeface="DejaVu Sans"/>
                <a:cs typeface="JIMEHK+TimesNewRoman"/>
              </a:rPr>
              <a:t>With utilization of security within system: -</a:t>
            </a:r>
          </a:p>
          <a:p>
            <a:pPr marL="0" indent="0">
              <a:buNone/>
            </a:pPr>
            <a:endParaRPr lang="en-IN" sz="1800" dirty="0">
              <a:effectLst/>
              <a:latin typeface="JIMEHK+TimesNewRoman"/>
              <a:ea typeface="DejaVu Sans"/>
              <a:cs typeface="JIMEHK+TimesNewRoman"/>
            </a:endParaRPr>
          </a:p>
          <a:p>
            <a:pPr marL="0" indent="0">
              <a:buNone/>
            </a:pPr>
            <a:endParaRPr lang="en-IN" dirty="0"/>
          </a:p>
        </p:txBody>
      </p:sp>
      <p:pic>
        <p:nvPicPr>
          <p:cNvPr id="4" name="Picture 3">
            <a:extLst>
              <a:ext uri="{FF2B5EF4-FFF2-40B4-BE49-F238E27FC236}">
                <a16:creationId xmlns:a16="http://schemas.microsoft.com/office/drawing/2014/main" id="{70BCEA50-073A-1957-F192-EACA66F30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60" y="1398162"/>
            <a:ext cx="3243580" cy="2162175"/>
          </a:xfrm>
          <a:prstGeom prst="rect">
            <a:avLst/>
          </a:prstGeom>
        </p:spPr>
      </p:pic>
      <p:sp>
        <p:nvSpPr>
          <p:cNvPr id="5" name="Rectangle 4">
            <a:extLst>
              <a:ext uri="{FF2B5EF4-FFF2-40B4-BE49-F238E27FC236}">
                <a16:creationId xmlns:a16="http://schemas.microsoft.com/office/drawing/2014/main" id="{CD506473-B8E0-2125-E8AC-1D4F273393EC}"/>
              </a:ext>
            </a:extLst>
          </p:cNvPr>
          <p:cNvSpPr/>
          <p:nvPr/>
        </p:nvSpPr>
        <p:spPr>
          <a:xfrm>
            <a:off x="1385741" y="3733014"/>
            <a:ext cx="2224726" cy="367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Array-based filter</a:t>
            </a:r>
          </a:p>
        </p:txBody>
      </p:sp>
      <p:pic>
        <p:nvPicPr>
          <p:cNvPr id="6" name="Picture 5">
            <a:extLst>
              <a:ext uri="{FF2B5EF4-FFF2-40B4-BE49-F238E27FC236}">
                <a16:creationId xmlns:a16="http://schemas.microsoft.com/office/drawing/2014/main" id="{F2D376A4-09A3-6CEF-9B4F-04789B093385}"/>
              </a:ext>
            </a:extLst>
          </p:cNvPr>
          <p:cNvPicPr>
            <a:picLocks noChangeAspect="1"/>
          </p:cNvPicPr>
          <p:nvPr/>
        </p:nvPicPr>
        <p:blipFill>
          <a:blip r:embed="rId3"/>
          <a:stretch>
            <a:fillRect/>
          </a:stretch>
        </p:blipFill>
        <p:spPr>
          <a:xfrm>
            <a:off x="5192598" y="1282044"/>
            <a:ext cx="4675694" cy="2694157"/>
          </a:xfrm>
          <a:prstGeom prst="rect">
            <a:avLst/>
          </a:prstGeom>
        </p:spPr>
      </p:pic>
      <p:sp>
        <p:nvSpPr>
          <p:cNvPr id="7" name="Rectangle 6">
            <a:extLst>
              <a:ext uri="{FF2B5EF4-FFF2-40B4-BE49-F238E27FC236}">
                <a16:creationId xmlns:a16="http://schemas.microsoft.com/office/drawing/2014/main" id="{BCE7785A-24CC-E1C3-EB0A-C010883486B6}"/>
              </a:ext>
            </a:extLst>
          </p:cNvPr>
          <p:cNvSpPr/>
          <p:nvPr/>
        </p:nvSpPr>
        <p:spPr>
          <a:xfrm>
            <a:off x="6095999" y="4145882"/>
            <a:ext cx="2868891" cy="367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IP Address</a:t>
            </a:r>
          </a:p>
        </p:txBody>
      </p:sp>
    </p:spTree>
    <p:extLst>
      <p:ext uri="{BB962C8B-B14F-4D97-AF65-F5344CB8AC3E}">
        <p14:creationId xmlns:p14="http://schemas.microsoft.com/office/powerpoint/2010/main" val="17063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FC02A9-5EC3-AEFC-3FA6-EA70394D7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883" y="650762"/>
            <a:ext cx="5197117" cy="3094420"/>
          </a:xfrm>
          <a:prstGeom prst="rect">
            <a:avLst/>
          </a:prstGeom>
        </p:spPr>
      </p:pic>
      <p:sp>
        <p:nvSpPr>
          <p:cNvPr id="5" name="Rectangle 4">
            <a:extLst>
              <a:ext uri="{FF2B5EF4-FFF2-40B4-BE49-F238E27FC236}">
                <a16:creationId xmlns:a16="http://schemas.microsoft.com/office/drawing/2014/main" id="{B48A44A0-146C-243A-7BB0-FB8CB5FBAA9E}"/>
              </a:ext>
            </a:extLst>
          </p:cNvPr>
          <p:cNvSpPr/>
          <p:nvPr/>
        </p:nvSpPr>
        <p:spPr>
          <a:xfrm>
            <a:off x="1527143" y="3940404"/>
            <a:ext cx="3553905" cy="3299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 Analysis</a:t>
            </a:r>
          </a:p>
        </p:txBody>
      </p:sp>
      <p:pic>
        <p:nvPicPr>
          <p:cNvPr id="6" name="Picture 5">
            <a:extLst>
              <a:ext uri="{FF2B5EF4-FFF2-40B4-BE49-F238E27FC236}">
                <a16:creationId xmlns:a16="http://schemas.microsoft.com/office/drawing/2014/main" id="{A64D490F-C5D9-4D0B-F9A8-F0838264068E}"/>
              </a:ext>
            </a:extLst>
          </p:cNvPr>
          <p:cNvPicPr>
            <a:picLocks noChangeAspect="1"/>
          </p:cNvPicPr>
          <p:nvPr/>
        </p:nvPicPr>
        <p:blipFill rotWithShape="1">
          <a:blip r:embed="rId3">
            <a:extLst>
              <a:ext uri="{28A0092B-C50C-407E-A947-70E740481C1C}">
                <a14:useLocalDpi xmlns:a14="http://schemas.microsoft.com/office/drawing/2010/main" val="0"/>
              </a:ext>
            </a:extLst>
          </a:blip>
          <a:srcRect l="3784" t="10545" r="9162" b="27745"/>
          <a:stretch/>
        </p:blipFill>
        <p:spPr bwMode="auto">
          <a:xfrm>
            <a:off x="6502124" y="650761"/>
            <a:ext cx="4715578" cy="309442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9B726370-D624-7003-F313-2B7EF4E0271E}"/>
              </a:ext>
            </a:extLst>
          </p:cNvPr>
          <p:cNvSpPr/>
          <p:nvPr/>
        </p:nvSpPr>
        <p:spPr>
          <a:xfrm>
            <a:off x="7299778" y="3874416"/>
            <a:ext cx="3252248" cy="395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Send notification to admin</a:t>
            </a:r>
          </a:p>
        </p:txBody>
      </p:sp>
      <p:pic>
        <p:nvPicPr>
          <p:cNvPr id="2" name="Picture 1">
            <a:extLst>
              <a:ext uri="{FF2B5EF4-FFF2-40B4-BE49-F238E27FC236}">
                <a16:creationId xmlns:a16="http://schemas.microsoft.com/office/drawing/2014/main" id="{8F99EC95-FED3-F4F5-6BA5-B7E524BA71EA}"/>
              </a:ext>
            </a:extLst>
          </p:cNvPr>
          <p:cNvPicPr>
            <a:picLocks noChangeAspect="1"/>
          </p:cNvPicPr>
          <p:nvPr/>
        </p:nvPicPr>
        <p:blipFill>
          <a:blip r:embed="rId4"/>
          <a:stretch>
            <a:fillRect/>
          </a:stretch>
        </p:blipFill>
        <p:spPr>
          <a:xfrm>
            <a:off x="777581" y="4677501"/>
            <a:ext cx="5188146" cy="1085182"/>
          </a:xfrm>
          <a:prstGeom prst="rect">
            <a:avLst/>
          </a:prstGeom>
        </p:spPr>
      </p:pic>
      <p:pic>
        <p:nvPicPr>
          <p:cNvPr id="3" name="Picture 2">
            <a:extLst>
              <a:ext uri="{FF2B5EF4-FFF2-40B4-BE49-F238E27FC236}">
                <a16:creationId xmlns:a16="http://schemas.microsoft.com/office/drawing/2014/main" id="{1433663F-6AD4-46E4-74F8-BF5020ECC3CC}"/>
              </a:ext>
            </a:extLst>
          </p:cNvPr>
          <p:cNvPicPr>
            <a:picLocks noChangeAspect="1"/>
          </p:cNvPicPr>
          <p:nvPr/>
        </p:nvPicPr>
        <p:blipFill>
          <a:blip r:embed="rId5"/>
          <a:stretch>
            <a:fillRect/>
          </a:stretch>
        </p:blipFill>
        <p:spPr>
          <a:xfrm>
            <a:off x="6502124" y="4663909"/>
            <a:ext cx="4548010" cy="1180710"/>
          </a:xfrm>
          <a:prstGeom prst="rect">
            <a:avLst/>
          </a:prstGeom>
        </p:spPr>
      </p:pic>
      <p:sp>
        <p:nvSpPr>
          <p:cNvPr id="8" name="Rectangle 7">
            <a:extLst>
              <a:ext uri="{FF2B5EF4-FFF2-40B4-BE49-F238E27FC236}">
                <a16:creationId xmlns:a16="http://schemas.microsoft.com/office/drawing/2014/main" id="{A4C07D7B-CA42-FF80-1571-BAF4B0D3E51F}"/>
              </a:ext>
            </a:extLst>
          </p:cNvPr>
          <p:cNvSpPr/>
          <p:nvPr/>
        </p:nvSpPr>
        <p:spPr>
          <a:xfrm>
            <a:off x="1461155" y="6004873"/>
            <a:ext cx="2658358" cy="3299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Times New Roman" panose="02020603050405020304" pitchFamily="18" charset="0"/>
                <a:ea typeface="Times New Roman" panose="02020603050405020304" pitchFamily="18" charset="0"/>
              </a:rPr>
              <a:t>Encryption</a:t>
            </a:r>
            <a:endParaRPr lang="en-IN" dirty="0">
              <a:solidFill>
                <a:schemeClr val="tx1"/>
              </a:solidFill>
            </a:endParaRPr>
          </a:p>
        </p:txBody>
      </p:sp>
      <p:sp>
        <p:nvSpPr>
          <p:cNvPr id="9" name="Rectangle 8">
            <a:extLst>
              <a:ext uri="{FF2B5EF4-FFF2-40B4-BE49-F238E27FC236}">
                <a16:creationId xmlns:a16="http://schemas.microsoft.com/office/drawing/2014/main" id="{D8376821-A50D-7D68-5AF7-412C47F42447}"/>
              </a:ext>
            </a:extLst>
          </p:cNvPr>
          <p:cNvSpPr/>
          <p:nvPr/>
        </p:nvSpPr>
        <p:spPr>
          <a:xfrm>
            <a:off x="7299778" y="6004873"/>
            <a:ext cx="2400403" cy="3299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ffectLst/>
                <a:latin typeface="Times New Roman" panose="02020603050405020304" pitchFamily="18" charset="0"/>
                <a:ea typeface="Times New Roman" panose="02020603050405020304" pitchFamily="18" charset="0"/>
              </a:rPr>
              <a:t>Decryption</a:t>
            </a:r>
            <a:endParaRPr lang="en-IN" dirty="0">
              <a:solidFill>
                <a:schemeClr val="tx1"/>
              </a:solidFill>
            </a:endParaRPr>
          </a:p>
        </p:txBody>
      </p:sp>
    </p:spTree>
    <p:extLst>
      <p:ext uri="{BB962C8B-B14F-4D97-AF65-F5344CB8AC3E}">
        <p14:creationId xmlns:p14="http://schemas.microsoft.com/office/powerpoint/2010/main" val="176251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5069-6A6F-CC3D-B433-C7739FE6F002}"/>
              </a:ext>
            </a:extLst>
          </p:cNvPr>
          <p:cNvSpPr>
            <a:spLocks noGrp="1"/>
          </p:cNvSpPr>
          <p:nvPr>
            <p:ph type="title"/>
          </p:nvPr>
        </p:nvSpPr>
        <p:spPr/>
        <p:txBody>
          <a:bodyPr/>
          <a:lstStyle/>
          <a:p>
            <a:r>
              <a:rPr lang="en-US" sz="3200" dirty="0">
                <a:solidFill>
                  <a:schemeClr val="accent6">
                    <a:lumMod val="75000"/>
                  </a:schemeClr>
                </a:solidFill>
                <a:latin typeface="Times New Roman" pitchFamily="18" charset="0"/>
                <a:cs typeface="Times New Roman" pitchFamily="18" charset="0"/>
              </a:rPr>
              <a:t>Conclusion</a:t>
            </a:r>
            <a:br>
              <a:rPr lang="en-US" dirty="0">
                <a:solidFill>
                  <a:schemeClr val="accent2"/>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567A5DD-935F-3F2F-AAC0-DA9773CFFF91}"/>
              </a:ext>
            </a:extLst>
          </p:cNvPr>
          <p:cNvSpPr>
            <a:spLocks noGrp="1"/>
          </p:cNvSpPr>
          <p:nvPr>
            <p:ph idx="1"/>
          </p:nvPr>
        </p:nvSpPr>
        <p:spPr/>
        <p:txBody>
          <a:bodyPr/>
          <a:lstStyle/>
          <a:p>
            <a:r>
              <a:rPr lang="en-IN" sz="1400" dirty="0">
                <a:effectLst/>
                <a:latin typeface="Times New Roman" panose="02020603050405020304" pitchFamily="18" charset="0"/>
                <a:ea typeface="Times New Roman" panose="02020603050405020304" pitchFamily="18" charset="0"/>
              </a:rPr>
              <a:t>SQL Injection attack is one type, many more cyber-attacks occur day by day. To make data secure various tools and techniques are there, and each technique has its advantages and disadvantages. However, finding gaps and minimizing each technique's drawback is the way to deal with various cyber threats. </a:t>
            </a:r>
          </a:p>
          <a:p>
            <a:r>
              <a:rPr lang="en-IN" sz="1400" kern="100" dirty="0">
                <a:effectLst/>
                <a:latin typeface="Times New Roman" panose="02020603050405020304" pitchFamily="18" charset="0"/>
                <a:ea typeface="Times New Roman" panose="02020603050405020304" pitchFamily="18" charset="0"/>
              </a:rPr>
              <a:t>The future scope is to utilize trending technology such as Artificial Intelligence (AI), Machine Learning, IoT, Blockchain, Cloud Computing, etc. to minimize the risk by implementing strong techniques through this technology and make the system powerful against cyberattacks.</a:t>
            </a:r>
            <a:endParaRPr lang="en-IN" sz="1400" kern="1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33597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DAF5-1174-A10B-FA94-AC93F51BBAB6}"/>
              </a:ext>
            </a:extLst>
          </p:cNvPr>
          <p:cNvSpPr>
            <a:spLocks noGrp="1"/>
          </p:cNvSpPr>
          <p:nvPr>
            <p:ph type="title"/>
          </p:nvPr>
        </p:nvSpPr>
        <p:spPr>
          <a:xfrm>
            <a:off x="919119" y="251382"/>
            <a:ext cx="10353761" cy="729006"/>
          </a:xfrm>
        </p:spPr>
        <p:txBody>
          <a:bodyPr/>
          <a:lstStyle/>
          <a:p>
            <a:r>
              <a:rPr lang="en-US" altLang="en-US" sz="3200" dirty="0">
                <a:solidFill>
                  <a:schemeClr val="accent6">
                    <a:lumMod val="50000"/>
                  </a:schemeClr>
                </a:solidFill>
                <a:latin typeface="Times New Roman" panose="02020603050405020304" pitchFamily="18" charset="0"/>
                <a:cs typeface="Times New Roman" panose="02020603050405020304" pitchFamily="18" charset="0"/>
              </a:rPr>
              <a:t>References</a:t>
            </a:r>
            <a:endParaRPr lang="en-IN" dirty="0">
              <a:solidFill>
                <a:schemeClr val="accent6">
                  <a:lumMod val="50000"/>
                </a:schemeClr>
              </a:solidFill>
            </a:endParaRPr>
          </a:p>
        </p:txBody>
      </p:sp>
      <p:sp>
        <p:nvSpPr>
          <p:cNvPr id="3" name="Content Placeholder 2">
            <a:extLst>
              <a:ext uri="{FF2B5EF4-FFF2-40B4-BE49-F238E27FC236}">
                <a16:creationId xmlns:a16="http://schemas.microsoft.com/office/drawing/2014/main" id="{D606B7EF-7A3A-5229-4E9B-03FC1920F27A}"/>
              </a:ext>
            </a:extLst>
          </p:cNvPr>
          <p:cNvSpPr>
            <a:spLocks noGrp="1"/>
          </p:cNvSpPr>
          <p:nvPr>
            <p:ph idx="1"/>
          </p:nvPr>
        </p:nvSpPr>
        <p:spPr>
          <a:xfrm>
            <a:off x="913795" y="1102936"/>
            <a:ext cx="10353762" cy="5755064"/>
          </a:xfrm>
        </p:spPr>
        <p:txBody>
          <a:bodyPr>
            <a:normAutofit fontScale="25000" lnSpcReduction="20000"/>
          </a:bodyPr>
          <a:lstStyle/>
          <a:p>
            <a:pPr marL="0" indent="0" eaLnBrk="1" hangingPunct="1">
              <a:buFont typeface="Arial" panose="020B0604020202020204" pitchFamily="34" charset="0"/>
              <a:buNone/>
            </a:pPr>
            <a:r>
              <a:rPr lang="en-US" altLang="en-US" sz="5600" dirty="0"/>
              <a:t>1</a:t>
            </a:r>
            <a:r>
              <a:rPr lang="en-US" altLang="en-US" sz="4800" dirty="0">
                <a:latin typeface="Times New Roman" panose="02020603050405020304" pitchFamily="18" charset="0"/>
                <a:cs typeface="Times New Roman" panose="02020603050405020304" pitchFamily="18" charset="0"/>
              </a:rPr>
              <a:t>.SQL Injection Attack: Quick View. Mesopotamian journal    of Cybersecurity Vol.2023, pp. 30–34.</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2.An Efficient Model for SQL Injection Attack and    Prevention. Journal of Survey in Fisheries Sciences 10(2S) 340-344(2023).</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3.Prevention of SQL Injection Attacks in Web Applications. Journal of Survey in Fisheries Sciences 10(2S) 1113-1119(2023).</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4.Implementation of techniques to avoid cyber-attacks. The Online Journal of Distance Education and e-Learning, April 2023 Volume 11, Issue 2</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5.Review Paper on a Study on SQL Attacks and Defense. International Journal of Advanced Research in Science, Communication and Technology (IJARSCT) Volume 2, Issue 1, August 2022.</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6.SQL Injection Detection and Preventive Approach for Web Applications.  [Date of publication July 31, 2022, date of current version Aug. 12, 2022.]</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7.Analysis Performance BCRYPT Algorithm to Improve Password Security from Brute Force. Journal of Physics: Conference Series.</a:t>
            </a:r>
          </a:p>
          <a:p>
            <a:pPr marL="0" indent="0" eaLnBrk="1" hangingPunct="1">
              <a:buFont typeface="Arial" panose="020B0604020202020204" pitchFamily="34" charset="0"/>
              <a:buNone/>
            </a:pPr>
            <a:endParaRPr lang="en-US" altLang="en-US" sz="4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pPr>
            <a:r>
              <a:rPr lang="en-US" altLang="en-US" sz="4800" dirty="0">
                <a:latin typeface="Times New Roman" panose="02020603050405020304" pitchFamily="18" charset="0"/>
                <a:cs typeface="Times New Roman" panose="02020603050405020304" pitchFamily="18" charset="0"/>
              </a:rPr>
              <a:t>8.A Novel Approach for Detecting SQL Injection Attacks Using Snort. J. Inst. Eng. India Ser. B   https://doi.org/10.1007/s40031-022-00749-z</a:t>
            </a:r>
          </a:p>
          <a:p>
            <a:endParaRPr lang="en-IN" dirty="0"/>
          </a:p>
        </p:txBody>
      </p:sp>
    </p:spTree>
    <p:extLst>
      <p:ext uri="{BB962C8B-B14F-4D97-AF65-F5344CB8AC3E}">
        <p14:creationId xmlns:p14="http://schemas.microsoft.com/office/powerpoint/2010/main" val="192071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A5A8E-BB16-34B1-DF4F-7241BA78BF8B}"/>
              </a:ext>
            </a:extLst>
          </p:cNvPr>
          <p:cNvSpPr>
            <a:spLocks noGrp="1"/>
          </p:cNvSpPr>
          <p:nvPr>
            <p:ph idx="1"/>
          </p:nvPr>
        </p:nvSpPr>
        <p:spPr>
          <a:xfrm>
            <a:off x="4611329" y="943897"/>
            <a:ext cx="4630994" cy="3234813"/>
          </a:xfrm>
        </p:spPr>
        <p:txBody>
          <a:bodyPr>
            <a:normAutofit/>
          </a:bodyPr>
          <a:lstStyle/>
          <a:p>
            <a:pPr marL="0" indent="0">
              <a:buNone/>
            </a:pPr>
            <a:r>
              <a:rPr lang="en-IN" dirty="0"/>
              <a:t>                                                                      </a:t>
            </a:r>
          </a:p>
          <a:p>
            <a:pPr marL="0" indent="0">
              <a:buNone/>
            </a:pPr>
            <a:r>
              <a:rPr lang="en-IN" dirty="0"/>
              <a:t>                                                                            </a:t>
            </a:r>
          </a:p>
          <a:p>
            <a:pPr marL="0" indent="0">
              <a:buNone/>
            </a:pPr>
            <a:r>
              <a:rPr lang="en-IN" sz="4400" dirty="0"/>
              <a:t>                                                                       </a:t>
            </a:r>
            <a:r>
              <a:rPr lang="en-IN" sz="4400" dirty="0">
                <a:solidFill>
                  <a:srgbClr val="92D050"/>
                </a:solidFill>
              </a:rPr>
              <a:t>Thanks You……..                                            </a:t>
            </a:r>
          </a:p>
        </p:txBody>
      </p:sp>
    </p:spTree>
    <p:extLst>
      <p:ext uri="{BB962C8B-B14F-4D97-AF65-F5344CB8AC3E}">
        <p14:creationId xmlns:p14="http://schemas.microsoft.com/office/powerpoint/2010/main" val="87138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E2B8-F072-E509-39D7-2E6D6B34563E}"/>
              </a:ext>
            </a:extLst>
          </p:cNvPr>
          <p:cNvSpPr>
            <a:spLocks noGrp="1"/>
          </p:cNvSpPr>
          <p:nvPr>
            <p:ph type="title"/>
          </p:nvPr>
        </p:nvSpPr>
        <p:spPr/>
        <p:txBody>
          <a:bodyPr/>
          <a:lstStyle/>
          <a:p>
            <a:r>
              <a:rPr lang="en-IN" dirty="0">
                <a:solidFill>
                  <a:schemeClr val="accent6">
                    <a:lumMod val="75000"/>
                  </a:schemeClr>
                </a:solidFill>
              </a:rPr>
              <a:t>Agenda</a:t>
            </a:r>
          </a:p>
        </p:txBody>
      </p:sp>
      <p:sp>
        <p:nvSpPr>
          <p:cNvPr id="3" name="Content Placeholder 2">
            <a:extLst>
              <a:ext uri="{FF2B5EF4-FFF2-40B4-BE49-F238E27FC236}">
                <a16:creationId xmlns:a16="http://schemas.microsoft.com/office/drawing/2014/main" id="{29249700-6A25-E30F-2497-79597311636E}"/>
              </a:ext>
            </a:extLst>
          </p:cNvPr>
          <p:cNvSpPr>
            <a:spLocks noGrp="1"/>
          </p:cNvSpPr>
          <p:nvPr>
            <p:ph idx="1"/>
          </p:nvPr>
        </p:nvSpPr>
        <p:spPr/>
        <p:txBody>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
            </a:pPr>
            <a:r>
              <a:rPr lang="en-US" dirty="0">
                <a:latin typeface="Times New Roman" pitchFamily="18" charset="0"/>
                <a:cs typeface="Times New Roman" pitchFamily="18" charset="0"/>
              </a:rPr>
              <a:t>What is SQL Injection Attack ?  And its types.</a:t>
            </a:r>
          </a:p>
          <a:p>
            <a:pPr>
              <a:buFont typeface="Wingdings" panose="05000000000000000000" pitchFamily="2" charset="2"/>
              <a:buChar char="§"/>
            </a:pPr>
            <a:r>
              <a:rPr lang="en-US" dirty="0">
                <a:latin typeface="Times New Roman" pitchFamily="18" charset="0"/>
                <a:cs typeface="Times New Roman" pitchFamily="18" charset="0"/>
              </a:rPr>
              <a:t>Prevention and Detection Techniques.</a:t>
            </a:r>
          </a:p>
          <a:p>
            <a:pPr>
              <a:buFont typeface="Wingdings" panose="05000000000000000000" pitchFamily="2" charset="2"/>
              <a:buChar char="§"/>
            </a:pPr>
            <a:r>
              <a:rPr lang="en-US" dirty="0">
                <a:latin typeface="Times New Roman" pitchFamily="18" charset="0"/>
                <a:cs typeface="Times New Roman" pitchFamily="18" charset="0"/>
              </a:rPr>
              <a:t>Application, Advantages and Disadvantages.</a:t>
            </a:r>
          </a:p>
          <a:p>
            <a:pPr>
              <a:buFont typeface="Wingdings" panose="05000000000000000000" pitchFamily="2" charset="2"/>
              <a:buChar char="§"/>
            </a:pPr>
            <a:r>
              <a:rPr lang="en-US" dirty="0">
                <a:latin typeface="Times New Roman" pitchFamily="18" charset="0"/>
                <a:cs typeface="Times New Roman" pitchFamily="18" charset="0"/>
              </a:rPr>
              <a:t>Result.</a:t>
            </a:r>
          </a:p>
          <a:p>
            <a:pPr>
              <a:buFont typeface="Wingdings" panose="05000000000000000000" pitchFamily="2" charset="2"/>
              <a:buChar char="§"/>
            </a:pPr>
            <a:r>
              <a:rPr lang="en-US" dirty="0">
                <a:latin typeface="Times New Roman" pitchFamily="18" charset="0"/>
                <a:cs typeface="Times New Roman" pitchFamily="18" charset="0"/>
              </a:rPr>
              <a:t>Conclusion.</a:t>
            </a:r>
          </a:p>
          <a:p>
            <a:endParaRPr lang="en-IN" dirty="0"/>
          </a:p>
        </p:txBody>
      </p:sp>
    </p:spTree>
    <p:extLst>
      <p:ext uri="{BB962C8B-B14F-4D97-AF65-F5344CB8AC3E}">
        <p14:creationId xmlns:p14="http://schemas.microsoft.com/office/powerpoint/2010/main" val="240534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20B5-8E37-2898-ECAD-FE5F77DAB094}"/>
              </a:ext>
            </a:extLst>
          </p:cNvPr>
          <p:cNvSpPr>
            <a:spLocks noGrp="1"/>
          </p:cNvSpPr>
          <p:nvPr>
            <p:ph type="title"/>
          </p:nvPr>
        </p:nvSpPr>
        <p:spPr/>
        <p:txBody>
          <a:bodyPr/>
          <a:lstStyle/>
          <a:p>
            <a:r>
              <a:rPr lang="en-IN" sz="3200" dirty="0">
                <a:solidFill>
                  <a:schemeClr val="accent6">
                    <a:lumMod val="75000"/>
                  </a:schemeClr>
                </a:solidFill>
                <a:latin typeface="Times New Roman" panose="02020603050405020304" pitchFamily="18" charset="0"/>
                <a:cs typeface="Times New Roman" panose="02020603050405020304" pitchFamily="18" charset="0"/>
              </a:rPr>
              <a:t>Introduction</a:t>
            </a:r>
            <a:br>
              <a:rPr lang="en-IN" dirty="0">
                <a:solidFill>
                  <a:schemeClr val="accent2"/>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B65831-2DB4-543F-654D-E456DEF956D1}"/>
              </a:ext>
            </a:extLst>
          </p:cNvPr>
          <p:cNvSpPr>
            <a:spLocks noGrp="1"/>
          </p:cNvSpPr>
          <p:nvPr>
            <p:ph idx="1"/>
          </p:nvPr>
        </p:nvSpPr>
        <p:spPr/>
        <p:txBody>
          <a:bodyPr>
            <a:normAutofit/>
          </a:bodyPr>
          <a:lstStyle/>
          <a:p>
            <a:r>
              <a:rPr lang="en-US" sz="1600" dirty="0"/>
              <a:t>Our research is based on completely protecting data or information on online web applications.</a:t>
            </a:r>
          </a:p>
          <a:p>
            <a:r>
              <a:rPr lang="en-US" sz="1600" dirty="0"/>
              <a:t>Helping the organization or society by delivering various techniques to prevent their data and make awareness among them.</a:t>
            </a:r>
          </a:p>
          <a:p>
            <a:r>
              <a:rPr lang="en-US" sz="1600" dirty="0"/>
              <a:t>Our  research aim is to develop powerful techniques to protect web applications against one of the  Cyber attacking method “ SQL Injection Attack ” and  utilize various techniques combinedly to save our sensitive data from Attacker. </a:t>
            </a:r>
          </a:p>
          <a:p>
            <a:r>
              <a:rPr lang="en-US" sz="1600" dirty="0"/>
              <a:t>100% hacking stop is not become but make minimize is in our hands. </a:t>
            </a:r>
            <a:endParaRPr lang="en-IN" sz="1600" dirty="0"/>
          </a:p>
          <a:p>
            <a:pPr marL="0" indent="0">
              <a:buNone/>
            </a:pPr>
            <a:endParaRPr lang="en-IN" dirty="0"/>
          </a:p>
        </p:txBody>
      </p:sp>
    </p:spTree>
    <p:extLst>
      <p:ext uri="{BB962C8B-B14F-4D97-AF65-F5344CB8AC3E}">
        <p14:creationId xmlns:p14="http://schemas.microsoft.com/office/powerpoint/2010/main" val="332126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2756-C166-9D22-8ECA-EB9C771A1C49}"/>
              </a:ext>
            </a:extLst>
          </p:cNvPr>
          <p:cNvSpPr>
            <a:spLocks noGrp="1"/>
          </p:cNvSpPr>
          <p:nvPr>
            <p:ph type="title"/>
          </p:nvPr>
        </p:nvSpPr>
        <p:spPr/>
        <p:txBody>
          <a:bodyPr/>
          <a:lstStyle/>
          <a:p>
            <a:r>
              <a:rPr lang="en-IN" sz="3200" dirty="0">
                <a:solidFill>
                  <a:schemeClr val="accent6">
                    <a:lumMod val="75000"/>
                  </a:schemeClr>
                </a:solidFill>
                <a:latin typeface="Times New Roman" panose="02020603050405020304" pitchFamily="18" charset="0"/>
                <a:cs typeface="Times New Roman" panose="02020603050405020304" pitchFamily="18" charset="0"/>
              </a:rPr>
              <a:t>Literature Survey</a:t>
            </a:r>
            <a:br>
              <a:rPr lang="en-IN" dirty="0">
                <a:solidFill>
                  <a:schemeClr val="accent2"/>
                </a:solidFill>
                <a:latin typeface="Times New Roman" panose="02020603050405020304" pitchFamily="18" charset="0"/>
                <a:cs typeface="Times New Roman" panose="02020603050405020304" pitchFamily="18" charset="0"/>
              </a:rPr>
            </a:br>
            <a:endParaRPr lang="en-IN" dirty="0"/>
          </a:p>
        </p:txBody>
      </p:sp>
      <p:pic>
        <p:nvPicPr>
          <p:cNvPr id="13" name="Content Placeholder 12">
            <a:extLst>
              <a:ext uri="{FF2B5EF4-FFF2-40B4-BE49-F238E27FC236}">
                <a16:creationId xmlns:a16="http://schemas.microsoft.com/office/drawing/2014/main" id="{44A1F244-C129-BCD1-429F-68FCB4F8FC93}"/>
              </a:ext>
            </a:extLst>
          </p:cNvPr>
          <p:cNvPicPr>
            <a:picLocks noGrp="1" noChangeAspect="1"/>
          </p:cNvPicPr>
          <p:nvPr>
            <p:ph idx="1"/>
          </p:nvPr>
        </p:nvPicPr>
        <p:blipFill>
          <a:blip r:embed="rId2"/>
          <a:stretch>
            <a:fillRect/>
          </a:stretch>
        </p:blipFill>
        <p:spPr>
          <a:xfrm>
            <a:off x="797524" y="1614731"/>
            <a:ext cx="10586301" cy="4729507"/>
          </a:xfrm>
          <a:prstGeom prst="rect">
            <a:avLst/>
          </a:prstGeom>
        </p:spPr>
      </p:pic>
    </p:spTree>
    <p:extLst>
      <p:ext uri="{BB962C8B-B14F-4D97-AF65-F5344CB8AC3E}">
        <p14:creationId xmlns:p14="http://schemas.microsoft.com/office/powerpoint/2010/main" val="146377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D60C-8B3F-FD26-62F3-4C5B0206EE90}"/>
              </a:ext>
            </a:extLst>
          </p:cNvPr>
          <p:cNvSpPr>
            <a:spLocks noGrp="1"/>
          </p:cNvSpPr>
          <p:nvPr>
            <p:ph type="title"/>
          </p:nvPr>
        </p:nvSpPr>
        <p:spPr>
          <a:xfrm>
            <a:off x="913795" y="609600"/>
            <a:ext cx="10615186" cy="1326321"/>
          </a:xfrm>
        </p:spPr>
        <p:txBody>
          <a:bodyPr>
            <a:normAutofit fontScale="90000"/>
          </a:bodyPr>
          <a:lstStyle/>
          <a:p>
            <a:r>
              <a:rPr lang="en-US" sz="3600" dirty="0">
                <a:solidFill>
                  <a:schemeClr val="accent6">
                    <a:lumMod val="75000"/>
                  </a:schemeClr>
                </a:solidFill>
                <a:latin typeface="Times New Roman" pitchFamily="18" charset="0"/>
                <a:cs typeface="Times New Roman" pitchFamily="18" charset="0"/>
              </a:rPr>
              <a:t>What is SQL Injection Attack ?  And its types</a:t>
            </a:r>
            <a:br>
              <a:rPr lang="en-US" dirty="0">
                <a:solidFill>
                  <a:schemeClr val="accent2"/>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5053EC6-1117-3C7F-E6FA-763D6592631A}"/>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SQL Injection Attack:- </a:t>
            </a:r>
            <a:r>
              <a:rPr lang="en-IN" altLang="en-US" sz="1600" dirty="0">
                <a:latin typeface="Times New Roman" panose="02020603050405020304" pitchFamily="18" charset="0"/>
                <a:cs typeface="Times New Roman" panose="02020603050405020304" pitchFamily="18" charset="0"/>
              </a:rPr>
              <a:t>SQL Injection Attack is one type of cyber-attack mainly occur on web application   through input field by injecting malicious code by attacker or hacker  to corrupt the data stored on database.                                                         </a:t>
            </a:r>
          </a:p>
          <a:p>
            <a:pPr marL="0" indent="0">
              <a:buNone/>
            </a:pPr>
            <a:r>
              <a:rPr lang="en-IN" altLang="en-US" sz="2000" dirty="0">
                <a:solidFill>
                  <a:schemeClr val="accent6">
                    <a:lumMod val="75000"/>
                  </a:schemeClr>
                </a:solidFill>
                <a:latin typeface="Times New Roman" panose="02020603050405020304" pitchFamily="18" charset="0"/>
                <a:cs typeface="Times New Roman" panose="02020603050405020304" pitchFamily="18" charset="0"/>
              </a:rPr>
              <a:t>    </a:t>
            </a:r>
          </a:p>
          <a:p>
            <a:pPr marL="0" indent="0">
              <a:buNone/>
            </a:pPr>
            <a:r>
              <a:rPr lang="en-IN" altLang="en-US" sz="2000" dirty="0">
                <a:latin typeface="Times New Roman" panose="02020603050405020304" pitchFamily="18" charset="0"/>
                <a:cs typeface="Times New Roman" panose="02020603050405020304" pitchFamily="18" charset="0"/>
              </a:rPr>
              <a:t>How it happened </a:t>
            </a:r>
            <a:r>
              <a:rPr lang="en-IN" sz="2000" dirty="0">
                <a:latin typeface="Times New Roman" panose="02020603050405020304" pitchFamily="18" charset="0"/>
                <a:cs typeface="Times New Roman" panose="02020603050405020304" pitchFamily="18" charset="0"/>
              </a:rPr>
              <a:t>?</a:t>
            </a:r>
            <a:endParaRPr lang="en-IN" dirty="0"/>
          </a:p>
        </p:txBody>
      </p:sp>
      <p:sp>
        <p:nvSpPr>
          <p:cNvPr id="4" name="Rectangle 3">
            <a:extLst>
              <a:ext uri="{FF2B5EF4-FFF2-40B4-BE49-F238E27FC236}">
                <a16:creationId xmlns:a16="http://schemas.microsoft.com/office/drawing/2014/main" id="{5A9D42B4-6E36-0237-614B-DEDA4D0CDDF1}"/>
              </a:ext>
            </a:extLst>
          </p:cNvPr>
          <p:cNvSpPr/>
          <p:nvPr/>
        </p:nvSpPr>
        <p:spPr>
          <a:xfrm>
            <a:off x="4470187" y="3487737"/>
            <a:ext cx="4966044" cy="2303463"/>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IN"/>
          </a:p>
        </p:txBody>
      </p:sp>
    </p:spTree>
    <p:extLst>
      <p:ext uri="{BB962C8B-B14F-4D97-AF65-F5344CB8AC3E}">
        <p14:creationId xmlns:p14="http://schemas.microsoft.com/office/powerpoint/2010/main" val="264236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7414F6-644F-7A9B-B3CC-A2AEDD26F551}"/>
              </a:ext>
            </a:extLst>
          </p:cNvPr>
          <p:cNvGraphicFramePr>
            <a:graphicFrameLocks noGrp="1"/>
          </p:cNvGraphicFramePr>
          <p:nvPr>
            <p:ph idx="1"/>
            <p:extLst>
              <p:ext uri="{D42A27DB-BD31-4B8C-83A1-F6EECF244321}">
                <p14:modId xmlns:p14="http://schemas.microsoft.com/office/powerpoint/2010/main" val="1722908746"/>
              </p:ext>
            </p:extLst>
          </p:nvPr>
        </p:nvGraphicFramePr>
        <p:xfrm>
          <a:off x="919162" y="527901"/>
          <a:ext cx="10353675" cy="557784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466552343"/>
                    </a:ext>
                  </a:extLst>
                </a:gridCol>
                <a:gridCol w="3451225">
                  <a:extLst>
                    <a:ext uri="{9D8B030D-6E8A-4147-A177-3AD203B41FA5}">
                      <a16:colId xmlns:a16="http://schemas.microsoft.com/office/drawing/2014/main" val="4200679534"/>
                    </a:ext>
                  </a:extLst>
                </a:gridCol>
                <a:gridCol w="3451225">
                  <a:extLst>
                    <a:ext uri="{9D8B030D-6E8A-4147-A177-3AD203B41FA5}">
                      <a16:colId xmlns:a16="http://schemas.microsoft.com/office/drawing/2014/main" val="146982193"/>
                    </a:ext>
                  </a:extLst>
                </a:gridCol>
              </a:tblGrid>
              <a:tr h="347401">
                <a:tc>
                  <a:txBody>
                    <a:bodyPr/>
                    <a:lstStyle/>
                    <a:p>
                      <a:r>
                        <a:rPr lang="en-IN" dirty="0">
                          <a:solidFill>
                            <a:schemeClr val="accent6">
                              <a:lumMod val="75000"/>
                            </a:schemeClr>
                          </a:solidFill>
                        </a:rPr>
                        <a:t>Type</a:t>
                      </a:r>
                    </a:p>
                  </a:txBody>
                  <a:tcPr/>
                </a:tc>
                <a:tc>
                  <a:txBody>
                    <a:bodyPr/>
                    <a:lstStyle/>
                    <a:p>
                      <a:r>
                        <a:rPr lang="en-IN" dirty="0">
                          <a:solidFill>
                            <a:schemeClr val="accent6">
                              <a:lumMod val="75000"/>
                            </a:schemeClr>
                          </a:solidFill>
                        </a:rPr>
                        <a:t>Description</a:t>
                      </a:r>
                    </a:p>
                  </a:txBody>
                  <a:tcPr/>
                </a:tc>
                <a:tc>
                  <a:txBody>
                    <a:bodyPr/>
                    <a:lstStyle/>
                    <a:p>
                      <a:r>
                        <a:rPr lang="en-IN" dirty="0">
                          <a:solidFill>
                            <a:schemeClr val="accent6">
                              <a:lumMod val="75000"/>
                            </a:schemeClr>
                          </a:solidFill>
                        </a:rPr>
                        <a:t>Example</a:t>
                      </a:r>
                    </a:p>
                  </a:txBody>
                  <a:tcPr/>
                </a:tc>
                <a:extLst>
                  <a:ext uri="{0D108BD9-81ED-4DB2-BD59-A6C34878D82A}">
                    <a16:rowId xmlns:a16="http://schemas.microsoft.com/office/drawing/2014/main" val="250034818"/>
                  </a:ext>
                </a:extLst>
              </a:tr>
              <a:tr h="434251">
                <a:tc>
                  <a:txBody>
                    <a:bodyPr/>
                    <a:lstStyle/>
                    <a:p>
                      <a:r>
                        <a:rPr lang="en-IN" sz="1200" dirty="0">
                          <a:solidFill>
                            <a:schemeClr val="accent5">
                              <a:lumMod val="50000"/>
                            </a:schemeClr>
                          </a:solidFill>
                        </a:rPr>
                        <a:t>Tautologies</a:t>
                      </a:r>
                    </a:p>
                  </a:txBody>
                  <a:tcPr/>
                </a:tc>
                <a:tc>
                  <a:txBody>
                    <a:bodyPr/>
                    <a:lstStyle/>
                    <a:p>
                      <a:r>
                        <a:rPr lang="en-US" sz="1200" dirty="0">
                          <a:solidFill>
                            <a:schemeClr val="accent5">
                              <a:lumMod val="50000"/>
                            </a:schemeClr>
                          </a:solidFill>
                        </a:rPr>
                        <a:t>Injects more than two queries to return true,</a:t>
                      </a:r>
                    </a:p>
                    <a:p>
                      <a:r>
                        <a:rPr lang="en-US" sz="1200" dirty="0">
                          <a:solidFill>
                            <a:schemeClr val="accent5">
                              <a:lumMod val="50000"/>
                            </a:schemeClr>
                          </a:solidFill>
                        </a:rPr>
                        <a:t>typically using logical conditions</a:t>
                      </a:r>
                      <a:endParaRPr lang="en-IN" sz="1200" dirty="0">
                        <a:solidFill>
                          <a:schemeClr val="accent5">
                            <a:lumMod val="50000"/>
                          </a:schemeClr>
                        </a:solidFill>
                      </a:endParaRPr>
                    </a:p>
                  </a:txBody>
                  <a:tcPr/>
                </a:tc>
                <a:tc>
                  <a:txBody>
                    <a:bodyPr/>
                    <a:lstStyle/>
                    <a:p>
                      <a:r>
                        <a:rPr lang="en-IN" sz="1200" dirty="0">
                          <a:solidFill>
                            <a:schemeClr val="accent5">
                              <a:lumMod val="50000"/>
                            </a:schemeClr>
                          </a:solidFill>
                        </a:rPr>
                        <a:t>` 'username' OR '1'='1'-- `</a:t>
                      </a:r>
                    </a:p>
                  </a:txBody>
                  <a:tcPr/>
                </a:tc>
                <a:extLst>
                  <a:ext uri="{0D108BD9-81ED-4DB2-BD59-A6C34878D82A}">
                    <a16:rowId xmlns:a16="http://schemas.microsoft.com/office/drawing/2014/main" val="1783898982"/>
                  </a:ext>
                </a:extLst>
              </a:tr>
              <a:tr h="955353">
                <a:tc>
                  <a:txBody>
                    <a:bodyPr/>
                    <a:lstStyle/>
                    <a:p>
                      <a:r>
                        <a:rPr lang="en-IN" sz="1200" dirty="0">
                          <a:solidFill>
                            <a:schemeClr val="accent5">
                              <a:lumMod val="50000"/>
                            </a:schemeClr>
                          </a:solidFill>
                        </a:rPr>
                        <a:t>Piggy-back</a:t>
                      </a:r>
                    </a:p>
                    <a:p>
                      <a:r>
                        <a:rPr lang="en-IN" sz="1200" dirty="0">
                          <a:solidFill>
                            <a:schemeClr val="accent5">
                              <a:lumMod val="50000"/>
                            </a:schemeClr>
                          </a:solidFill>
                        </a:rPr>
                        <a:t>Queries</a:t>
                      </a:r>
                    </a:p>
                  </a:txBody>
                  <a:tcPr/>
                </a:tc>
                <a:tc>
                  <a:txBody>
                    <a:bodyPr/>
                    <a:lstStyle/>
                    <a:p>
                      <a:r>
                        <a:rPr lang="en-US" sz="1200" dirty="0">
                          <a:solidFill>
                            <a:schemeClr val="accent5">
                              <a:lumMod val="50000"/>
                            </a:schemeClr>
                          </a:solidFill>
                        </a:rPr>
                        <a:t>In this type additional queries execute along</a:t>
                      </a:r>
                    </a:p>
                    <a:p>
                      <a:r>
                        <a:rPr lang="en-US" sz="1200" dirty="0">
                          <a:solidFill>
                            <a:schemeClr val="accent5">
                              <a:lumMod val="50000"/>
                            </a:schemeClr>
                          </a:solidFill>
                        </a:rPr>
                        <a:t>with original queries. First original queries</a:t>
                      </a:r>
                    </a:p>
                    <a:p>
                      <a:r>
                        <a:rPr lang="en-US" sz="1200" dirty="0">
                          <a:solidFill>
                            <a:schemeClr val="accent5">
                              <a:lumMod val="50000"/>
                            </a:schemeClr>
                          </a:solidFill>
                        </a:rPr>
                        <a:t>run after those additional queries due to</a:t>
                      </a:r>
                    </a:p>
                    <a:p>
                      <a:r>
                        <a:rPr lang="en-US" sz="1200" dirty="0">
                          <a:solidFill>
                            <a:schemeClr val="accent5">
                              <a:lumMod val="50000"/>
                            </a:schemeClr>
                          </a:solidFill>
                        </a:rPr>
                        <a:t>misconfiguration.</a:t>
                      </a:r>
                      <a:endParaRPr lang="en-IN" sz="1200" dirty="0">
                        <a:solidFill>
                          <a:schemeClr val="accent5">
                            <a:lumMod val="50000"/>
                          </a:schemeClr>
                        </a:solidFill>
                      </a:endParaRPr>
                    </a:p>
                  </a:txBody>
                  <a:tcPr/>
                </a:tc>
                <a:tc>
                  <a:txBody>
                    <a:bodyPr/>
                    <a:lstStyle/>
                    <a:p>
                      <a:r>
                        <a:rPr lang="en-US" sz="1200" dirty="0">
                          <a:solidFill>
                            <a:schemeClr val="accent5">
                              <a:lumMod val="50000"/>
                            </a:schemeClr>
                          </a:solidFill>
                        </a:rPr>
                        <a:t> 'SELECT * FROM</a:t>
                      </a:r>
                    </a:p>
                    <a:p>
                      <a:r>
                        <a:rPr lang="en-US" sz="1200" dirty="0">
                          <a:solidFill>
                            <a:schemeClr val="accent5">
                              <a:lumMod val="50000"/>
                            </a:schemeClr>
                          </a:solidFill>
                        </a:rPr>
                        <a:t>users;</a:t>
                      </a:r>
                    </a:p>
                    <a:p>
                      <a:r>
                        <a:rPr lang="en-US" sz="1200" dirty="0">
                          <a:solidFill>
                            <a:schemeClr val="accent5">
                              <a:lumMod val="50000"/>
                            </a:schemeClr>
                          </a:solidFill>
                        </a:rPr>
                        <a:t>DROP TABLE users;'</a:t>
                      </a:r>
                    </a:p>
                    <a:p>
                      <a:r>
                        <a:rPr lang="en-US" sz="1200" dirty="0">
                          <a:solidFill>
                            <a:schemeClr val="accent5">
                              <a:lumMod val="50000"/>
                            </a:schemeClr>
                          </a:solidFill>
                        </a:rPr>
                        <a:t>Additional queries is Drop table</a:t>
                      </a:r>
                    </a:p>
                    <a:p>
                      <a:r>
                        <a:rPr lang="en-US" sz="1200" dirty="0">
                          <a:solidFill>
                            <a:schemeClr val="accent5">
                              <a:lumMod val="50000"/>
                            </a:schemeClr>
                          </a:solidFill>
                        </a:rPr>
                        <a:t>user</a:t>
                      </a:r>
                      <a:endParaRPr lang="en-IN" sz="1200" dirty="0">
                        <a:solidFill>
                          <a:schemeClr val="accent5">
                            <a:lumMod val="50000"/>
                          </a:schemeClr>
                        </a:solidFill>
                      </a:endParaRPr>
                    </a:p>
                  </a:txBody>
                  <a:tcPr/>
                </a:tc>
                <a:extLst>
                  <a:ext uri="{0D108BD9-81ED-4DB2-BD59-A6C34878D82A}">
                    <a16:rowId xmlns:a16="http://schemas.microsoft.com/office/drawing/2014/main" val="2702629401"/>
                  </a:ext>
                </a:extLst>
              </a:tr>
              <a:tr h="781652">
                <a:tc>
                  <a:txBody>
                    <a:bodyPr/>
                    <a:lstStyle/>
                    <a:p>
                      <a:r>
                        <a:rPr lang="en-IN" sz="1200" dirty="0">
                          <a:solidFill>
                            <a:schemeClr val="accent5">
                              <a:lumMod val="50000"/>
                            </a:schemeClr>
                          </a:solidFill>
                        </a:rPr>
                        <a:t>Union Queries</a:t>
                      </a:r>
                    </a:p>
                  </a:txBody>
                  <a:tcPr/>
                </a:tc>
                <a:tc>
                  <a:txBody>
                    <a:bodyPr/>
                    <a:lstStyle/>
                    <a:p>
                      <a:r>
                        <a:rPr lang="en-US" sz="1200" dirty="0">
                          <a:solidFill>
                            <a:schemeClr val="accent5">
                              <a:lumMod val="50000"/>
                            </a:schemeClr>
                          </a:solidFill>
                        </a:rPr>
                        <a:t>Union Queries: - In this type insert</a:t>
                      </a:r>
                    </a:p>
                    <a:p>
                      <a:r>
                        <a:rPr lang="en-US" sz="1200" dirty="0">
                          <a:solidFill>
                            <a:schemeClr val="accent5">
                              <a:lumMod val="50000"/>
                            </a:schemeClr>
                          </a:solidFill>
                        </a:rPr>
                        <a:t>additional queries to existing statement but</a:t>
                      </a:r>
                    </a:p>
                    <a:p>
                      <a:r>
                        <a:rPr lang="en-US" sz="1200" dirty="0">
                          <a:solidFill>
                            <a:schemeClr val="accent5">
                              <a:lumMod val="50000"/>
                            </a:schemeClr>
                          </a:solidFill>
                        </a:rPr>
                        <a:t>only work by adding UNION keyword.</a:t>
                      </a:r>
                      <a:endParaRPr lang="en-IN" sz="1200" dirty="0">
                        <a:solidFill>
                          <a:schemeClr val="accent5">
                            <a:lumMod val="50000"/>
                          </a:schemeClr>
                        </a:solidFill>
                      </a:endParaRPr>
                    </a:p>
                  </a:txBody>
                  <a:tcPr/>
                </a:tc>
                <a:tc>
                  <a:txBody>
                    <a:bodyPr/>
                    <a:lstStyle/>
                    <a:p>
                      <a:r>
                        <a:rPr lang="en-US" sz="1200" dirty="0">
                          <a:solidFill>
                            <a:schemeClr val="accent5">
                              <a:lumMod val="50000"/>
                            </a:schemeClr>
                          </a:solidFill>
                        </a:rPr>
                        <a:t>`SELECT</a:t>
                      </a:r>
                    </a:p>
                    <a:p>
                      <a:r>
                        <a:rPr lang="en-US" sz="1200" dirty="0">
                          <a:solidFill>
                            <a:schemeClr val="accent5">
                              <a:lumMod val="50000"/>
                            </a:schemeClr>
                          </a:solidFill>
                        </a:rPr>
                        <a:t>username, password FROM</a:t>
                      </a:r>
                    </a:p>
                    <a:p>
                      <a:r>
                        <a:rPr lang="en-US" sz="1200" dirty="0">
                          <a:solidFill>
                            <a:schemeClr val="accent5">
                              <a:lumMod val="50000"/>
                            </a:schemeClr>
                          </a:solidFill>
                        </a:rPr>
                        <a:t>users UNION SELECT 'admin',</a:t>
                      </a:r>
                    </a:p>
                    <a:p>
                      <a:r>
                        <a:rPr lang="en-US" sz="1200" dirty="0">
                          <a:solidFill>
                            <a:schemeClr val="accent5">
                              <a:lumMod val="50000"/>
                            </a:schemeClr>
                          </a:solidFill>
                        </a:rPr>
                        <a:t>'admin123'; `</a:t>
                      </a:r>
                      <a:endParaRPr lang="en-IN" sz="1200" dirty="0">
                        <a:solidFill>
                          <a:schemeClr val="accent5">
                            <a:lumMod val="50000"/>
                          </a:schemeClr>
                        </a:solidFill>
                      </a:endParaRPr>
                    </a:p>
                  </a:txBody>
                  <a:tcPr/>
                </a:tc>
                <a:extLst>
                  <a:ext uri="{0D108BD9-81ED-4DB2-BD59-A6C34878D82A}">
                    <a16:rowId xmlns:a16="http://schemas.microsoft.com/office/drawing/2014/main" val="3333337854"/>
                  </a:ext>
                </a:extLst>
              </a:tr>
              <a:tr h="1650154">
                <a:tc>
                  <a:txBody>
                    <a:bodyPr/>
                    <a:lstStyle/>
                    <a:p>
                      <a:r>
                        <a:rPr lang="en-US" sz="1200" dirty="0">
                          <a:solidFill>
                            <a:schemeClr val="accent5">
                              <a:lumMod val="50000"/>
                            </a:schemeClr>
                          </a:solidFill>
                        </a:rPr>
                        <a:t>Logically</a:t>
                      </a:r>
                    </a:p>
                    <a:p>
                      <a:r>
                        <a:rPr lang="en-US" sz="1200" dirty="0">
                          <a:solidFill>
                            <a:schemeClr val="accent5">
                              <a:lumMod val="50000"/>
                            </a:schemeClr>
                          </a:solidFill>
                        </a:rPr>
                        <a:t>Incorrect queries</a:t>
                      </a:r>
                    </a:p>
                    <a:p>
                      <a:endParaRPr lang="en-US" sz="1200" dirty="0">
                        <a:solidFill>
                          <a:schemeClr val="accent5">
                            <a:lumMod val="50000"/>
                          </a:schemeClr>
                        </a:solidFill>
                      </a:endParaRPr>
                    </a:p>
                  </a:txBody>
                  <a:tcPr/>
                </a:tc>
                <a:tc>
                  <a:txBody>
                    <a:bodyPr/>
                    <a:lstStyle/>
                    <a:p>
                      <a:r>
                        <a:rPr lang="en-US" sz="1200" dirty="0">
                          <a:solidFill>
                            <a:schemeClr val="accent5">
                              <a:lumMod val="50000"/>
                            </a:schemeClr>
                          </a:solidFill>
                        </a:rPr>
                        <a:t>In this attack, the attacker first gains</a:t>
                      </a:r>
                    </a:p>
                    <a:p>
                      <a:r>
                        <a:rPr lang="en-US" sz="1200" dirty="0">
                          <a:solidFill>
                            <a:schemeClr val="accent5">
                              <a:lumMod val="50000"/>
                            </a:schemeClr>
                          </a:solidFill>
                        </a:rPr>
                        <a:t>knowledge about the type and structure of</a:t>
                      </a:r>
                    </a:p>
                    <a:p>
                      <a:r>
                        <a:rPr lang="en-US" sz="1200" dirty="0">
                          <a:solidFill>
                            <a:schemeClr val="accent5">
                              <a:lumMod val="50000"/>
                            </a:schemeClr>
                          </a:solidFill>
                        </a:rPr>
                        <a:t>the</a:t>
                      </a:r>
                    </a:p>
                    <a:p>
                      <a:r>
                        <a:rPr lang="en-US" sz="1200" dirty="0">
                          <a:solidFill>
                            <a:schemeClr val="accent5">
                              <a:lumMod val="50000"/>
                            </a:schemeClr>
                          </a:solidFill>
                        </a:rPr>
                        <a:t>back-end database. In some cases, when a</a:t>
                      </a:r>
                    </a:p>
                    <a:p>
                      <a:r>
                        <a:rPr lang="en-US" sz="1200" dirty="0">
                          <a:solidFill>
                            <a:schemeClr val="accent5">
                              <a:lumMod val="50000"/>
                            </a:schemeClr>
                          </a:solidFill>
                        </a:rPr>
                        <a:t>website issues a warning about incorrect</a:t>
                      </a:r>
                    </a:p>
                    <a:p>
                      <a:r>
                        <a:rPr lang="en-US" sz="1200" dirty="0">
                          <a:solidFill>
                            <a:schemeClr val="accent5">
                              <a:lumMod val="50000"/>
                            </a:schemeClr>
                          </a:solidFill>
                        </a:rPr>
                        <a:t>details, it becomes an opportunity for the</a:t>
                      </a:r>
                    </a:p>
                    <a:p>
                      <a:r>
                        <a:rPr lang="en-US" sz="1200" dirty="0">
                          <a:solidFill>
                            <a:schemeClr val="accent5">
                              <a:lumMod val="50000"/>
                            </a:schemeClr>
                          </a:solidFill>
                        </a:rPr>
                        <a:t>attacker to introduce queries causing syntax</a:t>
                      </a:r>
                    </a:p>
                    <a:p>
                      <a:r>
                        <a:rPr lang="en-US" sz="1200" dirty="0">
                          <a:solidFill>
                            <a:schemeClr val="accent5">
                              <a:lumMod val="50000"/>
                            </a:schemeClr>
                          </a:solidFill>
                        </a:rPr>
                        <a:t>and logical errors.</a:t>
                      </a:r>
                      <a:endParaRPr lang="en-IN" sz="1200" dirty="0">
                        <a:solidFill>
                          <a:schemeClr val="accent5">
                            <a:lumMod val="50000"/>
                          </a:schemeClr>
                        </a:solidFill>
                      </a:endParaRPr>
                    </a:p>
                    <a:p>
                      <a:endParaRPr lang="en-IN" sz="1200" dirty="0">
                        <a:solidFill>
                          <a:schemeClr val="accent5">
                            <a:lumMod val="50000"/>
                          </a:schemeClr>
                        </a:solidFill>
                      </a:endParaRPr>
                    </a:p>
                  </a:txBody>
                  <a:tcPr/>
                </a:tc>
                <a:tc>
                  <a:txBody>
                    <a:bodyPr/>
                    <a:lstStyle/>
                    <a:p>
                      <a:r>
                        <a:rPr lang="en-US" sz="1200" dirty="0">
                          <a:solidFill>
                            <a:schemeClr val="accent5">
                              <a:lumMod val="50000"/>
                            </a:schemeClr>
                          </a:solidFill>
                        </a:rPr>
                        <a:t>` SELECT * FROM</a:t>
                      </a:r>
                    </a:p>
                    <a:p>
                      <a:r>
                        <a:rPr lang="en-US" sz="1200" dirty="0">
                          <a:solidFill>
                            <a:schemeClr val="accent5">
                              <a:lumMod val="50000"/>
                            </a:schemeClr>
                          </a:solidFill>
                        </a:rPr>
                        <a:t>users WHERE username =</a:t>
                      </a:r>
                    </a:p>
                    <a:p>
                      <a:r>
                        <a:rPr lang="en-US" sz="1200" dirty="0">
                          <a:solidFill>
                            <a:schemeClr val="accent5">
                              <a:lumMod val="50000"/>
                            </a:schemeClr>
                          </a:solidFill>
                        </a:rPr>
                        <a:t>'admin' AND password = 'pass'</a:t>
                      </a:r>
                    </a:p>
                    <a:p>
                      <a:r>
                        <a:rPr lang="en-US" sz="1200" dirty="0">
                          <a:solidFill>
                            <a:schemeClr val="accent5">
                              <a:lumMod val="50000"/>
                            </a:schemeClr>
                          </a:solidFill>
                        </a:rPr>
                        <a:t>OR</a:t>
                      </a:r>
                    </a:p>
                    <a:p>
                      <a:r>
                        <a:rPr lang="en-US" sz="1200" dirty="0">
                          <a:solidFill>
                            <a:schemeClr val="accent5">
                              <a:lumMod val="50000"/>
                            </a:schemeClr>
                          </a:solidFill>
                        </a:rPr>
                        <a:t>1=1; `--</a:t>
                      </a:r>
                      <a:endParaRPr lang="en-IN" sz="1200" dirty="0">
                        <a:solidFill>
                          <a:schemeClr val="accent5">
                            <a:lumMod val="50000"/>
                          </a:schemeClr>
                        </a:solidFill>
                      </a:endParaRPr>
                    </a:p>
                  </a:txBody>
                  <a:tcPr/>
                </a:tc>
                <a:extLst>
                  <a:ext uri="{0D108BD9-81ED-4DB2-BD59-A6C34878D82A}">
                    <a16:rowId xmlns:a16="http://schemas.microsoft.com/office/drawing/2014/main" val="1017575172"/>
                  </a:ext>
                </a:extLst>
              </a:tr>
              <a:tr h="1129053">
                <a:tc>
                  <a:txBody>
                    <a:bodyPr/>
                    <a:lstStyle/>
                    <a:p>
                      <a:r>
                        <a:rPr lang="en-US" sz="1200" dirty="0">
                          <a:solidFill>
                            <a:schemeClr val="accent5">
                              <a:lumMod val="50000"/>
                            </a:schemeClr>
                          </a:solidFill>
                        </a:rPr>
                        <a:t>Stored Procedure</a:t>
                      </a:r>
                    </a:p>
                    <a:p>
                      <a:r>
                        <a:rPr lang="en-US" sz="1200" dirty="0">
                          <a:solidFill>
                            <a:schemeClr val="accent5">
                              <a:lumMod val="50000"/>
                            </a:schemeClr>
                          </a:solidFill>
                        </a:rPr>
                        <a:t>-</a:t>
                      </a:r>
                    </a:p>
                  </a:txBody>
                  <a:tcPr/>
                </a:tc>
                <a:tc>
                  <a:txBody>
                    <a:bodyPr/>
                    <a:lstStyle/>
                    <a:p>
                      <a:r>
                        <a:rPr lang="en-US" sz="1200" dirty="0">
                          <a:solidFill>
                            <a:schemeClr val="accent5">
                              <a:lumMod val="50000"/>
                            </a:schemeClr>
                          </a:solidFill>
                        </a:rPr>
                        <a:t>In this attacker think about the stored</a:t>
                      </a:r>
                    </a:p>
                    <a:p>
                      <a:r>
                        <a:rPr lang="en-US" sz="1200" dirty="0">
                          <a:solidFill>
                            <a:schemeClr val="accent5">
                              <a:lumMod val="50000"/>
                            </a:schemeClr>
                          </a:solidFill>
                        </a:rPr>
                        <a:t>procedure that is present in database which</a:t>
                      </a:r>
                    </a:p>
                    <a:p>
                      <a:r>
                        <a:rPr lang="en-US" sz="1200" dirty="0">
                          <a:solidFill>
                            <a:schemeClr val="accent5">
                              <a:lumMod val="50000"/>
                            </a:schemeClr>
                          </a:solidFill>
                        </a:rPr>
                        <a:t>can be vulnerable by programed code.</a:t>
                      </a:r>
                    </a:p>
                    <a:p>
                      <a:r>
                        <a:rPr lang="en-US" sz="1200" dirty="0">
                          <a:solidFill>
                            <a:schemeClr val="accent5">
                              <a:lumMod val="50000"/>
                            </a:schemeClr>
                          </a:solidFill>
                        </a:rPr>
                        <a:t>Stored procedure basically uses for user-</a:t>
                      </a:r>
                    </a:p>
                    <a:p>
                      <a:r>
                        <a:rPr lang="en-US" sz="1200" dirty="0">
                          <a:solidFill>
                            <a:schemeClr val="accent5">
                              <a:lumMod val="50000"/>
                            </a:schemeClr>
                          </a:solidFill>
                        </a:rPr>
                        <a:t>authentication return true or false</a:t>
                      </a:r>
                    </a:p>
                    <a:p>
                      <a:endParaRPr lang="en-IN" sz="1200" dirty="0">
                        <a:solidFill>
                          <a:schemeClr val="accent5">
                            <a:lumMod val="50000"/>
                          </a:schemeClr>
                        </a:solidFill>
                      </a:endParaRPr>
                    </a:p>
                  </a:txBody>
                  <a:tcPr/>
                </a:tc>
                <a:tc>
                  <a:txBody>
                    <a:bodyPr/>
                    <a:lstStyle/>
                    <a:p>
                      <a:r>
                        <a:rPr lang="en-US" sz="1200" dirty="0">
                          <a:solidFill>
                            <a:schemeClr val="accent5">
                              <a:lumMod val="50000"/>
                            </a:schemeClr>
                          </a:solidFill>
                        </a:rPr>
                        <a:t>Consideration of specific stored</a:t>
                      </a:r>
                    </a:p>
                    <a:p>
                      <a:r>
                        <a:rPr lang="en-US" sz="1200" dirty="0">
                          <a:solidFill>
                            <a:schemeClr val="accent5">
                              <a:lumMod val="50000"/>
                            </a:schemeClr>
                          </a:solidFill>
                        </a:rPr>
                        <a:t>procedures for exploitation</a:t>
                      </a:r>
                      <a:endParaRPr lang="en-IN" sz="1200" dirty="0">
                        <a:solidFill>
                          <a:schemeClr val="accent5">
                            <a:lumMod val="50000"/>
                          </a:schemeClr>
                        </a:solidFill>
                      </a:endParaRPr>
                    </a:p>
                    <a:p>
                      <a:endParaRPr lang="en-IN" sz="1200" dirty="0">
                        <a:solidFill>
                          <a:schemeClr val="accent5">
                            <a:lumMod val="50000"/>
                          </a:schemeClr>
                        </a:solidFill>
                      </a:endParaRPr>
                    </a:p>
                  </a:txBody>
                  <a:tcPr/>
                </a:tc>
                <a:extLst>
                  <a:ext uri="{0D108BD9-81ED-4DB2-BD59-A6C34878D82A}">
                    <a16:rowId xmlns:a16="http://schemas.microsoft.com/office/drawing/2014/main" val="2243041156"/>
                  </a:ext>
                </a:extLst>
              </a:tr>
            </a:tbl>
          </a:graphicData>
        </a:graphic>
      </p:graphicFrame>
      <p:sp>
        <p:nvSpPr>
          <p:cNvPr id="5" name="Rectangle: Rounded Corners 4">
            <a:extLst>
              <a:ext uri="{FF2B5EF4-FFF2-40B4-BE49-F238E27FC236}">
                <a16:creationId xmlns:a16="http://schemas.microsoft.com/office/drawing/2014/main" id="{A4089637-BF47-6375-93DE-72F76B7BCAE9}"/>
              </a:ext>
            </a:extLst>
          </p:cNvPr>
          <p:cNvSpPr/>
          <p:nvPr/>
        </p:nvSpPr>
        <p:spPr>
          <a:xfrm>
            <a:off x="4081806" y="6344239"/>
            <a:ext cx="4939646" cy="30165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a:t>
            </a:r>
            <a:r>
              <a:rPr lang="en-US" dirty="0"/>
              <a:t>Types of SQL Injection Attack</a:t>
            </a:r>
            <a:endParaRPr lang="en-IN" dirty="0"/>
          </a:p>
        </p:txBody>
      </p:sp>
    </p:spTree>
    <p:extLst>
      <p:ext uri="{BB962C8B-B14F-4D97-AF65-F5344CB8AC3E}">
        <p14:creationId xmlns:p14="http://schemas.microsoft.com/office/powerpoint/2010/main" val="70364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AA71-5FF5-F6A0-6AF1-0D310FC5A5FD}"/>
              </a:ext>
            </a:extLst>
          </p:cNvPr>
          <p:cNvSpPr>
            <a:spLocks noGrp="1"/>
          </p:cNvSpPr>
          <p:nvPr>
            <p:ph type="title"/>
          </p:nvPr>
        </p:nvSpPr>
        <p:spPr/>
        <p:txBody>
          <a:bodyPr/>
          <a:lstStyle/>
          <a:p>
            <a:r>
              <a:rPr lang="en-US" sz="3200" dirty="0">
                <a:solidFill>
                  <a:schemeClr val="accent6">
                    <a:lumMod val="75000"/>
                  </a:schemeClr>
                </a:solidFill>
                <a:latin typeface="Times New Roman" pitchFamily="18" charset="0"/>
                <a:cs typeface="Times New Roman" pitchFamily="18" charset="0"/>
              </a:rPr>
              <a:t>Prevention and Detection Techniques</a:t>
            </a:r>
            <a:br>
              <a:rPr lang="en-US" dirty="0">
                <a:solidFill>
                  <a:schemeClr val="accent2"/>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5BCE7BA-69BE-5753-0077-D11C312F7136}"/>
              </a:ext>
            </a:extLst>
          </p:cNvPr>
          <p:cNvSpPr>
            <a:spLocks noGrp="1"/>
          </p:cNvSpPr>
          <p:nvPr>
            <p:ph idx="1"/>
          </p:nvPr>
        </p:nvSpPr>
        <p:spPr/>
        <p:txBody>
          <a:bodyPr>
            <a:noAutofit/>
          </a:bodyPr>
          <a:lstStyle/>
          <a:p>
            <a:pPr marL="0" indent="0">
              <a:buNone/>
            </a:pPr>
            <a:r>
              <a:rPr lang="en-US" sz="1200" dirty="0"/>
              <a:t>1) Array-based filtering: - Array-based filtration in PHP prevents SQL Injection by restricting input with predefined arrays, blocking malicious SQL syntax. Users get three chances; if the input doesn't match, access is denied, enhancing security against unauthorized database access.</a:t>
            </a:r>
          </a:p>
          <a:p>
            <a:pPr marL="0" indent="0">
              <a:buNone/>
            </a:pPr>
            <a:r>
              <a:rPr lang="en-US" sz="1200" dirty="0"/>
              <a:t>2) Prepared statement: - It is one of the methods used for prevention queries, in these techniques each user input parameter gets separated from SQL processing code and make the database safe because of not directly interacting user input instead of prepared statement use placeholder and temporary variable within SQL processing code and later at execution time placeholder get convert into original user input.</a:t>
            </a:r>
          </a:p>
          <a:p>
            <a:pPr marL="0" indent="0">
              <a:buNone/>
            </a:pPr>
            <a:r>
              <a:rPr lang="en-US" sz="1200" dirty="0"/>
              <a:t>3) Checksum: - Checksums verify data integrity, preventing SQL injection. Encryption algorithms ensure consistent data length, size, and key integrity. Detecting changes in decryption signals potential tampering, enhancing protection against attacks.</a:t>
            </a:r>
          </a:p>
          <a:p>
            <a:pPr marL="0" indent="0">
              <a:buNone/>
            </a:pPr>
            <a:r>
              <a:rPr lang="en-US" sz="1200" dirty="0"/>
              <a:t>4) IP Address: -This type of technique store IP address of the user who enter to web application and utilize for monitoring unusual activity if some suspicious occurrence happened then that user IP address get store in suspicious table within backend of database along with time, date, number of attempts to enter into web application. And if user attempt greater than five time then block user with some time slot and store data on blocklist along with time, date. If we want to release that user then we compared the time with blocklist and time slot if they match then release that user. We can develop this system automatically to minimum the workload of administrator of application.</a:t>
            </a:r>
            <a:endParaRPr lang="en-IN" sz="1200" dirty="0"/>
          </a:p>
        </p:txBody>
      </p:sp>
    </p:spTree>
    <p:extLst>
      <p:ext uri="{BB962C8B-B14F-4D97-AF65-F5344CB8AC3E}">
        <p14:creationId xmlns:p14="http://schemas.microsoft.com/office/powerpoint/2010/main" val="351337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04AC5-FFFB-5418-735E-4F3A91C7C2FE}"/>
              </a:ext>
            </a:extLst>
          </p:cNvPr>
          <p:cNvSpPr>
            <a:spLocks noGrp="1"/>
          </p:cNvSpPr>
          <p:nvPr>
            <p:ph idx="1"/>
          </p:nvPr>
        </p:nvSpPr>
        <p:spPr>
          <a:xfrm>
            <a:off x="913795" y="1234910"/>
            <a:ext cx="10353762" cy="4556289"/>
          </a:xfrm>
        </p:spPr>
        <p:txBody>
          <a:bodyPr>
            <a:normAutofit/>
          </a:bodyPr>
          <a:lstStyle/>
          <a:p>
            <a:pPr marL="0" indent="0">
              <a:lnSpc>
                <a:spcPct val="107000"/>
              </a:lnSpc>
              <a:spcAft>
                <a:spcPts val="265"/>
              </a:spcAft>
              <a:buNone/>
            </a:pPr>
            <a:r>
              <a:rPr lang="en-IN" sz="1300" b="1" i="1" kern="100" dirty="0">
                <a:effectLst/>
                <a:latin typeface="Times New Roman" panose="02020603050405020304" pitchFamily="18" charset="0"/>
                <a:ea typeface="Times New Roman" panose="02020603050405020304" pitchFamily="18" charset="0"/>
              </a:rPr>
              <a:t>5)Sending Alerts to Administrator :-</a:t>
            </a:r>
            <a:r>
              <a:rPr lang="en-IN" sz="1300" kern="100" dirty="0">
                <a:effectLst/>
                <a:latin typeface="Times New Roman" panose="02020603050405020304" pitchFamily="18" charset="0"/>
                <a:ea typeface="Times New Roman" panose="02020603050405020304" pitchFamily="18" charset="0"/>
              </a:rPr>
              <a:t>If an attacker tires to attack the database, the administrator receives an alert, enabling immediate action to secure the database. Alerts can be via email, SMS, voice call, or all three combined. </a:t>
            </a:r>
            <a:endParaRPr lang="en-IN" sz="1300" kern="100" dirty="0">
              <a:effectLst/>
              <a:latin typeface="Calibri" panose="020F0502020204030204" pitchFamily="34" charset="0"/>
              <a:ea typeface="Calibri" panose="020F0502020204030204" pitchFamily="34" charset="0"/>
            </a:endParaRPr>
          </a:p>
          <a:p>
            <a:pPr marL="0" indent="0">
              <a:lnSpc>
                <a:spcPct val="107000"/>
              </a:lnSpc>
              <a:spcAft>
                <a:spcPts val="455"/>
              </a:spcAft>
              <a:buNone/>
            </a:pPr>
            <a:r>
              <a:rPr lang="en-IN" sz="1300" b="1" kern="100" dirty="0">
                <a:effectLst/>
                <a:latin typeface="Times New Roman" panose="02020603050405020304" pitchFamily="18" charset="0"/>
                <a:ea typeface="Times New Roman" panose="02020603050405020304" pitchFamily="18" charset="0"/>
                <a:cs typeface="Times New Roman" panose="02020603050405020304" pitchFamily="18" charset="0"/>
              </a:rPr>
              <a:t>6)Honey Pot  :- </a:t>
            </a:r>
            <a:r>
              <a:rPr lang="en-IN" sz="1300" kern="100" dirty="0">
                <a:effectLst/>
                <a:latin typeface="Times New Roman" panose="02020603050405020304" pitchFamily="18" charset="0"/>
                <a:ea typeface="Times New Roman" panose="02020603050405020304" pitchFamily="18" charset="0"/>
                <a:cs typeface="Times New Roman" panose="02020603050405020304" pitchFamily="18" charset="0"/>
              </a:rPr>
              <a:t>A honeypot is a detection technique designed to trap hackers. It's like a fake target that appears vulnerable to attracting hackers' attention. When hackers attempt to attack it, the honeypot catches them. It's useful for spotting attacks like SQL injections. While honeypots are tremendously helpful for detecting SQL injection attacks, they also require a substantial investment of time and resources to set up and maintain. </a:t>
            </a:r>
          </a:p>
          <a:p>
            <a:pPr marL="0" indent="0">
              <a:lnSpc>
                <a:spcPct val="107000"/>
              </a:lnSpc>
              <a:spcAft>
                <a:spcPts val="265"/>
              </a:spcAft>
              <a:buNone/>
            </a:pPr>
            <a:r>
              <a:rPr lang="en-IN" sz="1300" b="1" kern="100" dirty="0">
                <a:effectLst/>
                <a:latin typeface="Times New Roman" panose="02020603050405020304" pitchFamily="18" charset="0"/>
                <a:ea typeface="Times New Roman" panose="02020603050405020304" pitchFamily="18" charset="0"/>
                <a:cs typeface="Times New Roman" panose="02020603050405020304" pitchFamily="18" charset="0"/>
              </a:rPr>
              <a:t>7)Using WAF:- </a:t>
            </a:r>
            <a:r>
              <a:rPr lang="en-IN" sz="1300" kern="100" dirty="0">
                <a:effectLst/>
                <a:latin typeface="Times New Roman" panose="02020603050405020304" pitchFamily="18" charset="0"/>
                <a:ea typeface="Times New Roman" panose="02020603050405020304" pitchFamily="18" charset="0"/>
                <a:cs typeface="Times New Roman" panose="02020603050405020304" pitchFamily="18" charset="0"/>
              </a:rPr>
              <a:t>Web Application Firewall (WAF) is like a security guard for your website. It sits between your website and the Internet and analyses all incoming and outgoing data. If it finds suspicious or dangerous content, it blocks it to keep your website protected from attacks. </a:t>
            </a:r>
          </a:p>
          <a:p>
            <a:pPr marL="0" indent="0">
              <a:lnSpc>
                <a:spcPct val="107000"/>
              </a:lnSpc>
              <a:spcAft>
                <a:spcPts val="265"/>
              </a:spcAft>
              <a:buNone/>
            </a:pPr>
            <a:r>
              <a:rPr lang="en-IN" sz="1300" b="1" i="1" kern="100" dirty="0">
                <a:effectLst/>
                <a:latin typeface="Times New Roman" panose="02020603050405020304" pitchFamily="18" charset="0"/>
                <a:ea typeface="Times New Roman" panose="02020603050405020304" pitchFamily="18" charset="0"/>
                <a:cs typeface="Times New Roman" panose="02020603050405020304" pitchFamily="18" charset="0"/>
              </a:rPr>
              <a:t>8)Log Analysis: -</a:t>
            </a:r>
            <a:r>
              <a:rPr lang="en-IN" sz="1300" b="1" i="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300" kern="100" dirty="0">
                <a:effectLst/>
                <a:latin typeface="Times New Roman" panose="02020603050405020304" pitchFamily="18" charset="0"/>
                <a:ea typeface="Times New Roman" panose="02020603050405020304" pitchFamily="18" charset="0"/>
                <a:cs typeface="Times New Roman" panose="02020603050405020304" pitchFamily="18" charset="0"/>
              </a:rPr>
              <a:t>Log analysis is the practice of examining log files created by web and database servers to identify security vulnerabilities. This involves looking for indications of malicious code, such as SQL injection attacks, within the log data. Log analysis can be done manually by reviewing log files line by line or using automated tools. It helps in detecting and resolving security issues but can be time-consuming and challenging, especially with large log files. </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300" dirty="0"/>
              <a:t>9)</a:t>
            </a:r>
            <a:r>
              <a:rPr lang="en-IN" sz="1300" b="1" dirty="0">
                <a:effectLst/>
                <a:latin typeface="Times New Roman" panose="02020603050405020304" pitchFamily="18" charset="0"/>
                <a:ea typeface="Times New Roman" panose="02020603050405020304" pitchFamily="18" charset="0"/>
              </a:rPr>
              <a:t> Stored Procedure :- </a:t>
            </a:r>
            <a:r>
              <a:rPr lang="en-IN" sz="1300" dirty="0">
                <a:effectLst/>
                <a:latin typeface="Times New Roman" panose="02020603050405020304" pitchFamily="18" charset="0"/>
                <a:ea typeface="Times New Roman" panose="02020603050405020304" pitchFamily="18" charset="0"/>
              </a:rPr>
              <a:t>Stored procedures were introduced to precompile SQL statements on the server. SQL injection instances decreased significantly as precompiled statements mitigated vulnerabilities. </a:t>
            </a:r>
            <a:endParaRPr lang="en-IN" sz="1300" dirty="0"/>
          </a:p>
        </p:txBody>
      </p:sp>
    </p:spTree>
    <p:extLst>
      <p:ext uri="{BB962C8B-B14F-4D97-AF65-F5344CB8AC3E}">
        <p14:creationId xmlns:p14="http://schemas.microsoft.com/office/powerpoint/2010/main" val="66476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DD584F-0695-C365-A808-38C00016742D}"/>
              </a:ext>
            </a:extLst>
          </p:cNvPr>
          <p:cNvPicPr>
            <a:picLocks noChangeAspect="1"/>
          </p:cNvPicPr>
          <p:nvPr/>
        </p:nvPicPr>
        <p:blipFill>
          <a:blip r:embed="rId2"/>
          <a:stretch>
            <a:fillRect/>
          </a:stretch>
        </p:blipFill>
        <p:spPr>
          <a:xfrm>
            <a:off x="4995987" y="712463"/>
            <a:ext cx="1404814" cy="653812"/>
          </a:xfrm>
          <a:prstGeom prst="rect">
            <a:avLst/>
          </a:prstGeom>
        </p:spPr>
      </p:pic>
      <p:pic>
        <p:nvPicPr>
          <p:cNvPr id="15" name="Picture 14">
            <a:extLst>
              <a:ext uri="{FF2B5EF4-FFF2-40B4-BE49-F238E27FC236}">
                <a16:creationId xmlns:a16="http://schemas.microsoft.com/office/drawing/2014/main" id="{1EE63902-8E18-1E13-AA3B-82D53A8C7EA5}"/>
              </a:ext>
            </a:extLst>
          </p:cNvPr>
          <p:cNvPicPr>
            <a:picLocks noChangeAspect="1"/>
          </p:cNvPicPr>
          <p:nvPr/>
        </p:nvPicPr>
        <p:blipFill>
          <a:blip r:embed="rId3"/>
          <a:stretch>
            <a:fillRect/>
          </a:stretch>
        </p:blipFill>
        <p:spPr>
          <a:xfrm>
            <a:off x="4986279" y="111988"/>
            <a:ext cx="1414522" cy="452925"/>
          </a:xfrm>
          <a:prstGeom prst="rect">
            <a:avLst/>
          </a:prstGeom>
        </p:spPr>
      </p:pic>
      <p:pic>
        <p:nvPicPr>
          <p:cNvPr id="17" name="Picture 16">
            <a:extLst>
              <a:ext uri="{FF2B5EF4-FFF2-40B4-BE49-F238E27FC236}">
                <a16:creationId xmlns:a16="http://schemas.microsoft.com/office/drawing/2014/main" id="{6424C364-7DF3-CEE8-4007-1CAB0C7C2015}"/>
              </a:ext>
            </a:extLst>
          </p:cNvPr>
          <p:cNvPicPr>
            <a:picLocks noChangeAspect="1"/>
          </p:cNvPicPr>
          <p:nvPr/>
        </p:nvPicPr>
        <p:blipFill>
          <a:blip r:embed="rId4"/>
          <a:stretch>
            <a:fillRect/>
          </a:stretch>
        </p:blipFill>
        <p:spPr>
          <a:xfrm>
            <a:off x="4835930" y="1455481"/>
            <a:ext cx="1715219" cy="1322973"/>
          </a:xfrm>
          <a:prstGeom prst="rect">
            <a:avLst/>
          </a:prstGeom>
        </p:spPr>
      </p:pic>
      <p:pic>
        <p:nvPicPr>
          <p:cNvPr id="18" name="Picture 17">
            <a:extLst>
              <a:ext uri="{FF2B5EF4-FFF2-40B4-BE49-F238E27FC236}">
                <a16:creationId xmlns:a16="http://schemas.microsoft.com/office/drawing/2014/main" id="{2EC1F331-1A54-866C-FC53-E730989542B7}"/>
              </a:ext>
            </a:extLst>
          </p:cNvPr>
          <p:cNvPicPr>
            <a:picLocks noChangeAspect="1"/>
          </p:cNvPicPr>
          <p:nvPr/>
        </p:nvPicPr>
        <p:blipFill>
          <a:blip r:embed="rId5"/>
          <a:stretch>
            <a:fillRect/>
          </a:stretch>
        </p:blipFill>
        <p:spPr>
          <a:xfrm>
            <a:off x="4734966" y="2891016"/>
            <a:ext cx="1917146" cy="622007"/>
          </a:xfrm>
          <a:prstGeom prst="rect">
            <a:avLst/>
          </a:prstGeom>
        </p:spPr>
      </p:pic>
      <p:pic>
        <p:nvPicPr>
          <p:cNvPr id="19" name="Picture 18">
            <a:extLst>
              <a:ext uri="{FF2B5EF4-FFF2-40B4-BE49-F238E27FC236}">
                <a16:creationId xmlns:a16="http://schemas.microsoft.com/office/drawing/2014/main" id="{A5B1E244-A0B0-90C9-2FE2-EAD3B97BA25B}"/>
              </a:ext>
            </a:extLst>
          </p:cNvPr>
          <p:cNvPicPr>
            <a:picLocks noChangeAspect="1"/>
          </p:cNvPicPr>
          <p:nvPr/>
        </p:nvPicPr>
        <p:blipFill>
          <a:blip r:embed="rId6"/>
          <a:stretch>
            <a:fillRect/>
          </a:stretch>
        </p:blipFill>
        <p:spPr>
          <a:xfrm>
            <a:off x="4708828" y="3730524"/>
            <a:ext cx="1767106" cy="622007"/>
          </a:xfrm>
          <a:prstGeom prst="rect">
            <a:avLst/>
          </a:prstGeom>
        </p:spPr>
      </p:pic>
      <p:sp>
        <p:nvSpPr>
          <p:cNvPr id="20" name="Rectangle 19">
            <a:extLst>
              <a:ext uri="{FF2B5EF4-FFF2-40B4-BE49-F238E27FC236}">
                <a16:creationId xmlns:a16="http://schemas.microsoft.com/office/drawing/2014/main" id="{CE8F4181-19D4-FF44-9D27-6FAF36B80AF2}"/>
              </a:ext>
            </a:extLst>
          </p:cNvPr>
          <p:cNvSpPr/>
          <p:nvPr/>
        </p:nvSpPr>
        <p:spPr>
          <a:xfrm>
            <a:off x="4708827" y="4540973"/>
            <a:ext cx="1767107" cy="58116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IP </a:t>
            </a:r>
            <a:r>
              <a:rPr lang="en-IN" sz="1000" dirty="0">
                <a:solidFill>
                  <a:schemeClr val="tx1"/>
                </a:solidFill>
              </a:rPr>
              <a:t>Address</a:t>
            </a:r>
            <a:r>
              <a:rPr lang="en-IN" sz="1000" dirty="0"/>
              <a:t> Monitoring</a:t>
            </a:r>
          </a:p>
        </p:txBody>
      </p:sp>
      <p:sp>
        <p:nvSpPr>
          <p:cNvPr id="21" name="Diamond 20">
            <a:extLst>
              <a:ext uri="{FF2B5EF4-FFF2-40B4-BE49-F238E27FC236}">
                <a16:creationId xmlns:a16="http://schemas.microsoft.com/office/drawing/2014/main" id="{C9422E4D-2F75-D602-DAC8-74FBE4E52F9D}"/>
              </a:ext>
            </a:extLst>
          </p:cNvPr>
          <p:cNvSpPr/>
          <p:nvPr/>
        </p:nvSpPr>
        <p:spPr>
          <a:xfrm>
            <a:off x="4708826" y="5409541"/>
            <a:ext cx="1767107" cy="883546"/>
          </a:xfrm>
          <a:prstGeom prst="diamond">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Suspicious Activity Detection</a:t>
            </a:r>
          </a:p>
        </p:txBody>
      </p:sp>
      <p:sp>
        <p:nvSpPr>
          <p:cNvPr id="22" name="Rectangle 21">
            <a:extLst>
              <a:ext uri="{FF2B5EF4-FFF2-40B4-BE49-F238E27FC236}">
                <a16:creationId xmlns:a16="http://schemas.microsoft.com/office/drawing/2014/main" id="{910C2FE9-A168-28E5-8C5E-6F5791F473B4}"/>
              </a:ext>
            </a:extLst>
          </p:cNvPr>
          <p:cNvSpPr/>
          <p:nvPr/>
        </p:nvSpPr>
        <p:spPr>
          <a:xfrm>
            <a:off x="8662732" y="629497"/>
            <a:ext cx="1739084" cy="45823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Log and Block IP</a:t>
            </a:r>
            <a:endParaRPr lang="en-IN" sz="1200" dirty="0"/>
          </a:p>
        </p:txBody>
      </p:sp>
      <p:sp>
        <p:nvSpPr>
          <p:cNvPr id="23" name="Rectangle 22">
            <a:extLst>
              <a:ext uri="{FF2B5EF4-FFF2-40B4-BE49-F238E27FC236}">
                <a16:creationId xmlns:a16="http://schemas.microsoft.com/office/drawing/2014/main" id="{6AF84CAE-1106-A889-8786-ED4877E9756A}"/>
              </a:ext>
            </a:extLst>
          </p:cNvPr>
          <p:cNvSpPr/>
          <p:nvPr/>
        </p:nvSpPr>
        <p:spPr>
          <a:xfrm>
            <a:off x="8709985" y="1366275"/>
            <a:ext cx="1672595" cy="395926"/>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Traffic Filtering (WAF)</a:t>
            </a:r>
          </a:p>
        </p:txBody>
      </p:sp>
      <p:sp>
        <p:nvSpPr>
          <p:cNvPr id="24" name="Rectangle 23">
            <a:extLst>
              <a:ext uri="{FF2B5EF4-FFF2-40B4-BE49-F238E27FC236}">
                <a16:creationId xmlns:a16="http://schemas.microsoft.com/office/drawing/2014/main" id="{CAF68AFD-B473-3E4C-00FD-3B260478E00F}"/>
              </a:ext>
            </a:extLst>
          </p:cNvPr>
          <p:cNvSpPr/>
          <p:nvPr/>
        </p:nvSpPr>
        <p:spPr>
          <a:xfrm>
            <a:off x="8679125" y="2167162"/>
            <a:ext cx="1885361" cy="3798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Stored Procedures</a:t>
            </a:r>
          </a:p>
        </p:txBody>
      </p:sp>
      <p:sp>
        <p:nvSpPr>
          <p:cNvPr id="25" name="Rectangle 24">
            <a:extLst>
              <a:ext uri="{FF2B5EF4-FFF2-40B4-BE49-F238E27FC236}">
                <a16:creationId xmlns:a16="http://schemas.microsoft.com/office/drawing/2014/main" id="{3D0564F6-1E14-592E-D443-F66DB014CD83}"/>
              </a:ext>
            </a:extLst>
          </p:cNvPr>
          <p:cNvSpPr/>
          <p:nvPr/>
        </p:nvSpPr>
        <p:spPr>
          <a:xfrm>
            <a:off x="8663233" y="2841635"/>
            <a:ext cx="1917146" cy="45823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Honey Pot</a:t>
            </a:r>
          </a:p>
        </p:txBody>
      </p:sp>
      <p:sp>
        <p:nvSpPr>
          <p:cNvPr id="26" name="Rectangle 25">
            <a:extLst>
              <a:ext uri="{FF2B5EF4-FFF2-40B4-BE49-F238E27FC236}">
                <a16:creationId xmlns:a16="http://schemas.microsoft.com/office/drawing/2014/main" id="{01FFBB6F-7631-C1F5-F811-2C0DDB1C7980}"/>
              </a:ext>
            </a:extLst>
          </p:cNvPr>
          <p:cNvSpPr/>
          <p:nvPr/>
        </p:nvSpPr>
        <p:spPr>
          <a:xfrm>
            <a:off x="8662732" y="3693485"/>
            <a:ext cx="2017336" cy="3798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Sending Alerts to Administrator</a:t>
            </a:r>
          </a:p>
        </p:txBody>
      </p:sp>
      <p:sp>
        <p:nvSpPr>
          <p:cNvPr id="27" name="Rectangle 26">
            <a:extLst>
              <a:ext uri="{FF2B5EF4-FFF2-40B4-BE49-F238E27FC236}">
                <a16:creationId xmlns:a16="http://schemas.microsoft.com/office/drawing/2014/main" id="{F19CCC4E-B29A-DC62-2A8E-D1BE108293B0}"/>
              </a:ext>
            </a:extLst>
          </p:cNvPr>
          <p:cNvSpPr/>
          <p:nvPr/>
        </p:nvSpPr>
        <p:spPr>
          <a:xfrm>
            <a:off x="8662732" y="4488895"/>
            <a:ext cx="2017336" cy="3798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Log Analysis</a:t>
            </a:r>
          </a:p>
        </p:txBody>
      </p:sp>
      <p:sp>
        <p:nvSpPr>
          <p:cNvPr id="28" name="Oval 27">
            <a:extLst>
              <a:ext uri="{FF2B5EF4-FFF2-40B4-BE49-F238E27FC236}">
                <a16:creationId xmlns:a16="http://schemas.microsoft.com/office/drawing/2014/main" id="{1284B333-4DDC-C35D-F077-257E2DD28647}"/>
              </a:ext>
            </a:extLst>
          </p:cNvPr>
          <p:cNvSpPr/>
          <p:nvPr/>
        </p:nvSpPr>
        <p:spPr>
          <a:xfrm>
            <a:off x="8978530" y="5232225"/>
            <a:ext cx="1385740" cy="538047"/>
          </a:xfrm>
          <a:prstGeom prst="ellipse">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End</a:t>
            </a:r>
          </a:p>
        </p:txBody>
      </p:sp>
      <p:cxnSp>
        <p:nvCxnSpPr>
          <p:cNvPr id="30" name="Straight Arrow Connector 29">
            <a:extLst>
              <a:ext uri="{FF2B5EF4-FFF2-40B4-BE49-F238E27FC236}">
                <a16:creationId xmlns:a16="http://schemas.microsoft.com/office/drawing/2014/main" id="{D8C9D942-B9E2-0731-1F3E-50A2B41539E4}"/>
              </a:ext>
            </a:extLst>
          </p:cNvPr>
          <p:cNvCxnSpPr>
            <a:stCxn id="15" idx="2"/>
            <a:endCxn id="13" idx="0"/>
          </p:cNvCxnSpPr>
          <p:nvPr/>
        </p:nvCxnSpPr>
        <p:spPr>
          <a:xfrm>
            <a:off x="5693540" y="564913"/>
            <a:ext cx="4854" cy="1475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E514887-964B-B9D9-A6F8-EFA998C25871}"/>
              </a:ext>
            </a:extLst>
          </p:cNvPr>
          <p:cNvCxnSpPr>
            <a:stCxn id="13" idx="2"/>
            <a:endCxn id="17" idx="0"/>
          </p:cNvCxnSpPr>
          <p:nvPr/>
        </p:nvCxnSpPr>
        <p:spPr>
          <a:xfrm flipH="1">
            <a:off x="5693540" y="1366275"/>
            <a:ext cx="4854" cy="8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4E2A952-B284-0E40-DD49-5F6B889001CE}"/>
              </a:ext>
            </a:extLst>
          </p:cNvPr>
          <p:cNvCxnSpPr>
            <a:stCxn id="17" idx="2"/>
            <a:endCxn id="18" idx="0"/>
          </p:cNvCxnSpPr>
          <p:nvPr/>
        </p:nvCxnSpPr>
        <p:spPr>
          <a:xfrm flipH="1">
            <a:off x="5693539" y="2778454"/>
            <a:ext cx="1" cy="11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5467F1D-4CAC-70BE-ACC0-5B9470034F69}"/>
              </a:ext>
            </a:extLst>
          </p:cNvPr>
          <p:cNvCxnSpPr>
            <a:stCxn id="18" idx="2"/>
          </p:cNvCxnSpPr>
          <p:nvPr/>
        </p:nvCxnSpPr>
        <p:spPr>
          <a:xfrm>
            <a:off x="5693539" y="3513023"/>
            <a:ext cx="0" cy="241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BCCD9D7-46BE-BD01-8E66-4A9138379B5E}"/>
              </a:ext>
            </a:extLst>
          </p:cNvPr>
          <p:cNvCxnSpPr>
            <a:stCxn id="19" idx="2"/>
            <a:endCxn id="20" idx="0"/>
          </p:cNvCxnSpPr>
          <p:nvPr/>
        </p:nvCxnSpPr>
        <p:spPr>
          <a:xfrm>
            <a:off x="5592381" y="4352531"/>
            <a:ext cx="0" cy="188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AD981B1-7757-6C9F-FC9A-AE235BACA9FB}"/>
              </a:ext>
            </a:extLst>
          </p:cNvPr>
          <p:cNvCxnSpPr>
            <a:stCxn id="20" idx="2"/>
            <a:endCxn id="21" idx="0"/>
          </p:cNvCxnSpPr>
          <p:nvPr/>
        </p:nvCxnSpPr>
        <p:spPr>
          <a:xfrm flipH="1">
            <a:off x="5592380" y="5122141"/>
            <a:ext cx="1" cy="2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9342539-3FBB-7407-26BA-3D656DE44E5A}"/>
              </a:ext>
            </a:extLst>
          </p:cNvPr>
          <p:cNvCxnSpPr>
            <a:stCxn id="21" idx="3"/>
            <a:endCxn id="22" idx="1"/>
          </p:cNvCxnSpPr>
          <p:nvPr/>
        </p:nvCxnSpPr>
        <p:spPr>
          <a:xfrm flipV="1">
            <a:off x="6475933" y="858613"/>
            <a:ext cx="2186799" cy="499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9EC551B-A9DB-E84B-B659-D4066B390287}"/>
              </a:ext>
            </a:extLst>
          </p:cNvPr>
          <p:cNvCxnSpPr>
            <a:stCxn id="22" idx="2"/>
            <a:endCxn id="23" idx="0"/>
          </p:cNvCxnSpPr>
          <p:nvPr/>
        </p:nvCxnSpPr>
        <p:spPr>
          <a:xfrm>
            <a:off x="9532274" y="1087728"/>
            <a:ext cx="14009" cy="278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A79963-BD4F-39CB-F7B1-0681314D03EB}"/>
              </a:ext>
            </a:extLst>
          </p:cNvPr>
          <p:cNvCxnSpPr>
            <a:stCxn id="23" idx="2"/>
          </p:cNvCxnSpPr>
          <p:nvPr/>
        </p:nvCxnSpPr>
        <p:spPr>
          <a:xfrm flipH="1">
            <a:off x="9532274" y="1762201"/>
            <a:ext cx="14009" cy="44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20EF77D-DE4F-B035-B5C7-34336DDC4783}"/>
              </a:ext>
            </a:extLst>
          </p:cNvPr>
          <p:cNvCxnSpPr>
            <a:stCxn id="24" idx="2"/>
            <a:endCxn id="25" idx="0"/>
          </p:cNvCxnSpPr>
          <p:nvPr/>
        </p:nvCxnSpPr>
        <p:spPr>
          <a:xfrm>
            <a:off x="9621806" y="2547012"/>
            <a:ext cx="0" cy="294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E58CBAC-A1D8-3ED8-FB84-CB7167B4491A}"/>
              </a:ext>
            </a:extLst>
          </p:cNvPr>
          <p:cNvCxnSpPr>
            <a:cxnSpLocks/>
            <a:stCxn id="25" idx="2"/>
          </p:cNvCxnSpPr>
          <p:nvPr/>
        </p:nvCxnSpPr>
        <p:spPr>
          <a:xfrm>
            <a:off x="9621806" y="3299865"/>
            <a:ext cx="20083" cy="39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E400CF3-9433-3639-D1A7-E53971A22D46}"/>
              </a:ext>
            </a:extLst>
          </p:cNvPr>
          <p:cNvCxnSpPr>
            <a:stCxn id="26" idx="2"/>
            <a:endCxn id="27" idx="0"/>
          </p:cNvCxnSpPr>
          <p:nvPr/>
        </p:nvCxnSpPr>
        <p:spPr>
          <a:xfrm>
            <a:off x="9671400" y="4073335"/>
            <a:ext cx="0" cy="41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43781D-B119-3F80-5467-FD32005384FA}"/>
              </a:ext>
            </a:extLst>
          </p:cNvPr>
          <p:cNvCxnSpPr>
            <a:cxnSpLocks/>
            <a:stCxn id="27" idx="2"/>
            <a:endCxn id="28" idx="0"/>
          </p:cNvCxnSpPr>
          <p:nvPr/>
        </p:nvCxnSpPr>
        <p:spPr>
          <a:xfrm>
            <a:off x="9671400" y="4868745"/>
            <a:ext cx="0" cy="3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2CD8BE31-F8A1-E46F-B63C-9CC07DA6678F}"/>
              </a:ext>
            </a:extLst>
          </p:cNvPr>
          <p:cNvSpPr/>
          <p:nvPr/>
        </p:nvSpPr>
        <p:spPr>
          <a:xfrm>
            <a:off x="692767" y="1531055"/>
            <a:ext cx="2501311" cy="90783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Figure:-</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Flow chart of established full work system </a:t>
            </a:r>
            <a:endParaRPr lang="en-IN" dirty="0"/>
          </a:p>
        </p:txBody>
      </p:sp>
    </p:spTree>
    <p:extLst>
      <p:ext uri="{BB962C8B-B14F-4D97-AF65-F5344CB8AC3E}">
        <p14:creationId xmlns:p14="http://schemas.microsoft.com/office/powerpoint/2010/main" val="3539456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375</TotalTime>
  <Words>1676</Words>
  <Application>Microsoft Office PowerPoint</Application>
  <PresentationFormat>Widescreen</PresentationFormat>
  <Paragraphs>148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JIMEHK+TimesNewRoman</vt:lpstr>
      <vt:lpstr>Rockwell</vt:lpstr>
      <vt:lpstr>Times New Roman</vt:lpstr>
      <vt:lpstr>Wingdings</vt:lpstr>
      <vt:lpstr>Damask</vt:lpstr>
      <vt:lpstr>Defending the Digital World: A Comprehensive Guide Against SQL Injection Threats </vt:lpstr>
      <vt:lpstr>Agenda</vt:lpstr>
      <vt:lpstr>Introduction </vt:lpstr>
      <vt:lpstr>Literature Survey </vt:lpstr>
      <vt:lpstr>What is SQL Injection Attack ?  And its types </vt:lpstr>
      <vt:lpstr>PowerPoint Presentation</vt:lpstr>
      <vt:lpstr>Prevention and Detection Techniques </vt:lpstr>
      <vt:lpstr>PowerPoint Presentation</vt:lpstr>
      <vt:lpstr>PowerPoint Presentation</vt:lpstr>
      <vt:lpstr>Application, Advantages and Disadvantages </vt:lpstr>
      <vt:lpstr>PowerPoint Presentation</vt:lpstr>
      <vt:lpstr>Result </vt:lpstr>
      <vt:lpstr>PowerPoint Presentation</vt:lpstr>
      <vt:lpstr>PowerPoint Presentation</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neerajvishwakarma2002@outlook.com</dc:creator>
  <cp:lastModifiedBy>neerajvishwakarma2002@outlook.com</cp:lastModifiedBy>
  <cp:revision>11</cp:revision>
  <dcterms:created xsi:type="dcterms:W3CDTF">2024-06-05T12:15:05Z</dcterms:created>
  <dcterms:modified xsi:type="dcterms:W3CDTF">2024-06-12T05:38:33Z</dcterms:modified>
</cp:coreProperties>
</file>