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586600e7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586600e7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586600e7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586600e7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586600e7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586600e7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586600e7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586600e7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586600e7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586600e7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586600e7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586600e7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586600e7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586600e7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586600e7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586600e7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586600e7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586600e7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586600e7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586600e7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586600e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586600e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475ce56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475ce56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475ce56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475ce56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475ce56c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475ce56c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475ce56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475ce56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475ce56c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475ce56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475ce56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475ce56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586600e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586600e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586600e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586600e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586600e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586600e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586600e7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586600e7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86600e7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86600e7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86600e7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86600e7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586600e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586600e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6.png"/><Relationship Id="rId7" Type="http://schemas.openxmlformats.org/officeDocument/2006/relationships/image" Target="../media/image33.png"/><Relationship Id="rId8"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upload.wikimedia.org/wikipedia/commons/thumb/7/7d/Active_Noise_Reduction.svg/450px-Active_Noise_Reduction.svg.png" TargetMode="External"/><Relationship Id="rId5" Type="http://schemas.openxmlformats.org/officeDocument/2006/relationships/hyperlink" Target="https://upload.wikimedia.org/wikipedia/commons/thumb/7/7d/Active_Noise_Reduction.svg/450px-Active_Noise_Reduction.svg.p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1.png"/><Relationship Id="rId4" Type="http://schemas.openxmlformats.org/officeDocument/2006/relationships/image" Target="../media/image28.png"/><Relationship Id="rId5" Type="http://schemas.openxmlformats.org/officeDocument/2006/relationships/image" Target="../media/image36.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jp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jpg"/><Relationship Id="rId4" Type="http://schemas.openxmlformats.org/officeDocument/2006/relationships/image" Target="../media/image34.jpg"/><Relationship Id="rId5" Type="http://schemas.openxmlformats.org/officeDocument/2006/relationships/image" Target="../media/image3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figure/Block-diagram-of-an-active-noise-control-system-with-FxLMS-algorithm_fig1_220226701"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675325"/>
            <a:ext cx="8520600" cy="7926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00"/>
              <a:t>Design Credit Project</a:t>
            </a:r>
            <a:endParaRPr sz="2400"/>
          </a:p>
          <a:p>
            <a:pPr indent="0" lvl="0" marL="0" rtl="0" algn="ctr">
              <a:spcBef>
                <a:spcPts val="0"/>
              </a:spcBef>
              <a:spcAft>
                <a:spcPts val="0"/>
              </a:spcAft>
              <a:buSzPts val="990"/>
              <a:buNone/>
            </a:pPr>
            <a:r>
              <a:rPr lang="en" sz="2400"/>
              <a:t>Active Noise Cancellation</a:t>
            </a:r>
            <a:endParaRPr sz="2400"/>
          </a:p>
        </p:txBody>
      </p:sp>
      <p:sp>
        <p:nvSpPr>
          <p:cNvPr id="55" name="Google Shape;55;p13"/>
          <p:cNvSpPr txBox="1"/>
          <p:nvPr>
            <p:ph idx="1" type="subTitle"/>
          </p:nvPr>
        </p:nvSpPr>
        <p:spPr>
          <a:xfrm>
            <a:off x="311700" y="3382750"/>
            <a:ext cx="8520600" cy="9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Under the Supervision of:</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Dr. Amrita Puri</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Department of Mechanical Engineering</a:t>
            </a:r>
            <a:endParaRPr sz="1800">
              <a:solidFill>
                <a:schemeClr val="dk1"/>
              </a:solidFill>
            </a:endParaRPr>
          </a:p>
          <a:p>
            <a:pPr indent="0" lvl="0" marL="0" rtl="0" algn="ctr">
              <a:spcBef>
                <a:spcPts val="0"/>
              </a:spcBef>
              <a:spcAft>
                <a:spcPts val="0"/>
              </a:spcAft>
              <a:buClr>
                <a:schemeClr val="dk1"/>
              </a:buClr>
              <a:buSzPts val="1100"/>
              <a:buFont typeface="Arial"/>
              <a:buNone/>
            </a:pPr>
            <a:r>
              <a:t/>
            </a:r>
            <a:endParaRPr sz="1400">
              <a:solidFill>
                <a:schemeClr val="dk1"/>
              </a:solidFill>
            </a:endParaRPr>
          </a:p>
          <a:p>
            <a:pPr indent="0" lvl="0" marL="0" rtl="0" algn="ctr">
              <a:spcBef>
                <a:spcPts val="0"/>
              </a:spcBef>
              <a:spcAft>
                <a:spcPts val="0"/>
              </a:spcAft>
              <a:buNone/>
            </a:pPr>
            <a:r>
              <a:t/>
            </a:r>
            <a:endParaRPr sz="1400">
              <a:solidFill>
                <a:schemeClr val="dk1"/>
              </a:solidFill>
            </a:endParaRPr>
          </a:p>
        </p:txBody>
      </p:sp>
      <p:sp>
        <p:nvSpPr>
          <p:cNvPr id="56" name="Google Shape;56;p13"/>
          <p:cNvSpPr txBox="1"/>
          <p:nvPr/>
        </p:nvSpPr>
        <p:spPr>
          <a:xfrm>
            <a:off x="3190800" y="339600"/>
            <a:ext cx="2752200" cy="400200"/>
          </a:xfrm>
          <a:prstGeom prst="rect">
            <a:avLst/>
          </a:prstGeom>
          <a:noFill/>
          <a:ln>
            <a:noFill/>
          </a:ln>
        </p:spPr>
        <p:txBody>
          <a:bodyPr anchorCtr="0" anchor="t" bIns="91425" lIns="0" spcFirstLastPara="1" rIns="0" wrap="square" tIns="91425">
            <a:sp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57" name="Google Shape;57;p13"/>
          <p:cNvSpPr txBox="1"/>
          <p:nvPr/>
        </p:nvSpPr>
        <p:spPr>
          <a:xfrm>
            <a:off x="0" y="93300"/>
            <a:ext cx="9144000" cy="923400"/>
          </a:xfrm>
          <a:prstGeom prst="rect">
            <a:avLst/>
          </a:prstGeom>
          <a:noFill/>
          <a:ln>
            <a:noFill/>
          </a:ln>
        </p:spPr>
        <p:txBody>
          <a:bodyPr anchorCtr="0" anchor="t" bIns="91425" lIns="0" spcFirstLastPara="1" rIns="91425" wrap="square" tIns="91425">
            <a:spAutoFit/>
          </a:bodyPr>
          <a:lstStyle/>
          <a:p>
            <a:pPr indent="0" lvl="0" marL="0" rtl="0" algn="ctr">
              <a:spcBef>
                <a:spcPts val="0"/>
              </a:spcBef>
              <a:spcAft>
                <a:spcPts val="0"/>
              </a:spcAft>
              <a:buNone/>
            </a:pPr>
            <a:r>
              <a:rPr lang="en" sz="2400"/>
              <a:t>INDIAN INSTITUTE OF TECHNOLOGY</a:t>
            </a:r>
            <a:endParaRPr sz="2400"/>
          </a:p>
          <a:p>
            <a:pPr indent="0" lvl="0" marL="0" marR="0" rtl="0" algn="ctr">
              <a:spcBef>
                <a:spcPts val="0"/>
              </a:spcBef>
              <a:spcAft>
                <a:spcPts val="0"/>
              </a:spcAft>
              <a:buNone/>
            </a:pPr>
            <a:r>
              <a:rPr lang="en" sz="2400"/>
              <a:t>JODHPUR </a:t>
            </a:r>
            <a:endParaRPr sz="2400"/>
          </a:p>
        </p:txBody>
      </p:sp>
      <p:pic>
        <p:nvPicPr>
          <p:cNvPr id="58" name="Google Shape;58;p13"/>
          <p:cNvPicPr preferRelativeResize="0"/>
          <p:nvPr/>
        </p:nvPicPr>
        <p:blipFill rotWithShape="1">
          <a:blip r:embed="rId3">
            <a:alphaModFix/>
          </a:blip>
          <a:srcRect b="0" l="0" r="0" t="0"/>
          <a:stretch/>
        </p:blipFill>
        <p:spPr>
          <a:xfrm>
            <a:off x="3868700" y="1020275"/>
            <a:ext cx="1406587" cy="1551475"/>
          </a:xfrm>
          <a:prstGeom prst="rect">
            <a:avLst/>
          </a:prstGeom>
          <a:noFill/>
          <a:ln>
            <a:noFill/>
          </a:ln>
        </p:spPr>
      </p:pic>
      <p:sp>
        <p:nvSpPr>
          <p:cNvPr id="59" name="Google Shape;59;p13"/>
          <p:cNvSpPr txBox="1"/>
          <p:nvPr/>
        </p:nvSpPr>
        <p:spPr>
          <a:xfrm>
            <a:off x="2545900" y="4559350"/>
            <a:ext cx="43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Submitted by - Neeraj </a:t>
            </a:r>
            <a:r>
              <a:rPr lang="en"/>
              <a:t>Kumar</a:t>
            </a:r>
            <a:r>
              <a:rPr lang="en"/>
              <a:t> Singh(B20BB025)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471875"/>
            <a:ext cx="8709600" cy="40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Here,S</a:t>
            </a:r>
            <a:r>
              <a:rPr baseline="-25000" lang="en">
                <a:solidFill>
                  <a:schemeClr val="dk1"/>
                </a:solidFill>
              </a:rPr>
              <a:t>i</a:t>
            </a:r>
            <a:r>
              <a:rPr lang="en">
                <a:solidFill>
                  <a:schemeClr val="dk1"/>
                </a:solidFill>
              </a:rPr>
              <a:t>(n) is the i</a:t>
            </a:r>
            <a:r>
              <a:rPr baseline="30000" lang="en">
                <a:solidFill>
                  <a:schemeClr val="dk1"/>
                </a:solidFill>
              </a:rPr>
              <a:t>th</a:t>
            </a:r>
            <a:r>
              <a:rPr lang="en">
                <a:solidFill>
                  <a:schemeClr val="dk1"/>
                </a:solidFill>
              </a:rPr>
              <a:t> element of the signal </a:t>
            </a:r>
            <a:r>
              <a:rPr lang="en">
                <a:solidFill>
                  <a:schemeClr val="dk1"/>
                </a:solidFill>
              </a:rPr>
              <a:t>expansion</a:t>
            </a:r>
            <a:r>
              <a:rPr lang="en">
                <a:solidFill>
                  <a:schemeClr val="dk1"/>
                </a:solidFill>
              </a:rPr>
              <a:t>. Also, each </a:t>
            </a:r>
            <a:r>
              <a:rPr lang="en">
                <a:solidFill>
                  <a:schemeClr val="dk1"/>
                </a:solidFill>
              </a:rPr>
              <a:t>element</a:t>
            </a:r>
            <a:r>
              <a:rPr lang="en">
                <a:solidFill>
                  <a:schemeClr val="dk1"/>
                </a:solidFill>
              </a:rPr>
              <a:t> get </a:t>
            </a:r>
            <a:r>
              <a:rPr lang="en">
                <a:solidFill>
                  <a:schemeClr val="dk1"/>
                </a:solidFill>
              </a:rPr>
              <a:t>updated</a:t>
            </a:r>
            <a:r>
              <a:rPr lang="en">
                <a:solidFill>
                  <a:schemeClr val="dk1"/>
                </a:solidFill>
              </a:rPr>
              <a:t> </a:t>
            </a:r>
            <a:r>
              <a:rPr lang="en">
                <a:solidFill>
                  <a:schemeClr val="dk1"/>
                </a:solidFill>
              </a:rPr>
              <a:t>individually, as shown in the picture.</a:t>
            </a:r>
            <a:r>
              <a:rPr lang="en">
                <a:solidFill>
                  <a:schemeClr val="dk1"/>
                </a:solidFill>
              </a:rPr>
              <a:t> Irrespective of that each components </a:t>
            </a:r>
            <a:r>
              <a:rPr lang="en">
                <a:solidFill>
                  <a:schemeClr val="dk1"/>
                </a:solidFill>
              </a:rPr>
              <a:t>ressemble</a:t>
            </a:r>
            <a:r>
              <a:rPr lang="en">
                <a:solidFill>
                  <a:schemeClr val="dk1"/>
                </a:solidFill>
              </a:rPr>
              <a:t> the FxLMS algorithm.</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a:blip r:embed="rId3">
            <a:alphaModFix/>
          </a:blip>
          <a:stretch>
            <a:fillRect/>
          </a:stretch>
        </p:blipFill>
        <p:spPr>
          <a:xfrm>
            <a:off x="2139275" y="1791323"/>
            <a:ext cx="4865450" cy="3165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FsLMS matlab Code</a:t>
            </a:r>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a:blip r:embed="rId3">
            <a:alphaModFix/>
          </a:blip>
          <a:stretch>
            <a:fillRect/>
          </a:stretch>
        </p:blipFill>
        <p:spPr>
          <a:xfrm>
            <a:off x="807000" y="1151075"/>
            <a:ext cx="3635627" cy="3820973"/>
          </a:xfrm>
          <a:prstGeom prst="rect">
            <a:avLst/>
          </a:prstGeom>
          <a:noFill/>
          <a:ln>
            <a:noFill/>
          </a:ln>
        </p:spPr>
      </p:pic>
      <p:pic>
        <p:nvPicPr>
          <p:cNvPr id="136" name="Google Shape;136;p23"/>
          <p:cNvPicPr preferRelativeResize="0"/>
          <p:nvPr/>
        </p:nvPicPr>
        <p:blipFill>
          <a:blip r:embed="rId4">
            <a:alphaModFix/>
          </a:blip>
          <a:stretch>
            <a:fillRect/>
          </a:stretch>
        </p:blipFill>
        <p:spPr>
          <a:xfrm>
            <a:off x="4707627" y="1151075"/>
            <a:ext cx="3499814"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Plots</a:t>
            </a:r>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4"/>
          <p:cNvPicPr preferRelativeResize="0"/>
          <p:nvPr/>
        </p:nvPicPr>
        <p:blipFill>
          <a:blip r:embed="rId3">
            <a:alphaModFix/>
          </a:blip>
          <a:stretch>
            <a:fillRect/>
          </a:stretch>
        </p:blipFill>
        <p:spPr>
          <a:xfrm>
            <a:off x="1895275" y="1017725"/>
            <a:ext cx="5353451"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Spline </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B-spline curve is define by the equation: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where </a:t>
            </a:r>
            <a:r>
              <a:rPr i="1" lang="en">
                <a:solidFill>
                  <a:schemeClr val="dk1"/>
                </a:solidFill>
              </a:rPr>
              <a:t>N</a:t>
            </a:r>
            <a:r>
              <a:rPr baseline="-25000" i="1" lang="en">
                <a:solidFill>
                  <a:schemeClr val="dk1"/>
                </a:solidFill>
              </a:rPr>
              <a:t>i,p</a:t>
            </a:r>
            <a:r>
              <a:rPr lang="en">
                <a:solidFill>
                  <a:schemeClr val="dk1"/>
                </a:solidFill>
              </a:rPr>
              <a:t>(</a:t>
            </a:r>
            <a:r>
              <a:rPr i="1" lang="en">
                <a:solidFill>
                  <a:schemeClr val="dk1"/>
                </a:solidFill>
              </a:rPr>
              <a:t>u</a:t>
            </a:r>
            <a:r>
              <a:rPr lang="en">
                <a:solidFill>
                  <a:schemeClr val="dk1"/>
                </a:solidFill>
              </a:rPr>
              <a:t>) is B-spline basis functions of degree </a:t>
            </a:r>
            <a:r>
              <a:rPr i="1" lang="en">
                <a:solidFill>
                  <a:schemeClr val="dk1"/>
                </a:solidFill>
              </a:rPr>
              <a:t>p</a:t>
            </a:r>
            <a:r>
              <a:rPr lang="en">
                <a:solidFill>
                  <a:schemeClr val="dk1"/>
                </a:solidFill>
              </a:rPr>
              <a:t>, P</a:t>
            </a:r>
            <a:r>
              <a:rPr baseline="-25000" lang="en">
                <a:solidFill>
                  <a:schemeClr val="dk1"/>
                </a:solidFill>
              </a:rPr>
              <a:t>i </a:t>
            </a:r>
            <a:r>
              <a:rPr lang="en">
                <a:solidFill>
                  <a:schemeClr val="dk1"/>
                </a:solidFill>
              </a:rPr>
              <a:t>is control point having n+1 element and u is define as the knot vector which lies between 0 to n+p+1. One additional parameter is required when defining B-spline basis functions, which is the degree of these basis functions.This is written as </a:t>
            </a:r>
            <a:r>
              <a:rPr i="1" lang="en">
                <a:solidFill>
                  <a:schemeClr val="dk1"/>
                </a:solidFill>
              </a:rPr>
              <a:t>N</a:t>
            </a:r>
            <a:r>
              <a:rPr baseline="-25000" i="1" lang="en">
                <a:solidFill>
                  <a:schemeClr val="dk1"/>
                </a:solidFill>
              </a:rPr>
              <a:t>i,p</a:t>
            </a:r>
            <a:r>
              <a:rPr lang="en">
                <a:solidFill>
                  <a:schemeClr val="dk1"/>
                </a:solidFill>
              </a:rPr>
              <a:t>(</a:t>
            </a:r>
            <a:r>
              <a:rPr i="1" lang="en">
                <a:solidFill>
                  <a:schemeClr val="dk1"/>
                </a:solidFill>
              </a:rPr>
              <a:t>u</a:t>
            </a:r>
            <a:r>
              <a:rPr lang="en">
                <a:solidFill>
                  <a:schemeClr val="dk1"/>
                </a:solidFill>
              </a:rPr>
              <a:t>), and we define it recursively as follows:</a:t>
            </a:r>
            <a:endParaRPr>
              <a:solidFill>
                <a:schemeClr val="dk1"/>
              </a:solidFill>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5"/>
          <p:cNvPicPr preferRelativeResize="0"/>
          <p:nvPr/>
        </p:nvPicPr>
        <p:blipFill>
          <a:blip r:embed="rId3">
            <a:alphaModFix/>
          </a:blip>
          <a:stretch>
            <a:fillRect/>
          </a:stretch>
        </p:blipFill>
        <p:spPr>
          <a:xfrm>
            <a:off x="2847550" y="1801100"/>
            <a:ext cx="2201575" cy="84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170125" y="1815925"/>
            <a:ext cx="5199600" cy="28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above is usually referred to as the </a:t>
            </a:r>
            <a:r>
              <a:rPr i="1" lang="en">
                <a:solidFill>
                  <a:schemeClr val="dk1"/>
                </a:solidFill>
              </a:rPr>
              <a:t>Cox-de Boor recursion formula</a:t>
            </a:r>
            <a:r>
              <a:rPr lang="en">
                <a:solidFill>
                  <a:schemeClr val="dk1"/>
                </a:solidFill>
              </a:rPr>
              <a:t>.Using the triangular computation scheme, we can understand how Ni,p(u) is calculated for p greater than 0.In the first column, you will find all knot spans; in the second, all degree zero basis functions.This is shown on the figure beside:</a:t>
            </a:r>
            <a:endParaRPr>
              <a:solidFill>
                <a:schemeClr val="dk1"/>
              </a:solidFill>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6"/>
          <p:cNvPicPr preferRelativeResize="0"/>
          <p:nvPr/>
        </p:nvPicPr>
        <p:blipFill>
          <a:blip r:embed="rId3">
            <a:alphaModFix/>
          </a:blip>
          <a:stretch>
            <a:fillRect/>
          </a:stretch>
        </p:blipFill>
        <p:spPr>
          <a:xfrm>
            <a:off x="2719350" y="94774"/>
            <a:ext cx="3705300" cy="1180100"/>
          </a:xfrm>
          <a:prstGeom prst="rect">
            <a:avLst/>
          </a:prstGeom>
          <a:noFill/>
          <a:ln>
            <a:noFill/>
          </a:ln>
        </p:spPr>
      </p:pic>
      <p:pic>
        <p:nvPicPr>
          <p:cNvPr id="159" name="Google Shape;159;p26"/>
          <p:cNvPicPr preferRelativeResize="0"/>
          <p:nvPr/>
        </p:nvPicPr>
        <p:blipFill>
          <a:blip r:embed="rId4">
            <a:alphaModFix/>
          </a:blip>
          <a:stretch>
            <a:fillRect/>
          </a:stretch>
        </p:blipFill>
        <p:spPr>
          <a:xfrm>
            <a:off x="5448374" y="1887075"/>
            <a:ext cx="3321000" cy="233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Spline Adaptive Filter</a:t>
            </a:r>
            <a:endParaRPr/>
          </a:p>
        </p:txBody>
      </p:sp>
      <p:sp>
        <p:nvSpPr>
          <p:cNvPr id="165" name="Google Shape;165;p27"/>
          <p:cNvSpPr txBox="1"/>
          <p:nvPr>
            <p:ph idx="1" type="body"/>
          </p:nvPr>
        </p:nvSpPr>
        <p:spPr>
          <a:xfrm>
            <a:off x="311700" y="1152475"/>
            <a:ext cx="8520600" cy="362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SAF is based on spline interpolation and the cascade of a number of linear filters and memoryless nonlinear functions.In order to determine the explicit dependence between the input signal x[n] and the nonlinear output y[n], which is a spline interpolation of some adaptive control points in a LUT, in order to compute y[n] = </a:t>
            </a:r>
            <a:r>
              <a:rPr lang="en">
                <a:solidFill>
                  <a:schemeClr val="dk1"/>
                </a:solidFill>
                <a:highlight>
                  <a:srgbClr val="FFFFFF"/>
                </a:highlight>
              </a:rPr>
              <a:t>ϕ</a:t>
            </a:r>
            <a:r>
              <a:rPr lang="en">
                <a:solidFill>
                  <a:schemeClr val="dk1"/>
                </a:solidFill>
              </a:rPr>
              <a:t>(x[n]).In our case,we </a:t>
            </a:r>
            <a:r>
              <a:rPr lang="en">
                <a:solidFill>
                  <a:schemeClr val="dk1"/>
                </a:solidFill>
              </a:rPr>
              <a:t>employ</a:t>
            </a:r>
            <a:r>
              <a:rPr lang="en">
                <a:solidFill>
                  <a:schemeClr val="dk1"/>
                </a:solidFill>
              </a:rPr>
              <a:t> a three-order local polynomial </a:t>
            </a:r>
            <a:r>
              <a:rPr lang="en">
                <a:solidFill>
                  <a:schemeClr val="dk1"/>
                </a:solidFill>
              </a:rPr>
              <a:t>interpolation</a:t>
            </a:r>
            <a:r>
              <a:rPr lang="en">
                <a:solidFill>
                  <a:schemeClr val="dk1"/>
                </a:solidFill>
              </a:rPr>
              <a:t> (P = 3) to interpolate a uniformly spaced spline. The spline segment, denoted a span in this paper, is controlled by four (P + 1) control points, also known as knots, for which the span index i corresponds to the first element of the LUT related to the span.A nonlinear activation function, which uses the span index i and a local parameter u, connects the output of the linear network and the output of the spline adaptive network. These value is calculated as: </a:t>
            </a:r>
            <a:endParaRPr>
              <a:solidFill>
                <a:schemeClr val="dk1"/>
              </a:solidFill>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1700" y="1394826"/>
            <a:ext cx="8520600" cy="33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Here, Q is the number of control points and</a:t>
            </a:r>
            <a:endParaRPr>
              <a:solidFill>
                <a:schemeClr val="dk1"/>
              </a:solidFill>
            </a:endParaRPr>
          </a:p>
          <a:p>
            <a:pPr indent="0" lvl="0" marL="0" rtl="0" algn="l">
              <a:spcBef>
                <a:spcPts val="1200"/>
              </a:spcBef>
              <a:spcAft>
                <a:spcPts val="0"/>
              </a:spcAft>
              <a:buNone/>
            </a:pPr>
            <a:r>
              <a:rPr lang="en">
                <a:solidFill>
                  <a:schemeClr val="dk1"/>
                </a:solidFill>
              </a:rPr>
              <a:t>The output of the nonlinear filter is given by the,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Here,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8"/>
          <p:cNvPicPr preferRelativeResize="0"/>
          <p:nvPr/>
        </p:nvPicPr>
        <p:blipFill>
          <a:blip r:embed="rId3">
            <a:alphaModFix/>
          </a:blip>
          <a:stretch>
            <a:fillRect/>
          </a:stretch>
        </p:blipFill>
        <p:spPr>
          <a:xfrm>
            <a:off x="2361175" y="99425"/>
            <a:ext cx="2638425" cy="1295400"/>
          </a:xfrm>
          <a:prstGeom prst="rect">
            <a:avLst/>
          </a:prstGeom>
          <a:noFill/>
          <a:ln>
            <a:noFill/>
          </a:ln>
        </p:spPr>
      </p:pic>
      <p:pic>
        <p:nvPicPr>
          <p:cNvPr id="174" name="Google Shape;174;p28"/>
          <p:cNvPicPr preferRelativeResize="0"/>
          <p:nvPr/>
        </p:nvPicPr>
        <p:blipFill>
          <a:blip r:embed="rId4">
            <a:alphaModFix/>
          </a:blip>
          <a:stretch>
            <a:fillRect/>
          </a:stretch>
        </p:blipFill>
        <p:spPr>
          <a:xfrm>
            <a:off x="4873750" y="1394825"/>
            <a:ext cx="1524000" cy="552450"/>
          </a:xfrm>
          <a:prstGeom prst="rect">
            <a:avLst/>
          </a:prstGeom>
          <a:noFill/>
          <a:ln>
            <a:noFill/>
          </a:ln>
        </p:spPr>
      </p:pic>
      <p:pic>
        <p:nvPicPr>
          <p:cNvPr id="175" name="Google Shape;175;p28"/>
          <p:cNvPicPr preferRelativeResize="0"/>
          <p:nvPr/>
        </p:nvPicPr>
        <p:blipFill>
          <a:blip r:embed="rId5">
            <a:alphaModFix/>
          </a:blip>
          <a:stretch>
            <a:fillRect/>
          </a:stretch>
        </p:blipFill>
        <p:spPr>
          <a:xfrm>
            <a:off x="2361175" y="2324100"/>
            <a:ext cx="2343150" cy="495300"/>
          </a:xfrm>
          <a:prstGeom prst="rect">
            <a:avLst/>
          </a:prstGeom>
          <a:noFill/>
          <a:ln>
            <a:noFill/>
          </a:ln>
        </p:spPr>
      </p:pic>
      <p:pic>
        <p:nvPicPr>
          <p:cNvPr id="176" name="Google Shape;176;p28"/>
          <p:cNvPicPr preferRelativeResize="0"/>
          <p:nvPr/>
        </p:nvPicPr>
        <p:blipFill>
          <a:blip r:embed="rId6">
            <a:alphaModFix/>
          </a:blip>
          <a:stretch>
            <a:fillRect/>
          </a:stretch>
        </p:blipFill>
        <p:spPr>
          <a:xfrm>
            <a:off x="968025" y="3370138"/>
            <a:ext cx="2524125" cy="381000"/>
          </a:xfrm>
          <a:prstGeom prst="rect">
            <a:avLst/>
          </a:prstGeom>
          <a:noFill/>
          <a:ln>
            <a:noFill/>
          </a:ln>
        </p:spPr>
      </p:pic>
      <p:pic>
        <p:nvPicPr>
          <p:cNvPr id="177" name="Google Shape;177;p28"/>
          <p:cNvPicPr preferRelativeResize="0"/>
          <p:nvPr/>
        </p:nvPicPr>
        <p:blipFill rotWithShape="1">
          <a:blip r:embed="rId7">
            <a:alphaModFix/>
          </a:blip>
          <a:srcRect b="12164" l="0" r="3166" t="22011"/>
          <a:stretch/>
        </p:blipFill>
        <p:spPr>
          <a:xfrm>
            <a:off x="968025" y="4052272"/>
            <a:ext cx="3025275" cy="495300"/>
          </a:xfrm>
          <a:prstGeom prst="rect">
            <a:avLst/>
          </a:prstGeom>
          <a:noFill/>
          <a:ln>
            <a:noFill/>
          </a:ln>
        </p:spPr>
      </p:pic>
      <p:pic>
        <p:nvPicPr>
          <p:cNvPr id="178" name="Google Shape;178;p28"/>
          <p:cNvPicPr preferRelativeResize="0"/>
          <p:nvPr/>
        </p:nvPicPr>
        <p:blipFill>
          <a:blip r:embed="rId8">
            <a:alphaModFix/>
          </a:blip>
          <a:stretch>
            <a:fillRect/>
          </a:stretch>
        </p:blipFill>
        <p:spPr>
          <a:xfrm>
            <a:off x="4572000" y="3370150"/>
            <a:ext cx="2733324" cy="1090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Wiener SAF</a:t>
            </a:r>
            <a:endParaRPr/>
          </a:p>
        </p:txBody>
      </p:sp>
      <p:sp>
        <p:nvSpPr>
          <p:cNvPr id="184" name="Google Shape;184;p29"/>
          <p:cNvSpPr txBox="1"/>
          <p:nvPr>
            <p:ph idx="1" type="body"/>
          </p:nvPr>
        </p:nvSpPr>
        <p:spPr>
          <a:xfrm>
            <a:off x="311700" y="1152475"/>
            <a:ext cx="8520600" cy="37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Wiener SAF is </a:t>
            </a:r>
            <a:r>
              <a:rPr lang="en">
                <a:solidFill>
                  <a:schemeClr val="dk1"/>
                </a:solidFill>
              </a:rPr>
              <a:t>the cascade</a:t>
            </a:r>
            <a:r>
              <a:rPr lang="en">
                <a:solidFill>
                  <a:schemeClr val="dk1"/>
                </a:solidFill>
              </a:rPr>
              <a:t> of </a:t>
            </a:r>
            <a:r>
              <a:rPr lang="en">
                <a:solidFill>
                  <a:schemeClr val="dk1"/>
                </a:solidFill>
              </a:rPr>
              <a:t>nonlinear</a:t>
            </a:r>
            <a:r>
              <a:rPr lang="en">
                <a:solidFill>
                  <a:schemeClr val="dk1"/>
                </a:solidFill>
              </a:rPr>
              <a:t> filter and linear filter.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Where linear filter fed with the output of nonlinear filter (which is spline interpolation scheme whose knots are denoted by the vector </a:t>
            </a:r>
            <a:r>
              <a:rPr lang="en">
                <a:solidFill>
                  <a:schemeClr val="dk1"/>
                </a:solidFill>
              </a:rPr>
              <a:t>q</a:t>
            </a:r>
            <a:r>
              <a:rPr baseline="-25000" lang="en">
                <a:solidFill>
                  <a:schemeClr val="dk1"/>
                </a:solidFill>
              </a:rPr>
              <a:t>n</a:t>
            </a:r>
            <a:r>
              <a:rPr lang="en">
                <a:solidFill>
                  <a:schemeClr val="dk1"/>
                </a:solidFill>
              </a:rPr>
              <a:t>). Weight update and control point update take place by stochastic gradient adaptation.</a:t>
            </a:r>
            <a:endParaRPr>
              <a:solidFill>
                <a:schemeClr val="dk1"/>
              </a:solidFill>
            </a:endParaRPr>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9"/>
          <p:cNvPicPr preferRelativeResize="0"/>
          <p:nvPr/>
        </p:nvPicPr>
        <p:blipFill rotWithShape="1">
          <a:blip r:embed="rId3">
            <a:alphaModFix/>
          </a:blip>
          <a:srcRect b="0" l="0" r="0" t="14493"/>
          <a:stretch/>
        </p:blipFill>
        <p:spPr>
          <a:xfrm>
            <a:off x="1813250" y="1635850"/>
            <a:ext cx="5139126" cy="1392650"/>
          </a:xfrm>
          <a:prstGeom prst="rect">
            <a:avLst/>
          </a:prstGeom>
          <a:noFill/>
          <a:ln>
            <a:noFill/>
          </a:ln>
        </p:spPr>
      </p:pic>
      <p:pic>
        <p:nvPicPr>
          <p:cNvPr id="187" name="Google Shape;187;p29"/>
          <p:cNvPicPr preferRelativeResize="0"/>
          <p:nvPr/>
        </p:nvPicPr>
        <p:blipFill>
          <a:blip r:embed="rId4">
            <a:alphaModFix/>
          </a:blip>
          <a:stretch>
            <a:fillRect/>
          </a:stretch>
        </p:blipFill>
        <p:spPr>
          <a:xfrm>
            <a:off x="923125" y="4269625"/>
            <a:ext cx="2663695" cy="393600"/>
          </a:xfrm>
          <a:prstGeom prst="rect">
            <a:avLst/>
          </a:prstGeom>
          <a:noFill/>
          <a:ln>
            <a:noFill/>
          </a:ln>
        </p:spPr>
      </p:pic>
      <p:pic>
        <p:nvPicPr>
          <p:cNvPr id="188" name="Google Shape;188;p29"/>
          <p:cNvPicPr preferRelativeResize="0"/>
          <p:nvPr/>
        </p:nvPicPr>
        <p:blipFill>
          <a:blip r:embed="rId5">
            <a:alphaModFix/>
          </a:blip>
          <a:stretch>
            <a:fillRect/>
          </a:stretch>
        </p:blipFill>
        <p:spPr>
          <a:xfrm>
            <a:off x="4806013" y="4223538"/>
            <a:ext cx="2752725" cy="485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for WSAF</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311700" y="1017725"/>
            <a:ext cx="4587329" cy="3820975"/>
          </a:xfrm>
          <a:prstGeom prst="rect">
            <a:avLst/>
          </a:prstGeom>
          <a:noFill/>
          <a:ln>
            <a:noFill/>
          </a:ln>
        </p:spPr>
      </p:pic>
      <p:pic>
        <p:nvPicPr>
          <p:cNvPr id="196" name="Google Shape;196;p30"/>
          <p:cNvPicPr preferRelativeResize="0"/>
          <p:nvPr/>
        </p:nvPicPr>
        <p:blipFill>
          <a:blip r:embed="rId4">
            <a:alphaModFix/>
          </a:blip>
          <a:stretch>
            <a:fillRect/>
          </a:stretch>
        </p:blipFill>
        <p:spPr>
          <a:xfrm>
            <a:off x="4788655" y="1017725"/>
            <a:ext cx="3936320" cy="3732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Plots</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1"/>
          <p:cNvPicPr preferRelativeResize="0"/>
          <p:nvPr/>
        </p:nvPicPr>
        <p:blipFill>
          <a:blip r:embed="rId3">
            <a:alphaModFix/>
          </a:blip>
          <a:stretch>
            <a:fillRect/>
          </a:stretch>
        </p:blipFill>
        <p:spPr>
          <a:xfrm>
            <a:off x="1802675" y="1017725"/>
            <a:ext cx="5538660"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Introduction</a:t>
            </a:r>
            <a:endParaRPr b="1" sz="2400"/>
          </a:p>
        </p:txBody>
      </p:sp>
      <p:sp>
        <p:nvSpPr>
          <p:cNvPr id="65" name="Google Shape;65;p14"/>
          <p:cNvSpPr txBox="1"/>
          <p:nvPr>
            <p:ph idx="1" type="body"/>
          </p:nvPr>
        </p:nvSpPr>
        <p:spPr>
          <a:xfrm>
            <a:off x="311700" y="1152475"/>
            <a:ext cx="575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Noise cancellation can be achieved by the Passive noise control or Active noise control. Passive noise control can be achieved by use surrounding noise producing device with noise absorbing material. Whereas active noise control can be done through technique by adding a second sound that is specially made to cancel the first one, here it require power supply.</a:t>
            </a:r>
            <a:endParaRPr sz="1700">
              <a:solidFill>
                <a:schemeClr val="dk1"/>
              </a:solidFill>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7" name="Google Shape;67;p14"/>
          <p:cNvPicPr preferRelativeResize="0"/>
          <p:nvPr/>
        </p:nvPicPr>
        <p:blipFill>
          <a:blip r:embed="rId3">
            <a:alphaModFix/>
          </a:blip>
          <a:stretch>
            <a:fillRect/>
          </a:stretch>
        </p:blipFill>
        <p:spPr>
          <a:xfrm>
            <a:off x="6071400" y="1341588"/>
            <a:ext cx="3075400" cy="2460325"/>
          </a:xfrm>
          <a:prstGeom prst="rect">
            <a:avLst/>
          </a:prstGeom>
          <a:noFill/>
          <a:ln>
            <a:noFill/>
          </a:ln>
        </p:spPr>
      </p:pic>
      <p:sp>
        <p:nvSpPr>
          <p:cNvPr id="68" name="Google Shape;68;p14"/>
          <p:cNvSpPr txBox="1"/>
          <p:nvPr/>
        </p:nvSpPr>
        <p:spPr>
          <a:xfrm>
            <a:off x="0" y="4820400"/>
            <a:ext cx="760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4"/>
              </a:rPr>
              <a:t>Image </a:t>
            </a:r>
            <a:r>
              <a:rPr lang="en" sz="900" u="sng">
                <a:solidFill>
                  <a:schemeClr val="hlink"/>
                </a:solidFill>
                <a:hlinkClick r:id="rId5"/>
              </a:rPr>
              <a:t>reference</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a:t>
            </a:r>
            <a:r>
              <a:rPr lang="en"/>
              <a:t>Variant</a:t>
            </a:r>
            <a:r>
              <a:rPr lang="en"/>
              <a:t> of SAF</a:t>
            </a:r>
            <a:endParaRPr/>
          </a:p>
        </p:txBody>
      </p:sp>
      <p:sp>
        <p:nvSpPr>
          <p:cNvPr id="209" name="Google Shape;20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2"/>
          <p:cNvPicPr preferRelativeResize="0"/>
          <p:nvPr/>
        </p:nvPicPr>
        <p:blipFill>
          <a:blip r:embed="rId3">
            <a:alphaModFix/>
          </a:blip>
          <a:stretch>
            <a:fillRect/>
          </a:stretch>
        </p:blipFill>
        <p:spPr>
          <a:xfrm>
            <a:off x="781050" y="933450"/>
            <a:ext cx="7581900" cy="1638300"/>
          </a:xfrm>
          <a:prstGeom prst="rect">
            <a:avLst/>
          </a:prstGeom>
          <a:noFill/>
          <a:ln>
            <a:noFill/>
          </a:ln>
        </p:spPr>
      </p:pic>
      <p:pic>
        <p:nvPicPr>
          <p:cNvPr id="211" name="Google Shape;211;p32"/>
          <p:cNvPicPr preferRelativeResize="0"/>
          <p:nvPr/>
        </p:nvPicPr>
        <p:blipFill>
          <a:blip r:embed="rId4">
            <a:alphaModFix/>
          </a:blip>
          <a:stretch>
            <a:fillRect/>
          </a:stretch>
        </p:blipFill>
        <p:spPr>
          <a:xfrm>
            <a:off x="5028500" y="3775050"/>
            <a:ext cx="2867025" cy="581025"/>
          </a:xfrm>
          <a:prstGeom prst="rect">
            <a:avLst/>
          </a:prstGeom>
          <a:noFill/>
          <a:ln>
            <a:noFill/>
          </a:ln>
        </p:spPr>
      </p:pic>
      <p:pic>
        <p:nvPicPr>
          <p:cNvPr id="212" name="Google Shape;212;p32"/>
          <p:cNvPicPr preferRelativeResize="0"/>
          <p:nvPr/>
        </p:nvPicPr>
        <p:blipFill>
          <a:blip r:embed="rId5">
            <a:alphaModFix/>
          </a:blip>
          <a:stretch>
            <a:fillRect/>
          </a:stretch>
        </p:blipFill>
        <p:spPr>
          <a:xfrm>
            <a:off x="2763450" y="2897175"/>
            <a:ext cx="3124200" cy="552450"/>
          </a:xfrm>
          <a:prstGeom prst="rect">
            <a:avLst/>
          </a:prstGeom>
          <a:noFill/>
          <a:ln>
            <a:noFill/>
          </a:ln>
        </p:spPr>
      </p:pic>
      <p:pic>
        <p:nvPicPr>
          <p:cNvPr id="213" name="Google Shape;213;p32"/>
          <p:cNvPicPr preferRelativeResize="0"/>
          <p:nvPr/>
        </p:nvPicPr>
        <p:blipFill>
          <a:blip r:embed="rId6">
            <a:alphaModFix/>
          </a:blip>
          <a:stretch>
            <a:fillRect/>
          </a:stretch>
        </p:blipFill>
        <p:spPr>
          <a:xfrm>
            <a:off x="781050" y="3817913"/>
            <a:ext cx="3838575" cy="49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 type="body"/>
          </p:nvPr>
        </p:nvSpPr>
        <p:spPr>
          <a:xfrm>
            <a:off x="311700" y="377500"/>
            <a:ext cx="8520600" cy="47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Matlab Code</a:t>
            </a:r>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33"/>
          <p:cNvPicPr preferRelativeResize="0"/>
          <p:nvPr/>
        </p:nvPicPr>
        <p:blipFill>
          <a:blip r:embed="rId3">
            <a:alphaModFix/>
          </a:blip>
          <a:stretch>
            <a:fillRect/>
          </a:stretch>
        </p:blipFill>
        <p:spPr>
          <a:xfrm>
            <a:off x="311700" y="849375"/>
            <a:ext cx="4768876" cy="4050750"/>
          </a:xfrm>
          <a:prstGeom prst="rect">
            <a:avLst/>
          </a:prstGeom>
          <a:noFill/>
          <a:ln>
            <a:noFill/>
          </a:ln>
        </p:spPr>
      </p:pic>
      <p:pic>
        <p:nvPicPr>
          <p:cNvPr id="221" name="Google Shape;221;p33"/>
          <p:cNvPicPr preferRelativeResize="0"/>
          <p:nvPr/>
        </p:nvPicPr>
        <p:blipFill>
          <a:blip r:embed="rId4">
            <a:alphaModFix/>
          </a:blip>
          <a:stretch>
            <a:fillRect/>
          </a:stretch>
        </p:blipFill>
        <p:spPr>
          <a:xfrm>
            <a:off x="4655900" y="849375"/>
            <a:ext cx="3956201" cy="3860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idx="1" type="body"/>
          </p:nvPr>
        </p:nvSpPr>
        <p:spPr>
          <a:xfrm>
            <a:off x="311700" y="257125"/>
            <a:ext cx="8520600" cy="54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Plots</a:t>
            </a:r>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34"/>
          <p:cNvPicPr preferRelativeResize="0"/>
          <p:nvPr/>
        </p:nvPicPr>
        <p:blipFill>
          <a:blip r:embed="rId3">
            <a:alphaModFix/>
          </a:blip>
          <a:stretch>
            <a:fillRect/>
          </a:stretch>
        </p:blipFill>
        <p:spPr>
          <a:xfrm>
            <a:off x="1730038" y="800125"/>
            <a:ext cx="5683923" cy="40385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311700" y="2381250"/>
            <a:ext cx="8520600" cy="26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a</a:t>
            </a:r>
            <a:r>
              <a:rPr lang="en">
                <a:solidFill>
                  <a:schemeClr val="dk1"/>
                </a:solidFill>
              </a:rPr>
              <a:t>bove ANC system is also a one of the variant of SAF which comprises of FIR filter having input signal with a set of past signal which then feed to the LUT. Finally, it goes for spline interpolation and cancel the noise </a:t>
            </a:r>
            <a:r>
              <a:rPr lang="en">
                <a:solidFill>
                  <a:schemeClr val="dk1"/>
                </a:solidFill>
              </a:rPr>
              <a:t>signal. The updating parameters are give as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Here, u’ is the local parameter goes through impulse response convolution and for linear filter weight updation remain same as it like to be.</a:t>
            </a:r>
            <a:endParaRPr>
              <a:solidFill>
                <a:schemeClr val="dk1"/>
              </a:solidFill>
            </a:endParaRPr>
          </a:p>
        </p:txBody>
      </p: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5"/>
          <p:cNvPicPr preferRelativeResize="0"/>
          <p:nvPr/>
        </p:nvPicPr>
        <p:blipFill>
          <a:blip r:embed="rId3">
            <a:alphaModFix/>
          </a:blip>
          <a:stretch>
            <a:fillRect/>
          </a:stretch>
        </p:blipFill>
        <p:spPr>
          <a:xfrm>
            <a:off x="2362200" y="114300"/>
            <a:ext cx="4074710" cy="2266950"/>
          </a:xfrm>
          <a:prstGeom prst="rect">
            <a:avLst/>
          </a:prstGeom>
          <a:noFill/>
          <a:ln>
            <a:noFill/>
          </a:ln>
        </p:spPr>
      </p:pic>
      <p:pic>
        <p:nvPicPr>
          <p:cNvPr id="236" name="Google Shape;236;p35"/>
          <p:cNvPicPr preferRelativeResize="0"/>
          <p:nvPr/>
        </p:nvPicPr>
        <p:blipFill>
          <a:blip r:embed="rId4">
            <a:alphaModFix/>
          </a:blip>
          <a:stretch>
            <a:fillRect/>
          </a:stretch>
        </p:blipFill>
        <p:spPr>
          <a:xfrm>
            <a:off x="3156548" y="3757200"/>
            <a:ext cx="2257425" cy="49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idx="1" type="body"/>
          </p:nvPr>
        </p:nvSpPr>
        <p:spPr>
          <a:xfrm>
            <a:off x="311700" y="2761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Matlab Code</a:t>
            </a:r>
            <a:endParaRPr/>
          </a:p>
        </p:txBody>
      </p:sp>
      <p:sp>
        <p:nvSpPr>
          <p:cNvPr id="242" name="Google Shape;24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36"/>
          <p:cNvPicPr preferRelativeResize="0"/>
          <p:nvPr/>
        </p:nvPicPr>
        <p:blipFill>
          <a:blip r:embed="rId3">
            <a:alphaModFix/>
          </a:blip>
          <a:stretch>
            <a:fillRect/>
          </a:stretch>
        </p:blipFill>
        <p:spPr>
          <a:xfrm>
            <a:off x="199600" y="936650"/>
            <a:ext cx="3803083" cy="4038725"/>
          </a:xfrm>
          <a:prstGeom prst="rect">
            <a:avLst/>
          </a:prstGeom>
          <a:noFill/>
          <a:ln>
            <a:noFill/>
          </a:ln>
        </p:spPr>
      </p:pic>
      <p:pic>
        <p:nvPicPr>
          <p:cNvPr id="244" name="Google Shape;244;p36"/>
          <p:cNvPicPr preferRelativeResize="0"/>
          <p:nvPr/>
        </p:nvPicPr>
        <p:blipFill>
          <a:blip r:embed="rId4">
            <a:alphaModFix/>
          </a:blip>
          <a:stretch>
            <a:fillRect/>
          </a:stretch>
        </p:blipFill>
        <p:spPr>
          <a:xfrm>
            <a:off x="3321433" y="799975"/>
            <a:ext cx="3707254" cy="4038726"/>
          </a:xfrm>
          <a:prstGeom prst="rect">
            <a:avLst/>
          </a:prstGeom>
          <a:noFill/>
          <a:ln>
            <a:noFill/>
          </a:ln>
        </p:spPr>
      </p:pic>
      <p:pic>
        <p:nvPicPr>
          <p:cNvPr id="245" name="Google Shape;245;p36"/>
          <p:cNvPicPr preferRelativeResize="0"/>
          <p:nvPr/>
        </p:nvPicPr>
        <p:blipFill rotWithShape="1">
          <a:blip r:embed="rId5">
            <a:alphaModFix/>
          </a:blip>
          <a:srcRect b="0" l="0" r="26188" t="0"/>
          <a:stretch/>
        </p:blipFill>
        <p:spPr>
          <a:xfrm>
            <a:off x="6284675" y="936650"/>
            <a:ext cx="2736475" cy="1290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idx="1" type="body"/>
          </p:nvPr>
        </p:nvSpPr>
        <p:spPr>
          <a:xfrm>
            <a:off x="311700" y="238075"/>
            <a:ext cx="8520600" cy="60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Plots</a:t>
            </a:r>
            <a:endParaRPr/>
          </a:p>
        </p:txBody>
      </p:sp>
      <p:sp>
        <p:nvSpPr>
          <p:cNvPr id="251" name="Google Shape;25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7"/>
          <p:cNvPicPr preferRelativeResize="0"/>
          <p:nvPr/>
        </p:nvPicPr>
        <p:blipFill>
          <a:blip r:embed="rId3">
            <a:alphaModFix/>
          </a:blip>
          <a:stretch>
            <a:fillRect/>
          </a:stretch>
        </p:blipFill>
        <p:spPr>
          <a:xfrm>
            <a:off x="1772938" y="838075"/>
            <a:ext cx="5598130" cy="400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503350" y="1006675"/>
            <a:ext cx="7969200" cy="3916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Following the development of aeroplanes or specially designed jets with Mach 1 or above, it became difficult for pilots to concentrate, which led to the invention of headsets with noise cancellation.It was soon used in a number of sectors, including the industrial sector to reduce the heavy noise it made. Nowadays, we can find its use in earphones as well. In the case of ANC, noise signal is cancelled in live time with the different type technique like LMS, RLS, FxLMS (for the linear ANC type) ,FsLMS, Spline FxLMS (for nonlinear ANC type) and many other.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FxLMS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FxLMS is widely being used in active noise and </a:t>
            </a:r>
            <a:r>
              <a:rPr lang="en">
                <a:solidFill>
                  <a:schemeClr val="dk1"/>
                </a:solidFill>
              </a:rPr>
              <a:t>vibration</a:t>
            </a:r>
            <a:r>
              <a:rPr lang="en">
                <a:solidFill>
                  <a:schemeClr val="dk1"/>
                </a:solidFill>
              </a:rPr>
              <a:t> control system. Its use highly popular because of many reasons.Firstly,As it can be </a:t>
            </a:r>
            <a:r>
              <a:rPr lang="en">
                <a:solidFill>
                  <a:schemeClr val="dk1"/>
                </a:solidFill>
              </a:rPr>
              <a:t>used</a:t>
            </a:r>
            <a:r>
              <a:rPr lang="en">
                <a:solidFill>
                  <a:schemeClr val="dk1"/>
                </a:solidFill>
              </a:rPr>
              <a:t> in broadband and narrowband control. Secondly, it is easier to explain and understand and </a:t>
            </a:r>
            <a:r>
              <a:rPr lang="en">
                <a:solidFill>
                  <a:schemeClr val="dk1"/>
                </a:solidFill>
              </a:rPr>
              <a:t>other</a:t>
            </a:r>
            <a:r>
              <a:rPr lang="en">
                <a:solidFill>
                  <a:schemeClr val="dk1"/>
                </a:solidFill>
              </a:rPr>
              <a:t> reasons too.The block diagram of FxLMS is </a:t>
            </a:r>
            <a:r>
              <a:rPr lang="en">
                <a:solidFill>
                  <a:schemeClr val="dk1"/>
                </a:solidFill>
              </a:rPr>
              <a:t>given below, as a result of the sensor being placed near a sound source, samples of the input signal x(n) are collected for the system to process. A time-varying FIR filter is used to compute a time-varying actuator output signal y(n)</a:t>
            </a:r>
            <a:endParaRPr>
              <a:solidFill>
                <a:schemeClr val="dk1"/>
              </a:solidFill>
            </a:endParaRPr>
          </a:p>
          <a:p>
            <a:pPr indent="0" lvl="0" marL="0" rtl="0" algn="l">
              <a:spcBef>
                <a:spcPts val="1200"/>
              </a:spcBef>
              <a:spcAft>
                <a:spcPts val="1200"/>
              </a:spcAft>
              <a:buNone/>
            </a:pPr>
            <a:r>
              <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2" name="Google Shape;82;p16"/>
          <p:cNvPicPr preferRelativeResize="0"/>
          <p:nvPr/>
        </p:nvPicPr>
        <p:blipFill>
          <a:blip r:embed="rId3">
            <a:alphaModFix/>
          </a:blip>
          <a:stretch>
            <a:fillRect/>
          </a:stretch>
        </p:blipFill>
        <p:spPr>
          <a:xfrm>
            <a:off x="3128522" y="3529325"/>
            <a:ext cx="2565500" cy="92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550525"/>
            <a:ext cx="8520600" cy="40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Where</a:t>
            </a:r>
            <a:r>
              <a:rPr lang="en"/>
              <a:t> </a:t>
            </a:r>
            <a:r>
              <a:rPr lang="en">
                <a:solidFill>
                  <a:schemeClr val="dk1"/>
                </a:solidFill>
              </a:rPr>
              <a:t>W</a:t>
            </a:r>
            <a:r>
              <a:rPr baseline="-25000" lang="en">
                <a:solidFill>
                  <a:schemeClr val="dk1"/>
                </a:solidFill>
              </a:rPr>
              <a:t>l</a:t>
            </a:r>
            <a:r>
              <a:rPr lang="en">
                <a:solidFill>
                  <a:schemeClr val="dk1"/>
                </a:solidFill>
              </a:rPr>
              <a:t>(n), 0&lt;= l &lt;= L is the weight at n having L filter length. An error sensor collects the combined results of the controller's acoustic output and noise sound as they propagate through region.</a:t>
            </a:r>
            <a:endParaRPr>
              <a:solidFill>
                <a:schemeClr val="dk1"/>
              </a:solidFill>
            </a:endParaRPr>
          </a:p>
          <a:p>
            <a:pPr indent="0" lvl="0" marL="0" rtl="0" algn="l">
              <a:spcBef>
                <a:spcPts val="1200"/>
              </a:spcBef>
              <a:spcAft>
                <a:spcPts val="1200"/>
              </a:spcAft>
              <a:buNone/>
            </a:pPr>
            <a:r>
              <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nvSpPr>
        <p:spPr>
          <a:xfrm>
            <a:off x="-150" y="4820400"/>
            <a:ext cx="902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3"/>
              </a:rPr>
              <a:t>Image reference</a:t>
            </a:r>
            <a:endParaRPr/>
          </a:p>
        </p:txBody>
      </p:sp>
      <p:pic>
        <p:nvPicPr>
          <p:cNvPr id="90" name="Google Shape;90;p17"/>
          <p:cNvPicPr preferRelativeResize="0"/>
          <p:nvPr/>
        </p:nvPicPr>
        <p:blipFill>
          <a:blip r:embed="rId4">
            <a:alphaModFix/>
          </a:blip>
          <a:stretch>
            <a:fillRect/>
          </a:stretch>
        </p:blipFill>
        <p:spPr>
          <a:xfrm>
            <a:off x="1245361" y="1840324"/>
            <a:ext cx="6530275" cy="22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456150"/>
            <a:ext cx="8520600" cy="411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At each step, the algorithm updates the weights by finding the gradient of the mean square error in order to start with small weights (zero in most cases). Finally, weight </a:t>
            </a:r>
            <a:r>
              <a:rPr lang="en">
                <a:solidFill>
                  <a:schemeClr val="dk1"/>
                </a:solidFill>
              </a:rPr>
              <a:t>update is given by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where μ is the algorithm step size, the filtered input sequence is computed as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2067300" y="1496500"/>
            <a:ext cx="4222925" cy="732300"/>
          </a:xfrm>
          <a:prstGeom prst="rect">
            <a:avLst/>
          </a:prstGeom>
          <a:noFill/>
          <a:ln>
            <a:noFill/>
          </a:ln>
        </p:spPr>
      </p:pic>
      <p:pic>
        <p:nvPicPr>
          <p:cNvPr id="98" name="Google Shape;98;p18"/>
          <p:cNvPicPr preferRelativeResize="0"/>
          <p:nvPr/>
        </p:nvPicPr>
        <p:blipFill>
          <a:blip r:embed="rId4">
            <a:alphaModFix/>
          </a:blip>
          <a:stretch>
            <a:fillRect/>
          </a:stretch>
        </p:blipFill>
        <p:spPr>
          <a:xfrm>
            <a:off x="2464363" y="2844813"/>
            <a:ext cx="3743325" cy="172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Code for FxLMS</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495300" y="1151075"/>
            <a:ext cx="3665721" cy="3820975"/>
          </a:xfrm>
          <a:prstGeom prst="rect">
            <a:avLst/>
          </a:prstGeom>
          <a:noFill/>
          <a:ln>
            <a:noFill/>
          </a:ln>
        </p:spPr>
      </p:pic>
      <p:pic>
        <p:nvPicPr>
          <p:cNvPr id="106" name="Google Shape;106;p19"/>
          <p:cNvPicPr preferRelativeResize="0"/>
          <p:nvPr/>
        </p:nvPicPr>
        <p:blipFill>
          <a:blip r:embed="rId4">
            <a:alphaModFix/>
          </a:blip>
          <a:stretch>
            <a:fillRect/>
          </a:stretch>
        </p:blipFill>
        <p:spPr>
          <a:xfrm>
            <a:off x="4526971" y="1151075"/>
            <a:ext cx="3579534"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Plots </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513825" y="642876"/>
            <a:ext cx="8116351" cy="4413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FsLMS</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rgbClr val="FFFFFF"/>
                </a:highlight>
              </a:rPr>
              <a:t>Due to its simplicity, the FXLMS algorithm is most popular for Active Noise Control applications. Despite this, the FXLMS algorithm does not perform well for nonlinear noise processes.A nonlinear control structure can be used to improve this by converting the input signal into a trigonometric expansion in the case of FsLMs. It just a minor modification in the FxLMS. Which is shown in the picture below.</a:t>
            </a:r>
            <a:endParaRPr sz="2400"/>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a:blip r:embed="rId3">
            <a:alphaModFix/>
          </a:blip>
          <a:stretch>
            <a:fillRect/>
          </a:stretch>
        </p:blipFill>
        <p:spPr>
          <a:xfrm>
            <a:off x="1450250" y="3301975"/>
            <a:ext cx="5863901" cy="136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