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boosting-and-adaboost-for-machine-learning/" TargetMode="External"/><Relationship Id="rId2" Type="http://schemas.openxmlformats.org/officeDocument/2006/relationships/hyperlink" Target="https://ieeexplore.ieee.org/document/9905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hyperlink" Target="https://en.wikipedia.org/wiki/Cascading_classifi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pencv.org/3.4.3/d1/de5/classcv_1_1CascadeClassifier.html#aaf8181cb63968136476ec4204ffca49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FACE DETECTION USING PYTHON AND OPEN CV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3447-E7BB-463F-AD36-3D04C420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965089"/>
            <a:ext cx="8825657" cy="1915647"/>
          </a:xfrm>
        </p:spPr>
        <p:txBody>
          <a:bodyPr/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4290-B91D-4373-9C4D-4CEA4D2E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1303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BY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20071A6712 – D. SIDDHARTH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ahnschrift" panose="020B0502040204020203" pitchFamily="34" charset="0"/>
              </a:rPr>
              <a:t>20071A6713 – D. Neeraj ashish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9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307E-3BFD-499B-80F6-7B0A2697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FACE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F200-633E-4405-8B1E-202CE7B1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44040"/>
            <a:ext cx="8946541" cy="4195481"/>
          </a:xfrm>
        </p:spPr>
        <p:txBody>
          <a:bodyPr/>
          <a:lstStyle/>
          <a:p>
            <a:pPr algn="l" fontAlgn="base"/>
            <a:r>
              <a:rPr lang="en-US" b="0" dirty="0">
                <a:effectLst/>
                <a:latin typeface="Helvetica Neue"/>
              </a:rPr>
              <a:t>Face detection is a problem in computer vision of locating and localizing one or more faces in a photograph.</a:t>
            </a:r>
          </a:p>
          <a:p>
            <a:pPr algn="l" fontAlgn="base"/>
            <a:r>
              <a:rPr lang="en-US" b="0" dirty="0">
                <a:effectLst/>
                <a:latin typeface="Helvetica Neue"/>
              </a:rPr>
              <a:t>Locating a face in a photograph refers to finding the coordinate of the face in the image, whereas localization refers to demarcating the extent of the face, often via a bounding box around the face.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20B7C-06DB-4AA6-BED7-E476AB67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5" y="4141780"/>
            <a:ext cx="4288609" cy="241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32F5-7C73-48E2-BF59-249395F0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12226"/>
            <a:ext cx="9404723" cy="782113"/>
          </a:xfrm>
        </p:spPr>
        <p:txBody>
          <a:bodyPr/>
          <a:lstStyle/>
          <a:p>
            <a:pPr algn="ctr"/>
            <a:r>
              <a:rPr lang="en-IN" dirty="0"/>
              <a:t>FACE DECTECTION WITH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4EF6-1E1E-4435-BC7B-1A8E4214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dirty="0">
                <a:effectLst/>
                <a:latin typeface="Trebuchet MS" panose="020B0603020202020204" pitchFamily="34" charset="0"/>
              </a:rPr>
              <a:t>Feature-based face detection algorithms are fast and effective and have been used successfully for decades.</a:t>
            </a:r>
          </a:p>
          <a:p>
            <a:pPr algn="l" fontAlgn="base"/>
            <a:r>
              <a:rPr lang="en-US" b="0" dirty="0">
                <a:effectLst/>
                <a:latin typeface="Trebuchet MS" panose="020B0603020202020204" pitchFamily="34" charset="0"/>
              </a:rPr>
              <a:t>Perhaps the most successful example is a technique called cascade classifiers first described by Paul Viola and Michael Jones and their 2001 paper titled “</a:t>
            </a:r>
            <a:r>
              <a:rPr lang="en-US" b="0" strike="noStrike" dirty="0">
                <a:effectLst/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Rapid Object Detection using a Boosted Cascade of Simple Features</a:t>
            </a:r>
            <a:r>
              <a:rPr lang="en-US" b="0" dirty="0">
                <a:effectLst/>
                <a:latin typeface="Trebuchet MS" panose="020B0603020202020204" pitchFamily="34" charset="0"/>
              </a:rPr>
              <a:t>.”</a:t>
            </a:r>
          </a:p>
          <a:p>
            <a:pPr algn="l" fontAlgn="base"/>
            <a:r>
              <a:rPr lang="en-US" b="0" dirty="0">
                <a:effectLst/>
                <a:latin typeface="Trebuchet MS" panose="020B0603020202020204" pitchFamily="34" charset="0"/>
              </a:rPr>
              <a:t>In the paper, effective features are learned using the </a:t>
            </a:r>
            <a:r>
              <a:rPr lang="en-US" b="0" u="none" strike="noStrike" dirty="0">
                <a:effectLst/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AdaBoost algorithm</a:t>
            </a:r>
            <a:r>
              <a:rPr lang="en-US" b="0" dirty="0">
                <a:effectLst/>
                <a:latin typeface="Trebuchet MS" panose="020B0603020202020204" pitchFamily="34" charset="0"/>
              </a:rPr>
              <a:t>, although importantly, multiple models are organized into a hierarchy or “</a:t>
            </a:r>
            <a:r>
              <a:rPr lang="en-US" b="0" i="1" dirty="0">
                <a:effectLst/>
                <a:latin typeface="Trebuchet MS" panose="020B0603020202020204" pitchFamily="34" charset="0"/>
              </a:rPr>
              <a:t>cascade</a:t>
            </a:r>
            <a:r>
              <a:rPr lang="en-US" b="0" dirty="0">
                <a:effectLst/>
                <a:latin typeface="Trebuchet MS" panose="020B0603020202020204" pitchFamily="34" charset="0"/>
              </a:rPr>
              <a:t>.”</a:t>
            </a:r>
          </a:p>
          <a:p>
            <a:pPr algn="l" fontAlgn="base"/>
            <a:r>
              <a:rPr lang="en-US" b="0" dirty="0">
                <a:effectLst/>
                <a:latin typeface="Trebuchet MS" panose="020B0603020202020204" pitchFamily="34" charset="0"/>
              </a:rPr>
              <a:t>In the paper, the AdaBoost model is used to learn a range of very simple or weak features in each face, that together provide a robust classifier.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642DF-3F9B-4C96-9094-EC55B910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983"/>
            <a:ext cx="12192000" cy="69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228A-E0EA-4529-8B56-7710FB44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TEST PHOTOGRAPHS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3119-0646-4BEE-B451-991E8BFA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72" y="1853248"/>
            <a:ext cx="8946541" cy="4195481"/>
          </a:xfrm>
        </p:spPr>
        <p:txBody>
          <a:bodyPr/>
          <a:lstStyle/>
          <a:p>
            <a:pPr algn="l" fontAlgn="base"/>
            <a:r>
              <a:rPr lang="en-US" b="0" dirty="0">
                <a:effectLst/>
                <a:latin typeface="Trebuchet MS" panose="020B0603020202020204" pitchFamily="34" charset="0"/>
              </a:rPr>
              <a:t>We need test images for face detection in this tutorial. To keep things simple, we will use two test images: one with two faces, and one with many faces. We’re not trying to push the limits of face detection, just demonstrate how to perform face detection with normal front-on photographs of people.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AC399-1B9B-41F1-AEB4-56F57435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73" y="3712485"/>
            <a:ext cx="4188999" cy="279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58473-ADD2-46FE-B441-3CF23B30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37" y="3706916"/>
            <a:ext cx="4188998" cy="27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4D6A-1E51-4DE9-8E46-99642F99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31402"/>
            <a:ext cx="9404723" cy="836820"/>
          </a:xfrm>
        </p:spPr>
        <p:txBody>
          <a:bodyPr/>
          <a:lstStyle/>
          <a:p>
            <a:pPr algn="ctr"/>
            <a:r>
              <a:rPr lang="en-US" dirty="0"/>
              <a:t>FACE DETECTION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9F7C-D9E2-4267-A6C7-BB59DEE3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862" y="1668222"/>
            <a:ext cx="9002591" cy="5013932"/>
          </a:xfrm>
        </p:spPr>
        <p:txBody>
          <a:bodyPr/>
          <a:lstStyle/>
          <a:p>
            <a:r>
              <a:rPr lang="en-US" b="0" i="0" dirty="0">
                <a:effectLst/>
                <a:latin typeface="Trebuchet MS" panose="020B0603020202020204" pitchFamily="34" charset="0"/>
              </a:rPr>
              <a:t>A modern implementation of the </a:t>
            </a:r>
            <a:r>
              <a:rPr lang="en-US" b="0" i="0" u="none" strike="noStrike" dirty="0">
                <a:effectLst/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Classifier Cascade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 face detection algorithm is provided in the </a:t>
            </a:r>
            <a:r>
              <a:rPr lang="en-US" b="0" i="0" u="none" strike="noStrike" dirty="0">
                <a:effectLst/>
                <a:latin typeface="Trebuchet MS" panose="020B06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 library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. This is a C++ computer vision library that provides a python interface. The benefit of this implementation is that it provides pre-trained face detection models, and provides an interface to train a model on your own dataset.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7F626-BD09-4D8D-B333-AA7A2252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700" y="3429000"/>
            <a:ext cx="5940718" cy="28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A20B-B99E-4FA4-A4BE-166653C4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TO BUILD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F456-7A44-4845-9EBB-97A22AD9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2269"/>
            <a:ext cx="8946541" cy="446398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Trebuchet MS" panose="020B0603020202020204" pitchFamily="34" charset="0"/>
              </a:rPr>
              <a:t>Download a pre-trained model for frontal face detection from the OpenCV GitHub project and place it in your current working directory with the filename</a:t>
            </a:r>
          </a:p>
          <a:p>
            <a:r>
              <a:rPr lang="en-US" b="0" i="0" dirty="0">
                <a:effectLst/>
                <a:latin typeface="Trebuchet MS" panose="020B0603020202020204" pitchFamily="34" charset="0"/>
              </a:rPr>
              <a:t>Once loaded, the model can be used to perform face detection on a photograph by calling the </a:t>
            </a:r>
            <a:r>
              <a:rPr lang="en-US" b="0" i="0" u="none" strike="noStrike" dirty="0">
                <a:effectLst/>
                <a:latin typeface="Trebuchet MS" panose="020B06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detectMultiScale() function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.</a:t>
            </a:r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This function will return a list of bounding boxes for all faces detected in the photograph.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b="0" i="0" dirty="0">
                <a:effectLst/>
                <a:latin typeface="Trebuchet MS" panose="020B0603020202020204" pitchFamily="34" charset="0"/>
              </a:rPr>
              <a:t>The photo can be loaded using OpenCV via the </a:t>
            </a:r>
            <a:r>
              <a:rPr lang="en-US" b="0" i="1" dirty="0" err="1">
                <a:effectLst/>
                <a:latin typeface="Trebuchet MS" panose="020B0603020202020204" pitchFamily="34" charset="0"/>
              </a:rPr>
              <a:t>imread</a:t>
            </a:r>
            <a:r>
              <a:rPr lang="en-US" b="0" i="1" dirty="0">
                <a:effectLst/>
                <a:latin typeface="Trebuchet MS" panose="020B0603020202020204" pitchFamily="34" charset="0"/>
              </a:rPr>
              <a:t>()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 function. </a:t>
            </a:r>
          </a:p>
          <a:p>
            <a:r>
              <a:rPr lang="en-US" b="0" i="0" dirty="0">
                <a:effectLst/>
                <a:latin typeface="Trebuchet MS" panose="020B0603020202020204" pitchFamily="34" charset="0"/>
              </a:rPr>
              <a:t>Each box of the classifier lists the </a:t>
            </a:r>
            <a:r>
              <a:rPr lang="en-US" b="0" i="1" dirty="0">
                <a:effectLst/>
                <a:latin typeface="Trebuchet MS" panose="020B0603020202020204" pitchFamily="34" charset="0"/>
              </a:rPr>
              <a:t>x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 and </a:t>
            </a:r>
            <a:r>
              <a:rPr lang="en-US" b="0" i="1" dirty="0">
                <a:effectLst/>
                <a:latin typeface="Trebuchet MS" panose="020B0603020202020204" pitchFamily="34" charset="0"/>
              </a:rPr>
              <a:t>y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 coordinates for the bottom-left-hand-corner of the bounding box, as well as the width and the height. </a:t>
            </a:r>
          </a:p>
          <a:p>
            <a:r>
              <a:rPr lang="en-US" b="0" i="0" dirty="0">
                <a:effectLst/>
                <a:latin typeface="Trebuchet MS" panose="020B0603020202020204" pitchFamily="34" charset="0"/>
              </a:rPr>
              <a:t>Bounding boxes can be achieved by drawing a rectangle for each box directly over the pixels of the loaded image using the </a:t>
            </a:r>
            <a:r>
              <a:rPr lang="en-US" b="0" i="1" dirty="0">
                <a:effectLst/>
                <a:latin typeface="Trebuchet MS" panose="020B0603020202020204" pitchFamily="34" charset="0"/>
              </a:rPr>
              <a:t>rectangle()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 function that takes two points.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7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9198-57FB-4580-BEA5-58911CEF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344"/>
          </a:xfrm>
        </p:spPr>
        <p:txBody>
          <a:bodyPr/>
          <a:lstStyle/>
          <a:p>
            <a:pPr algn="ctr"/>
            <a:r>
              <a:rPr lang="en-US" dirty="0"/>
              <a:t>RESULTS OF TEST IMAGES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99AAA-2527-4660-BDB3-2D783BE5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224" y="2133558"/>
            <a:ext cx="5168873" cy="34416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83279-02C0-4609-A5F3-EC0F712E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07" y="2133559"/>
            <a:ext cx="5174632" cy="34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0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BF7F-B811-4084-A4B8-07595CCC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812225"/>
            <a:ext cx="9404723" cy="1000944"/>
          </a:xfrm>
        </p:spPr>
        <p:txBody>
          <a:bodyPr/>
          <a:lstStyle/>
          <a:p>
            <a:r>
              <a:rPr lang="en-US" dirty="0"/>
              <a:t>FACE DETECTION USING WEBCAM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CACA0-FA01-433B-A9B2-F3351FE8E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597" y="2052638"/>
            <a:ext cx="5684581" cy="4195762"/>
          </a:xfrm>
        </p:spPr>
      </p:pic>
    </p:spTree>
    <p:extLst>
      <p:ext uri="{BB962C8B-B14F-4D97-AF65-F5344CB8AC3E}">
        <p14:creationId xmlns:p14="http://schemas.microsoft.com/office/powerpoint/2010/main" val="104075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464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</vt:lpstr>
      <vt:lpstr>Calibri</vt:lpstr>
      <vt:lpstr>Century Gothic</vt:lpstr>
      <vt:lpstr>Helvetica Neue</vt:lpstr>
      <vt:lpstr>Trebuchet MS</vt:lpstr>
      <vt:lpstr>Wingdings 3</vt:lpstr>
      <vt:lpstr>Ion</vt:lpstr>
      <vt:lpstr>FACE DETECTION USING PYTHON AND OPEN CV</vt:lpstr>
      <vt:lpstr>ABOUT FACE DETECTION</vt:lpstr>
      <vt:lpstr>FACE DECTECTION WITH OPENCV</vt:lpstr>
      <vt:lpstr>PowerPoint Presentation</vt:lpstr>
      <vt:lpstr>TEST PHOTOGRAPHS</vt:lpstr>
      <vt:lpstr>FACE DETECTION ALGORITHM</vt:lpstr>
      <vt:lpstr>PROCEDURE TO BUILD MODEL</vt:lpstr>
      <vt:lpstr>RESULTS OF TEST IMAGES</vt:lpstr>
      <vt:lpstr>FACE DETECTION USING WEBCAM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USING PYTHON AND OPEN CV</dc:title>
  <dc:creator>NEERAJ</dc:creator>
  <cp:lastModifiedBy>NEERAJ</cp:lastModifiedBy>
  <cp:revision>3</cp:revision>
  <dcterms:created xsi:type="dcterms:W3CDTF">2022-02-02T15:01:51Z</dcterms:created>
  <dcterms:modified xsi:type="dcterms:W3CDTF">2022-02-03T05:35:27Z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