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Average"/>
      <p:regular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1" roundtripDataSignature="AMtx7mggUf2ZjNqfgUSnyABy/njEXY4P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regular.fntdata"/><Relationship Id="rId6" Type="http://schemas.openxmlformats.org/officeDocument/2006/relationships/slide" Target="slides/slide1.xml"/><Relationship Id="rId18"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035544f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035544f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1035544f4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1035544f4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f828e0bc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10f828e0bcc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11"/>
          <p:cNvGrpSpPr/>
          <p:nvPr/>
        </p:nvGrpSpPr>
        <p:grpSpPr>
          <a:xfrm>
            <a:off x="4350279" y="2855377"/>
            <a:ext cx="443589" cy="105632"/>
            <a:chOff x="4137525" y="2915950"/>
            <a:chExt cx="869100" cy="207000"/>
          </a:xfrm>
        </p:grpSpPr>
        <p:sp>
          <p:nvSpPr>
            <p:cNvPr id="11" name="Google Shape;11;p11"/>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1"/>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1"/>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11"/>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5" name="Google Shape;15;p11"/>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1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20"/>
          <p:cNvSpPr txBox="1"/>
          <p:nvPr>
            <p:ph hasCustomPrompt="1" type="title"/>
          </p:nvPr>
        </p:nvSpPr>
        <p:spPr>
          <a:xfrm>
            <a:off x="311700" y="1255275"/>
            <a:ext cx="8520600" cy="1890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20"/>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2" name="Google Shape;52;p2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2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 name="Shape 17"/>
        <p:cNvGrpSpPr/>
        <p:nvPr/>
      </p:nvGrpSpPr>
      <p:grpSpPr>
        <a:xfrm>
          <a:off x="0" y="0"/>
          <a:ext cx="0" cy="0"/>
          <a:chOff x="0" y="0"/>
          <a:chExt cx="0" cy="0"/>
        </a:xfrm>
      </p:grpSpPr>
      <p:sp>
        <p:nvSpPr>
          <p:cNvPr id="18" name="Google Shape;18;p12"/>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 name="Google Shape;19;p12"/>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20" name="Google Shape;20;p12"/>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1" name="Google Shape;21;p12"/>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22" name="Google Shape;22;p1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23" name="Google Shape;23;p1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7" name="Google Shape;27;p1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14"/>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0" name="Google Shape;30;p1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3" name="Google Shape;33;p1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1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5" name="Google Shape;35;p1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8" name="Google Shape;38;p1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sp>
        <p:nvSpPr>
          <p:cNvPr id="40" name="Google Shape;40;p1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1" name="Google Shape;41;p1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2" name="Google Shape;42;p1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3" name="Shape 43"/>
        <p:cNvGrpSpPr/>
        <p:nvPr/>
      </p:nvGrpSpPr>
      <p:grpSpPr>
        <a:xfrm>
          <a:off x="0" y="0"/>
          <a:ext cx="0" cy="0"/>
          <a:chOff x="0" y="0"/>
          <a:chExt cx="0" cy="0"/>
        </a:xfrm>
      </p:grpSpPr>
      <p:sp>
        <p:nvSpPr>
          <p:cNvPr id="44" name="Google Shape;44;p18"/>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45" name="Google Shape;45;p1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7" name="Google Shape;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8" name="Google Shape;8;p1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800"/>
              <a:buNone/>
            </a:pPr>
            <a:r>
              <a:rPr lang="en"/>
              <a:t>Avocadocalypse</a:t>
            </a:r>
            <a:endParaRPr/>
          </a:p>
        </p:txBody>
      </p:sp>
      <p:sp>
        <p:nvSpPr>
          <p:cNvPr id="60" name="Google Shape;60;p1"/>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100"/>
              <a:buNone/>
            </a:pPr>
            <a:r>
              <a:rPr lang="en"/>
              <a:t>US centric study from 2015 to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11035544f46_0_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DEEPER ANALYSIS</a:t>
            </a:r>
            <a:endParaRPr/>
          </a:p>
        </p:txBody>
      </p:sp>
      <p:sp>
        <p:nvSpPr>
          <p:cNvPr id="122" name="Google Shape;122;g11035544f46_0_0"/>
          <p:cNvSpPr txBox="1"/>
          <p:nvPr>
            <p:ph idx="1" type="body"/>
          </p:nvPr>
        </p:nvSpPr>
        <p:spPr>
          <a:xfrm>
            <a:off x="5950100" y="1152475"/>
            <a:ext cx="2882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Los Angeles &amp; New York are the two majors contributors to the sales of avocados in the U.S followed by Phoenix, Houston and Dallas</a:t>
            </a:r>
            <a:endParaRPr/>
          </a:p>
        </p:txBody>
      </p:sp>
      <p:pic>
        <p:nvPicPr>
          <p:cNvPr id="123" name="Google Shape;123;g11035544f46_0_0"/>
          <p:cNvPicPr preferRelativeResize="0"/>
          <p:nvPr/>
        </p:nvPicPr>
        <p:blipFill>
          <a:blip r:embed="rId3">
            <a:alphaModFix/>
          </a:blip>
          <a:stretch>
            <a:fillRect/>
          </a:stretch>
        </p:blipFill>
        <p:spPr>
          <a:xfrm>
            <a:off x="221675" y="1017725"/>
            <a:ext cx="5619225" cy="3471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11035544f46_0_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NEW METRIC: Purchasing power (Los Angeles)</a:t>
            </a:r>
            <a:endParaRPr/>
          </a:p>
        </p:txBody>
      </p:sp>
      <p:sp>
        <p:nvSpPr>
          <p:cNvPr id="129" name="Google Shape;129;g11035544f46_0_6"/>
          <p:cNvSpPr txBox="1"/>
          <p:nvPr>
            <p:ph idx="1" type="body"/>
          </p:nvPr>
        </p:nvSpPr>
        <p:spPr>
          <a:xfrm>
            <a:off x="311700" y="3857625"/>
            <a:ext cx="8520600" cy="116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2018, the price per avocado dropped as well as the number of avocados per habitant, which corresponds with the drop of total volume that year.</a:t>
            </a:r>
            <a:endParaRPr/>
          </a:p>
          <a:p>
            <a:pPr indent="0" lvl="0" marL="0" rtl="0" algn="l">
              <a:spcBef>
                <a:spcPts val="0"/>
              </a:spcBef>
              <a:spcAft>
                <a:spcPts val="0"/>
              </a:spcAft>
              <a:buNone/>
            </a:pPr>
            <a:r>
              <a:rPr lang="en"/>
              <a:t>We also see that despite the price increase, the quantity bought doesn’t fluctuate much</a:t>
            </a:r>
            <a:endParaRPr/>
          </a:p>
        </p:txBody>
      </p:sp>
      <p:pic>
        <p:nvPicPr>
          <p:cNvPr id="130" name="Google Shape;130;g11035544f46_0_6"/>
          <p:cNvPicPr preferRelativeResize="0"/>
          <p:nvPr/>
        </p:nvPicPr>
        <p:blipFill>
          <a:blip r:embed="rId3">
            <a:alphaModFix/>
          </a:blip>
          <a:stretch>
            <a:fillRect/>
          </a:stretch>
        </p:blipFill>
        <p:spPr>
          <a:xfrm>
            <a:off x="4528391" y="1116875"/>
            <a:ext cx="4432485" cy="2740750"/>
          </a:xfrm>
          <a:prstGeom prst="rect">
            <a:avLst/>
          </a:prstGeom>
          <a:noFill/>
          <a:ln>
            <a:noFill/>
          </a:ln>
        </p:spPr>
      </p:pic>
      <p:pic>
        <p:nvPicPr>
          <p:cNvPr id="131" name="Google Shape;131;g11035544f46_0_6"/>
          <p:cNvPicPr preferRelativeResize="0"/>
          <p:nvPr/>
        </p:nvPicPr>
        <p:blipFill>
          <a:blip r:embed="rId4">
            <a:alphaModFix/>
          </a:blip>
          <a:stretch>
            <a:fillRect/>
          </a:stretch>
        </p:blipFill>
        <p:spPr>
          <a:xfrm>
            <a:off x="166675" y="1116875"/>
            <a:ext cx="4019750" cy="2740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Final results</a:t>
            </a:r>
            <a:endParaRPr/>
          </a:p>
        </p:txBody>
      </p:sp>
      <p:sp>
        <p:nvSpPr>
          <p:cNvPr id="137" name="Google Shape;137;p9"/>
          <p:cNvSpPr txBox="1"/>
          <p:nvPr>
            <p:ph idx="1" type="body"/>
          </p:nvPr>
        </p:nvSpPr>
        <p:spPr>
          <a:xfrm>
            <a:off x="311700" y="1017725"/>
            <a:ext cx="8520600" cy="39210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1200"/>
              </a:spcBef>
              <a:spcAft>
                <a:spcPts val="0"/>
              </a:spcAft>
              <a:buSzPct val="123076"/>
              <a:buNone/>
            </a:pPr>
            <a:r>
              <a:rPr b="1" lang="en" sz="4500">
                <a:solidFill>
                  <a:schemeClr val="lt2"/>
                </a:solidFill>
              </a:rPr>
              <a:t>1. Does the price have an influence on the volume?</a:t>
            </a:r>
            <a:endParaRPr b="1" sz="4500">
              <a:solidFill>
                <a:schemeClr val="lt2"/>
              </a:solidFill>
            </a:endParaRPr>
          </a:p>
          <a:p>
            <a:pPr indent="0" lvl="0" marL="0" rtl="0" algn="l">
              <a:lnSpc>
                <a:spcPct val="115000"/>
              </a:lnSpc>
              <a:spcBef>
                <a:spcPts val="1200"/>
              </a:spcBef>
              <a:spcAft>
                <a:spcPts val="0"/>
              </a:spcAft>
              <a:buSzPct val="123076"/>
              <a:buNone/>
            </a:pPr>
            <a:r>
              <a:rPr lang="en" sz="4500">
                <a:solidFill>
                  <a:schemeClr val="lt2"/>
                </a:solidFill>
              </a:rPr>
              <a:t>In a sense yes but it is not significant enough to have an influence, other variables come into place.</a:t>
            </a:r>
            <a:endParaRPr sz="4500">
              <a:solidFill>
                <a:schemeClr val="lt2"/>
              </a:solidFill>
            </a:endParaRPr>
          </a:p>
          <a:p>
            <a:pPr indent="0" lvl="0" marL="0" rtl="0" algn="l">
              <a:lnSpc>
                <a:spcPct val="115000"/>
              </a:lnSpc>
              <a:spcBef>
                <a:spcPts val="1200"/>
              </a:spcBef>
              <a:spcAft>
                <a:spcPts val="0"/>
              </a:spcAft>
              <a:buSzPct val="123076"/>
              <a:buNone/>
            </a:pPr>
            <a:r>
              <a:rPr b="1" lang="en" sz="4500">
                <a:solidFill>
                  <a:schemeClr val="lt2"/>
                </a:solidFill>
              </a:rPr>
              <a:t>2. Which areas consumed avocados the most from 2015 to 2021?</a:t>
            </a:r>
            <a:endParaRPr b="1" sz="4500">
              <a:solidFill>
                <a:schemeClr val="lt2"/>
              </a:solidFill>
            </a:endParaRPr>
          </a:p>
          <a:p>
            <a:pPr indent="0" lvl="0" marL="0" rtl="0" algn="l">
              <a:lnSpc>
                <a:spcPct val="115000"/>
              </a:lnSpc>
              <a:spcBef>
                <a:spcPts val="1200"/>
              </a:spcBef>
              <a:spcAft>
                <a:spcPts val="0"/>
              </a:spcAft>
              <a:buSzPct val="123076"/>
              <a:buNone/>
            </a:pPr>
            <a:r>
              <a:rPr lang="en" sz="4500">
                <a:solidFill>
                  <a:schemeClr val="lt2"/>
                </a:solidFill>
              </a:rPr>
              <a:t>West, California and South Central have consumed the most avocados from 2015 to 2021. Los Angeles is the city where the most avocados were sold during that period (1.05 billion avocados sold)</a:t>
            </a:r>
            <a:endParaRPr sz="4500">
              <a:solidFill>
                <a:schemeClr val="lt2"/>
              </a:solidFill>
            </a:endParaRPr>
          </a:p>
          <a:p>
            <a:pPr indent="0" lvl="0" marL="0" rtl="0" algn="l">
              <a:lnSpc>
                <a:spcPct val="115000"/>
              </a:lnSpc>
              <a:spcBef>
                <a:spcPts val="1200"/>
              </a:spcBef>
              <a:spcAft>
                <a:spcPts val="0"/>
              </a:spcAft>
              <a:buSzPct val="123076"/>
              <a:buNone/>
            </a:pPr>
            <a:r>
              <a:rPr b="1" lang="en" sz="4500">
                <a:solidFill>
                  <a:schemeClr val="lt2"/>
                </a:solidFill>
              </a:rPr>
              <a:t>3. The PLU4770 being the biggest Hass variety, is it also the one consumed the most?</a:t>
            </a:r>
            <a:endParaRPr b="1" sz="4500">
              <a:solidFill>
                <a:schemeClr val="lt2"/>
              </a:solidFill>
            </a:endParaRPr>
          </a:p>
          <a:p>
            <a:pPr indent="0" lvl="0" marL="0" rtl="0" algn="l">
              <a:lnSpc>
                <a:spcPct val="115000"/>
              </a:lnSpc>
              <a:spcBef>
                <a:spcPts val="1200"/>
              </a:spcBef>
              <a:spcAft>
                <a:spcPts val="0"/>
              </a:spcAft>
              <a:buSzPct val="123076"/>
              <a:buNone/>
            </a:pPr>
            <a:r>
              <a:rPr lang="en" sz="4500">
                <a:solidFill>
                  <a:schemeClr val="lt2"/>
                </a:solidFill>
              </a:rPr>
              <a:t>Quite the opposite, the PLU4770 is the least sold while the smaller one, the PLU 4046 is now the one sold the most. However it would be important to compare the production units to the units sold to see if the fact that the PLU4770 being sold the least is because it is also the least produced.</a:t>
            </a:r>
            <a:endParaRPr sz="4500">
              <a:solidFill>
                <a:schemeClr val="lt2"/>
              </a:solidFill>
            </a:endParaRPr>
          </a:p>
          <a:p>
            <a:pPr indent="0" lvl="0" marL="0" rtl="0" algn="l">
              <a:lnSpc>
                <a:spcPct val="115000"/>
              </a:lnSpc>
              <a:spcBef>
                <a:spcPts val="1200"/>
              </a:spcBef>
              <a:spcAft>
                <a:spcPts val="0"/>
              </a:spcAft>
              <a:buSzPct val="125873"/>
              <a:buNone/>
            </a:pPr>
            <a:r>
              <a:rPr b="1" lang="en" sz="4400">
                <a:solidFill>
                  <a:schemeClr val="lt2"/>
                </a:solidFill>
              </a:rPr>
              <a:t>4.  Is the trend in the most consuming city an image of the general trend in the U.S?</a:t>
            </a:r>
            <a:endParaRPr b="1" sz="4400">
              <a:solidFill>
                <a:schemeClr val="lt2"/>
              </a:solidFill>
            </a:endParaRPr>
          </a:p>
          <a:p>
            <a:pPr indent="0" lvl="0" marL="0" rtl="0" algn="l">
              <a:lnSpc>
                <a:spcPct val="115000"/>
              </a:lnSpc>
              <a:spcBef>
                <a:spcPts val="1200"/>
              </a:spcBef>
              <a:spcAft>
                <a:spcPts val="0"/>
              </a:spcAft>
              <a:buSzPct val="125872"/>
              <a:buNone/>
            </a:pPr>
            <a:r>
              <a:rPr lang="en" sz="4400">
                <a:solidFill>
                  <a:schemeClr val="lt2"/>
                </a:solidFill>
              </a:rPr>
              <a:t>No, the trend in Los Angeles tends to be stabilized around 150 million every year while the general trend in the U.S tends to increase over the years.</a:t>
            </a:r>
            <a:endParaRPr sz="4400">
              <a:solidFill>
                <a:schemeClr val="lt2"/>
              </a:solidFill>
            </a:endParaRPr>
          </a:p>
          <a:p>
            <a:pPr indent="0" lvl="0" marL="0" rtl="0" algn="l">
              <a:lnSpc>
                <a:spcPct val="115000"/>
              </a:lnSpc>
              <a:spcBef>
                <a:spcPts val="1200"/>
              </a:spcBef>
              <a:spcAft>
                <a:spcPts val="0"/>
              </a:spcAft>
              <a:buSzPct val="125872"/>
              <a:buNone/>
            </a:pPr>
            <a:r>
              <a:rPr lang="en" sz="4400">
                <a:solidFill>
                  <a:schemeClr val="lt2"/>
                </a:solidFill>
              </a:rPr>
              <a:t>5. Los Angeles and New York consume the most avocados, followed by Dallas, Houston, Phoenix, </a:t>
            </a:r>
            <a:r>
              <a:rPr lang="en" sz="4400">
                <a:solidFill>
                  <a:schemeClr val="lt2"/>
                </a:solidFill>
              </a:rPr>
              <a:t>Chicago</a:t>
            </a:r>
            <a:r>
              <a:rPr lang="en" sz="4400">
                <a:solidFill>
                  <a:schemeClr val="lt2"/>
                </a:solidFill>
              </a:rPr>
              <a:t> and San Francisco.</a:t>
            </a:r>
            <a:endParaRPr sz="4400">
              <a:solidFill>
                <a:schemeClr val="lt2"/>
              </a:solidFill>
            </a:endParaRPr>
          </a:p>
          <a:p>
            <a:pPr indent="0" lvl="0" marL="0" rtl="0" algn="l">
              <a:lnSpc>
                <a:spcPct val="115000"/>
              </a:lnSpc>
              <a:spcBef>
                <a:spcPts val="1200"/>
              </a:spcBef>
              <a:spcAft>
                <a:spcPts val="0"/>
              </a:spcAft>
              <a:buSzPct val="125873"/>
              <a:buNone/>
            </a:pPr>
            <a:r>
              <a:rPr lang="en" sz="4400">
                <a:solidFill>
                  <a:schemeClr val="lt2"/>
                </a:solidFill>
              </a:rPr>
              <a:t>6. Despite the price increase, the general cost of living </a:t>
            </a:r>
            <a:r>
              <a:rPr lang="en" sz="4400">
                <a:solidFill>
                  <a:schemeClr val="lt2"/>
                </a:solidFill>
              </a:rPr>
              <a:t>increasing</a:t>
            </a:r>
            <a:r>
              <a:rPr lang="en" sz="4400">
                <a:solidFill>
                  <a:schemeClr val="lt2"/>
                </a:solidFill>
              </a:rPr>
              <a:t> as well, the number of avocados bought per habitant doesn’t </a:t>
            </a:r>
            <a:r>
              <a:rPr lang="en" sz="4400">
                <a:solidFill>
                  <a:schemeClr val="lt2"/>
                </a:solidFill>
              </a:rPr>
              <a:t>fluctuate</a:t>
            </a:r>
            <a:r>
              <a:rPr lang="en" sz="4400">
                <a:solidFill>
                  <a:schemeClr val="lt2"/>
                </a:solidFill>
              </a:rPr>
              <a:t> significantly</a:t>
            </a:r>
            <a:endParaRPr sz="4400">
              <a:solidFill>
                <a:schemeClr val="lt2"/>
              </a:solidFill>
            </a:endParaRPr>
          </a:p>
          <a:p>
            <a:pPr indent="0" lvl="0" marL="0" rtl="0" algn="l">
              <a:lnSpc>
                <a:spcPct val="115000"/>
              </a:lnSpc>
              <a:spcBef>
                <a:spcPts val="1200"/>
              </a:spcBef>
              <a:spcAft>
                <a:spcPts val="1200"/>
              </a:spcAft>
              <a:buSzPct val="307692"/>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2"/>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
              <a:t>Contents</a:t>
            </a:r>
            <a:endParaRPr/>
          </a:p>
        </p:txBody>
      </p:sp>
      <p:sp>
        <p:nvSpPr>
          <p:cNvPr id="66" name="Google Shape;66;p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p>
            <a:pPr indent="-342900" lvl="0" marL="457200" rtl="0" algn="l">
              <a:lnSpc>
                <a:spcPct val="115000"/>
              </a:lnSpc>
              <a:spcBef>
                <a:spcPts val="0"/>
              </a:spcBef>
              <a:spcAft>
                <a:spcPts val="0"/>
              </a:spcAft>
              <a:buSzPts val="1800"/>
              <a:buAutoNum type="arabicPeriod"/>
            </a:pPr>
            <a:r>
              <a:rPr lang="en"/>
              <a:t>Questions &amp; hypothesis</a:t>
            </a:r>
            <a:endParaRPr/>
          </a:p>
          <a:p>
            <a:pPr indent="-342900" lvl="0" marL="457200" rtl="0" algn="l">
              <a:lnSpc>
                <a:spcPct val="115000"/>
              </a:lnSpc>
              <a:spcBef>
                <a:spcPts val="0"/>
              </a:spcBef>
              <a:spcAft>
                <a:spcPts val="0"/>
              </a:spcAft>
              <a:buSzPts val="1800"/>
              <a:buAutoNum type="arabicPeriod"/>
            </a:pPr>
            <a:r>
              <a:rPr lang="en"/>
              <a:t>Approach and analysis</a:t>
            </a:r>
            <a:endParaRPr/>
          </a:p>
          <a:p>
            <a:pPr indent="-342900" lvl="0" marL="457200" rtl="0" algn="l">
              <a:lnSpc>
                <a:spcPct val="115000"/>
              </a:lnSpc>
              <a:spcBef>
                <a:spcPts val="0"/>
              </a:spcBef>
              <a:spcAft>
                <a:spcPts val="0"/>
              </a:spcAft>
              <a:buSzPts val="1800"/>
              <a:buAutoNum type="arabicPeriod"/>
            </a:pPr>
            <a:r>
              <a:rPr lang="en"/>
              <a:t>Technical challenges</a:t>
            </a:r>
            <a:endParaRPr/>
          </a:p>
          <a:p>
            <a:pPr indent="-342900" lvl="0" marL="457200" rtl="0" algn="l">
              <a:lnSpc>
                <a:spcPct val="115000"/>
              </a:lnSpc>
              <a:spcBef>
                <a:spcPts val="0"/>
              </a:spcBef>
              <a:spcAft>
                <a:spcPts val="0"/>
              </a:spcAft>
              <a:buSzPts val="1800"/>
              <a:buAutoNum type="arabicPeriod"/>
            </a:pPr>
            <a:r>
              <a:rPr lang="en"/>
              <a:t>Q1. price and volume</a:t>
            </a:r>
            <a:endParaRPr/>
          </a:p>
          <a:p>
            <a:pPr indent="-342900" lvl="0" marL="457200" rtl="0" algn="l">
              <a:lnSpc>
                <a:spcPct val="115000"/>
              </a:lnSpc>
              <a:spcBef>
                <a:spcPts val="0"/>
              </a:spcBef>
              <a:spcAft>
                <a:spcPts val="0"/>
              </a:spcAft>
              <a:buSzPts val="1800"/>
              <a:buAutoNum type="arabicPeriod"/>
            </a:pPr>
            <a:r>
              <a:rPr lang="en"/>
              <a:t>Q2. regions and sales</a:t>
            </a:r>
            <a:endParaRPr/>
          </a:p>
          <a:p>
            <a:pPr indent="-342900" lvl="0" marL="457200" rtl="0" algn="l">
              <a:lnSpc>
                <a:spcPct val="115000"/>
              </a:lnSpc>
              <a:spcBef>
                <a:spcPts val="0"/>
              </a:spcBef>
              <a:spcAft>
                <a:spcPts val="0"/>
              </a:spcAft>
              <a:buSzPts val="1800"/>
              <a:buAutoNum type="arabicPeriod"/>
            </a:pPr>
            <a:r>
              <a:rPr lang="en"/>
              <a:t>Q3. product preference</a:t>
            </a:r>
            <a:endParaRPr/>
          </a:p>
          <a:p>
            <a:pPr indent="-342900" lvl="0" marL="457200" rtl="0" algn="l">
              <a:lnSpc>
                <a:spcPct val="115000"/>
              </a:lnSpc>
              <a:spcBef>
                <a:spcPts val="0"/>
              </a:spcBef>
              <a:spcAft>
                <a:spcPts val="0"/>
              </a:spcAft>
              <a:buSzPts val="1800"/>
              <a:buAutoNum type="arabicPeriod"/>
            </a:pPr>
            <a:r>
              <a:rPr lang="en"/>
              <a:t>Q4. Mirror image?</a:t>
            </a:r>
            <a:endParaRPr/>
          </a:p>
          <a:p>
            <a:pPr indent="-342900" lvl="0" marL="457200" rtl="0" algn="l">
              <a:lnSpc>
                <a:spcPct val="115000"/>
              </a:lnSpc>
              <a:spcBef>
                <a:spcPts val="0"/>
              </a:spcBef>
              <a:spcAft>
                <a:spcPts val="0"/>
              </a:spcAft>
              <a:buSzPts val="1800"/>
              <a:buAutoNum type="arabicPeriod"/>
            </a:pPr>
            <a:r>
              <a:rPr lang="en"/>
              <a:t>Deeper analysis</a:t>
            </a:r>
            <a:endParaRPr/>
          </a:p>
          <a:p>
            <a:pPr indent="-342900" lvl="0" marL="457200" rtl="0" algn="l">
              <a:lnSpc>
                <a:spcPct val="115000"/>
              </a:lnSpc>
              <a:spcBef>
                <a:spcPts val="0"/>
              </a:spcBef>
              <a:spcAft>
                <a:spcPts val="0"/>
              </a:spcAft>
              <a:buSzPts val="1800"/>
              <a:buAutoNum type="arabicPeriod"/>
            </a:pPr>
            <a:r>
              <a:rPr lang="en"/>
              <a:t>New metric: Purchasing power</a:t>
            </a:r>
            <a:endParaRPr/>
          </a:p>
          <a:p>
            <a:pPr indent="-342900" lvl="0" marL="457200" rtl="0" algn="l">
              <a:lnSpc>
                <a:spcPct val="115000"/>
              </a:lnSpc>
              <a:spcBef>
                <a:spcPts val="0"/>
              </a:spcBef>
              <a:spcAft>
                <a:spcPts val="0"/>
              </a:spcAft>
              <a:buSzPts val="1800"/>
              <a:buAutoNum type="arabicPeriod"/>
            </a:pPr>
            <a:r>
              <a:rPr lang="en"/>
              <a:t>Results</a:t>
            </a:r>
            <a:endParaRPr/>
          </a:p>
        </p:txBody>
      </p:sp>
      <p:sp>
        <p:nvSpPr>
          <p:cNvPr id="67" name="Google Shape;67;p2"/>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1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Questions &amp; hypothesis</a:t>
            </a:r>
            <a:endParaRPr/>
          </a:p>
        </p:txBody>
      </p:sp>
      <p:sp>
        <p:nvSpPr>
          <p:cNvPr id="73" name="Google Shape;73;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85000" lnSpcReduction="20000"/>
          </a:bodyPr>
          <a:lstStyle/>
          <a:p>
            <a:pPr indent="-325755" lvl="0" marL="457200" rtl="0" algn="l">
              <a:lnSpc>
                <a:spcPct val="115000"/>
              </a:lnSpc>
              <a:spcBef>
                <a:spcPts val="0"/>
              </a:spcBef>
              <a:spcAft>
                <a:spcPts val="0"/>
              </a:spcAft>
              <a:buSzPct val="100000"/>
              <a:buAutoNum type="arabicPeriod"/>
            </a:pPr>
            <a:r>
              <a:rPr b="1" lang="en"/>
              <a:t>Does the price have an influence on the volume?</a:t>
            </a:r>
            <a:endParaRPr b="1"/>
          </a:p>
          <a:p>
            <a:pPr indent="0" lvl="0" marL="457200" rtl="0" algn="l">
              <a:lnSpc>
                <a:spcPct val="115000"/>
              </a:lnSpc>
              <a:spcBef>
                <a:spcPts val="1200"/>
              </a:spcBef>
              <a:spcAft>
                <a:spcPts val="0"/>
              </a:spcAft>
              <a:buSzPct val="100000"/>
              <a:buNone/>
            </a:pPr>
            <a:r>
              <a:rPr i="1" lang="en" u="sng"/>
              <a:t>Hypothesis:</a:t>
            </a:r>
            <a:r>
              <a:rPr i="1" lang="en"/>
              <a:t> yes, the price has an influence on the volume and vice versa</a:t>
            </a:r>
            <a:endParaRPr i="1"/>
          </a:p>
          <a:p>
            <a:pPr indent="-325755" lvl="0" marL="457200" rtl="0" algn="l">
              <a:lnSpc>
                <a:spcPct val="115000"/>
              </a:lnSpc>
              <a:spcBef>
                <a:spcPts val="1200"/>
              </a:spcBef>
              <a:spcAft>
                <a:spcPts val="0"/>
              </a:spcAft>
              <a:buSzPct val="100000"/>
              <a:buAutoNum type="arabicPeriod"/>
            </a:pPr>
            <a:r>
              <a:rPr b="1" lang="en"/>
              <a:t>Which areas consumed avocados the most from 2015 to 2021?</a:t>
            </a:r>
            <a:endParaRPr b="1"/>
          </a:p>
          <a:p>
            <a:pPr indent="0" lvl="0" marL="457200" rtl="0" algn="l">
              <a:lnSpc>
                <a:spcPct val="115000"/>
              </a:lnSpc>
              <a:spcBef>
                <a:spcPts val="1200"/>
              </a:spcBef>
              <a:spcAft>
                <a:spcPts val="0"/>
              </a:spcAft>
              <a:buSzPct val="100000"/>
              <a:buNone/>
            </a:pPr>
            <a:r>
              <a:rPr i="1" lang="en" u="sng"/>
              <a:t>Hypothesis:</a:t>
            </a:r>
            <a:r>
              <a:rPr i="1" lang="en"/>
              <a:t> mostly the highly developed areas because of the vegetarian and vegan trends</a:t>
            </a:r>
            <a:endParaRPr i="1"/>
          </a:p>
          <a:p>
            <a:pPr indent="-325755" lvl="0" marL="457200" rtl="0" algn="l">
              <a:lnSpc>
                <a:spcPct val="115000"/>
              </a:lnSpc>
              <a:spcBef>
                <a:spcPts val="1200"/>
              </a:spcBef>
              <a:spcAft>
                <a:spcPts val="0"/>
              </a:spcAft>
              <a:buSzPct val="100000"/>
              <a:buAutoNum type="arabicPeriod"/>
            </a:pPr>
            <a:r>
              <a:rPr b="1" lang="en"/>
              <a:t>The plu4770 being the biggest Hass variety, is it also the one consumed the most?</a:t>
            </a:r>
            <a:endParaRPr b="1"/>
          </a:p>
          <a:p>
            <a:pPr indent="0" lvl="0" marL="457200" rtl="0" algn="l">
              <a:lnSpc>
                <a:spcPct val="115000"/>
              </a:lnSpc>
              <a:spcBef>
                <a:spcPts val="1200"/>
              </a:spcBef>
              <a:spcAft>
                <a:spcPts val="0"/>
              </a:spcAft>
              <a:buSzPct val="100000"/>
              <a:buNone/>
            </a:pPr>
            <a:r>
              <a:rPr i="1" lang="en" u="sng"/>
              <a:t>Hypothesis: </a:t>
            </a:r>
            <a:r>
              <a:rPr i="1" lang="en"/>
              <a:t>yes because the consumer tends to go for the cleanest, the most beautiful, the biggest product</a:t>
            </a:r>
            <a:endParaRPr i="1"/>
          </a:p>
          <a:p>
            <a:pPr indent="-325755" lvl="0" marL="457200" rtl="0" algn="l">
              <a:lnSpc>
                <a:spcPct val="115000"/>
              </a:lnSpc>
              <a:spcBef>
                <a:spcPts val="1200"/>
              </a:spcBef>
              <a:spcAft>
                <a:spcPts val="0"/>
              </a:spcAft>
              <a:buSzPct val="100000"/>
              <a:buAutoNum type="arabicPeriod"/>
            </a:pPr>
            <a:r>
              <a:rPr b="1" lang="en"/>
              <a:t> Is the trend in the most consuming city an image of the general trend in the U.S?</a:t>
            </a:r>
            <a:endParaRPr b="1"/>
          </a:p>
          <a:p>
            <a:pPr indent="0" lvl="0" marL="457200" rtl="0" algn="l">
              <a:lnSpc>
                <a:spcPct val="115000"/>
              </a:lnSpc>
              <a:spcBef>
                <a:spcPts val="1200"/>
              </a:spcBef>
              <a:spcAft>
                <a:spcPts val="1200"/>
              </a:spcAft>
              <a:buSzPct val="117647"/>
              <a:buNone/>
            </a:pPr>
            <a:r>
              <a:rPr i="1" lang="en" u="sng"/>
              <a:t>Hypothesis:</a:t>
            </a:r>
            <a:r>
              <a:rPr i="1" lang="en"/>
              <a:t> yes</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Approach and Analysis</a:t>
            </a:r>
            <a:endParaRPr/>
          </a:p>
        </p:txBody>
      </p:sp>
      <p:sp>
        <p:nvSpPr>
          <p:cNvPr id="79" name="Google Shape;79;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AutoNum type="arabicPeriod"/>
            </a:pPr>
            <a:r>
              <a:rPr lang="en"/>
              <a:t>Data tables downloaded from hassavocadoboard.com (primary source)</a:t>
            </a:r>
            <a:endParaRPr/>
          </a:p>
          <a:p>
            <a:pPr indent="-342900" lvl="0" marL="457200" rtl="0" algn="l">
              <a:lnSpc>
                <a:spcPct val="115000"/>
              </a:lnSpc>
              <a:spcBef>
                <a:spcPts val="0"/>
              </a:spcBef>
              <a:spcAft>
                <a:spcPts val="0"/>
              </a:spcAft>
              <a:buSzPts val="1800"/>
              <a:buAutoNum type="arabicPeriod"/>
            </a:pPr>
            <a:r>
              <a:rPr lang="en"/>
              <a:t>Formatted, compiled and cleaned in one single dataset</a:t>
            </a:r>
            <a:endParaRPr/>
          </a:p>
          <a:p>
            <a:pPr indent="-342900" lvl="0" marL="457200" rtl="0" algn="l">
              <a:lnSpc>
                <a:spcPct val="115000"/>
              </a:lnSpc>
              <a:spcBef>
                <a:spcPts val="0"/>
              </a:spcBef>
              <a:spcAft>
                <a:spcPts val="0"/>
              </a:spcAft>
              <a:buSzPts val="1800"/>
              <a:buAutoNum type="arabicPeriod"/>
            </a:pPr>
            <a:r>
              <a:rPr lang="en"/>
              <a:t>The columns AveragePrice, TotalVolume, Year, Region, the different plu codes will be considered to answer our questions</a:t>
            </a:r>
            <a:endParaRPr/>
          </a:p>
          <a:p>
            <a:pPr indent="-342900" lvl="0" marL="457200" rtl="0" algn="l">
              <a:lnSpc>
                <a:spcPct val="115000"/>
              </a:lnSpc>
              <a:spcBef>
                <a:spcPts val="0"/>
              </a:spcBef>
              <a:spcAft>
                <a:spcPts val="0"/>
              </a:spcAft>
              <a:buSzPts val="1800"/>
              <a:buAutoNum type="arabicPeriod"/>
            </a:pPr>
            <a:r>
              <a:rPr lang="en"/>
              <a:t>Statistical inference and graphical visualization will be employed</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Technical challenges</a:t>
            </a:r>
            <a:endParaRPr/>
          </a:p>
        </p:txBody>
      </p:sp>
      <p:sp>
        <p:nvSpPr>
          <p:cNvPr id="85" name="Google Shape;85;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AutoNum type="arabicPeriod"/>
            </a:pPr>
            <a:r>
              <a:rPr lang="en"/>
              <a:t>The dataset being clean enough, we have missing values in the “bags” column so they won’t be considered</a:t>
            </a:r>
            <a:endParaRPr/>
          </a:p>
          <a:p>
            <a:pPr indent="-342900" lvl="0" marL="457200" rtl="0" algn="l">
              <a:lnSpc>
                <a:spcPct val="115000"/>
              </a:lnSpc>
              <a:spcBef>
                <a:spcPts val="0"/>
              </a:spcBef>
              <a:spcAft>
                <a:spcPts val="0"/>
              </a:spcAft>
              <a:buSzPts val="1800"/>
              <a:buAutoNum type="arabicPeriod"/>
            </a:pPr>
            <a:r>
              <a:rPr lang="en"/>
              <a:t>Problem with the ‘region’ field: there are not only cities but also whole region of the United States such as TotalUS, California, SouthCentral, NorthEast so they’ll have to be put separately</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Q1. Price and Value</a:t>
            </a:r>
            <a:endParaRPr/>
          </a:p>
        </p:txBody>
      </p:sp>
      <p:sp>
        <p:nvSpPr>
          <p:cNvPr id="91" name="Google Shape;91;p6"/>
          <p:cNvSpPr txBox="1"/>
          <p:nvPr>
            <p:ph idx="1" type="body"/>
          </p:nvPr>
        </p:nvSpPr>
        <p:spPr>
          <a:xfrm>
            <a:off x="311700" y="3834250"/>
            <a:ext cx="8520600" cy="734700"/>
          </a:xfrm>
          <a:prstGeom prst="rect">
            <a:avLst/>
          </a:prstGeom>
          <a:noFill/>
          <a:ln>
            <a:noFill/>
          </a:ln>
        </p:spPr>
        <p:txBody>
          <a:bodyPr anchorCtr="0" anchor="t" bIns="91425" lIns="91425" spcFirstLastPara="1" rIns="91425" wrap="square" tIns="91425">
            <a:normAutofit fontScale="92500"/>
          </a:bodyPr>
          <a:lstStyle/>
          <a:p>
            <a:pPr indent="0" lvl="0" marL="0" rtl="0" algn="l">
              <a:lnSpc>
                <a:spcPct val="115000"/>
              </a:lnSpc>
              <a:spcBef>
                <a:spcPts val="0"/>
              </a:spcBef>
              <a:spcAft>
                <a:spcPts val="1200"/>
              </a:spcAft>
              <a:buSzPct val="108107"/>
              <a:buNone/>
            </a:pPr>
            <a:r>
              <a:rPr lang="en"/>
              <a:t>Aside from the price decrease from $1.5 to $1.3 from 2019 and 2020 which also showed an increase of 1 billion in sales, there are not strong correlations between the price and volume</a:t>
            </a:r>
            <a:endParaRPr/>
          </a:p>
        </p:txBody>
      </p:sp>
      <p:pic>
        <p:nvPicPr>
          <p:cNvPr id="92" name="Google Shape;92;p6"/>
          <p:cNvPicPr preferRelativeResize="0"/>
          <p:nvPr/>
        </p:nvPicPr>
        <p:blipFill rotWithShape="1">
          <a:blip r:embed="rId3">
            <a:alphaModFix/>
          </a:blip>
          <a:srcRect b="0" l="0" r="0" t="0"/>
          <a:stretch/>
        </p:blipFill>
        <p:spPr>
          <a:xfrm>
            <a:off x="201300" y="1083250"/>
            <a:ext cx="3674725" cy="2505500"/>
          </a:xfrm>
          <a:prstGeom prst="rect">
            <a:avLst/>
          </a:prstGeom>
          <a:noFill/>
          <a:ln>
            <a:noFill/>
          </a:ln>
        </p:spPr>
      </p:pic>
      <p:pic>
        <p:nvPicPr>
          <p:cNvPr id="93" name="Google Shape;93;p6"/>
          <p:cNvPicPr preferRelativeResize="0"/>
          <p:nvPr/>
        </p:nvPicPr>
        <p:blipFill rotWithShape="1">
          <a:blip r:embed="rId4">
            <a:alphaModFix/>
          </a:blip>
          <a:srcRect b="0" l="0" r="0" t="0"/>
          <a:stretch/>
        </p:blipFill>
        <p:spPr>
          <a:xfrm>
            <a:off x="5162234" y="1049300"/>
            <a:ext cx="3774316" cy="2573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Q2. Regions and sales</a:t>
            </a:r>
            <a:endParaRPr/>
          </a:p>
        </p:txBody>
      </p:sp>
      <p:sp>
        <p:nvSpPr>
          <p:cNvPr id="99" name="Google Shape;99;p7"/>
          <p:cNvSpPr txBox="1"/>
          <p:nvPr>
            <p:ph idx="1" type="body"/>
          </p:nvPr>
        </p:nvSpPr>
        <p:spPr>
          <a:xfrm>
            <a:off x="311700" y="3857625"/>
            <a:ext cx="8520600" cy="7113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1200"/>
              </a:spcAft>
              <a:buSzPts val="1800"/>
              <a:buNone/>
            </a:pPr>
            <a:r>
              <a:rPr lang="en"/>
              <a:t>Looking at the cities, we see Los Angeles, New York, Houston, Denver, San Francisco, Chicago as the cities who consume the most.</a:t>
            </a:r>
            <a:endParaRPr/>
          </a:p>
        </p:txBody>
      </p:sp>
      <p:pic>
        <p:nvPicPr>
          <p:cNvPr id="100" name="Google Shape;100;p7"/>
          <p:cNvPicPr preferRelativeResize="0"/>
          <p:nvPr/>
        </p:nvPicPr>
        <p:blipFill rotWithShape="1">
          <a:blip r:embed="rId3">
            <a:alphaModFix/>
          </a:blip>
          <a:srcRect b="0" l="0" r="0" t="0"/>
          <a:stretch/>
        </p:blipFill>
        <p:spPr>
          <a:xfrm>
            <a:off x="311700" y="1025088"/>
            <a:ext cx="3995726" cy="2748584"/>
          </a:xfrm>
          <a:prstGeom prst="rect">
            <a:avLst/>
          </a:prstGeom>
          <a:noFill/>
          <a:ln>
            <a:noFill/>
          </a:ln>
        </p:spPr>
      </p:pic>
      <p:pic>
        <p:nvPicPr>
          <p:cNvPr id="101" name="Google Shape;101;p7"/>
          <p:cNvPicPr preferRelativeResize="0"/>
          <p:nvPr/>
        </p:nvPicPr>
        <p:blipFill rotWithShape="1">
          <a:blip r:embed="rId4">
            <a:alphaModFix/>
          </a:blip>
          <a:srcRect b="0" l="0" r="0" t="0"/>
          <a:stretch/>
        </p:blipFill>
        <p:spPr>
          <a:xfrm>
            <a:off x="4857900" y="1025100"/>
            <a:ext cx="3974400" cy="2748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Q3. Product preference</a:t>
            </a:r>
            <a:endParaRPr/>
          </a:p>
        </p:txBody>
      </p:sp>
      <p:sp>
        <p:nvSpPr>
          <p:cNvPr id="107" name="Google Shape;107;p8"/>
          <p:cNvSpPr txBox="1"/>
          <p:nvPr>
            <p:ph idx="1" type="body"/>
          </p:nvPr>
        </p:nvSpPr>
        <p:spPr>
          <a:xfrm>
            <a:off x="311700" y="1152475"/>
            <a:ext cx="3405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The most popular avocado variety is the plu 4045, the small size avocado</a:t>
            </a:r>
            <a:endParaRPr/>
          </a:p>
        </p:txBody>
      </p:sp>
      <p:pic>
        <p:nvPicPr>
          <p:cNvPr id="108" name="Google Shape;108;p8"/>
          <p:cNvPicPr preferRelativeResize="0"/>
          <p:nvPr/>
        </p:nvPicPr>
        <p:blipFill rotWithShape="1">
          <a:blip r:embed="rId3">
            <a:alphaModFix/>
          </a:blip>
          <a:srcRect b="0" l="0" r="0" t="0"/>
          <a:stretch/>
        </p:blipFill>
        <p:spPr>
          <a:xfrm>
            <a:off x="3635900" y="825650"/>
            <a:ext cx="5321275" cy="3628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0f828e0bcc_0_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Q4. Mirror image?</a:t>
            </a:r>
            <a:endParaRPr/>
          </a:p>
        </p:txBody>
      </p:sp>
      <p:sp>
        <p:nvSpPr>
          <p:cNvPr id="114" name="Google Shape;114;g10f828e0bcc_0_1"/>
          <p:cNvSpPr txBox="1"/>
          <p:nvPr>
            <p:ph idx="1" type="body"/>
          </p:nvPr>
        </p:nvSpPr>
        <p:spPr>
          <a:xfrm>
            <a:off x="253250" y="935175"/>
            <a:ext cx="8520600" cy="337200"/>
          </a:xfrm>
          <a:prstGeom prst="rect">
            <a:avLst/>
          </a:prstGeom>
          <a:noFill/>
          <a:ln>
            <a:noFill/>
          </a:ln>
        </p:spPr>
        <p:txBody>
          <a:bodyPr anchorCtr="0" anchor="t" bIns="91425" lIns="91425" spcFirstLastPara="1" rIns="91425" wrap="square" tIns="91425">
            <a:normAutofit fontScale="55000"/>
          </a:bodyPr>
          <a:lstStyle/>
          <a:p>
            <a:pPr indent="0" lvl="0" marL="0" rtl="0" algn="l">
              <a:lnSpc>
                <a:spcPct val="115000"/>
              </a:lnSpc>
              <a:spcBef>
                <a:spcPts val="0"/>
              </a:spcBef>
              <a:spcAft>
                <a:spcPts val="0"/>
              </a:spcAft>
              <a:buSzPct val="181818"/>
              <a:buNone/>
            </a:pPr>
            <a:r>
              <a:rPr lang="en"/>
              <a:t>Volume in the U.S from 2015 to 2021							Volume in Los Angeles from 2015 to 2021</a:t>
            </a:r>
            <a:endParaRPr/>
          </a:p>
        </p:txBody>
      </p:sp>
      <p:pic>
        <p:nvPicPr>
          <p:cNvPr id="115" name="Google Shape;115;g10f828e0bcc_0_1"/>
          <p:cNvPicPr preferRelativeResize="0"/>
          <p:nvPr/>
        </p:nvPicPr>
        <p:blipFill rotWithShape="1">
          <a:blip r:embed="rId3">
            <a:alphaModFix/>
          </a:blip>
          <a:srcRect b="0" l="0" r="0" t="0"/>
          <a:stretch/>
        </p:blipFill>
        <p:spPr>
          <a:xfrm>
            <a:off x="166275" y="1208699"/>
            <a:ext cx="3998325" cy="2726102"/>
          </a:xfrm>
          <a:prstGeom prst="rect">
            <a:avLst/>
          </a:prstGeom>
          <a:noFill/>
          <a:ln>
            <a:noFill/>
          </a:ln>
        </p:spPr>
      </p:pic>
      <p:pic>
        <p:nvPicPr>
          <p:cNvPr id="116" name="Google Shape;116;g10f828e0bcc_0_1"/>
          <p:cNvPicPr preferRelativeResize="0"/>
          <p:nvPr/>
        </p:nvPicPr>
        <p:blipFill rotWithShape="1">
          <a:blip r:embed="rId4">
            <a:alphaModFix/>
          </a:blip>
          <a:srcRect b="0" l="0" r="0" t="0"/>
          <a:stretch/>
        </p:blipFill>
        <p:spPr>
          <a:xfrm>
            <a:off x="4956450" y="1208688"/>
            <a:ext cx="3998325" cy="2726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