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57" r:id="rId2"/>
    <p:sldId id="256" r:id="rId3"/>
    <p:sldId id="258" r:id="rId4"/>
    <p:sldId id="259" r:id="rId5"/>
    <p:sldId id="265" r:id="rId6"/>
    <p:sldId id="260" r:id="rId7"/>
    <p:sldId id="261" r:id="rId8"/>
    <p:sldId id="262" r:id="rId9"/>
    <p:sldId id="266" r:id="rId10"/>
    <p:sldId id="263" r:id="rId11"/>
    <p:sldId id="264"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1A56EE-AA20-4DBD-B614-B34A41EE2309}" v="45" dt="2023-10-08T14:03:13.942"/>
    <p1510:client id="{1158F048-E6BB-4D1A-BBB1-E064F6C6E892}" v="71" dt="2023-10-08T13:50:54.309"/>
    <p1510:client id="{BC1FCD2B-2CED-4FCE-AE28-F861FE421ECB}" v="83" dt="2023-10-08T14:33:20.0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28933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16390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60322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23335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18810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44792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11622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35996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11060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40502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87512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10/8/2023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281972975"/>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thereformation.com/" TargetMode="External"/><Relationship Id="rId2" Type="http://schemas.openxmlformats.org/officeDocument/2006/relationships/hyperlink" Target="https://www.herbivorebotanicals.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rockcontent.com/blog/scale-content-produc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rockcontent.com/blog/email-marketing-most-effective-channel/" TargetMode="External"/><Relationship Id="rId2" Type="http://schemas.openxmlformats.org/officeDocument/2006/relationships/hyperlink" Target="https://rockcontent.com/blog/black-friday-advertis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rockcontent.com/blog/content-market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887BB-E25C-DCDB-8793-FD5975327111}"/>
              </a:ext>
            </a:extLst>
          </p:cNvPr>
          <p:cNvSpPr>
            <a:spLocks noGrp="1"/>
          </p:cNvSpPr>
          <p:nvPr>
            <p:ph type="title"/>
          </p:nvPr>
        </p:nvSpPr>
        <p:spPr/>
        <p:txBody>
          <a:bodyPr/>
          <a:lstStyle/>
          <a:p>
            <a:r>
              <a:rPr lang="en-US" dirty="0">
                <a:ea typeface="Calibri Light"/>
                <a:cs typeface="Calibri Light"/>
              </a:rPr>
              <a:t>Marketing Concepts </a:t>
            </a:r>
            <a:endParaRPr lang="en-US" dirty="0"/>
          </a:p>
        </p:txBody>
      </p:sp>
      <p:sp>
        <p:nvSpPr>
          <p:cNvPr id="3" name="Content Placeholder 2">
            <a:extLst>
              <a:ext uri="{FF2B5EF4-FFF2-40B4-BE49-F238E27FC236}">
                <a16:creationId xmlns:a16="http://schemas.microsoft.com/office/drawing/2014/main" id="{20521B23-954D-080B-E8EC-703B95C8B960}"/>
              </a:ext>
            </a:extLst>
          </p:cNvPr>
          <p:cNvSpPr>
            <a:spLocks noGrp="1"/>
          </p:cNvSpPr>
          <p:nvPr>
            <p:ph idx="1"/>
          </p:nvPr>
        </p:nvSpPr>
        <p:spPr/>
        <p:txBody>
          <a:bodyPr vert="horz" lIns="91440" tIns="45720" rIns="91440" bIns="45720" rtlCol="0" anchor="t">
            <a:normAutofit/>
          </a:bodyPr>
          <a:lstStyle/>
          <a:p>
            <a:r>
              <a:rPr lang="en-US" sz="3600" dirty="0">
                <a:ea typeface="+mn-lt"/>
                <a:cs typeface="+mn-lt"/>
              </a:rPr>
              <a:t>What Is Marketing?</a:t>
            </a:r>
            <a:endParaRPr lang="en-US" sz="3600">
              <a:ea typeface="Calibri" panose="020F0502020204030204"/>
              <a:cs typeface="Calibri" panose="020F0502020204030204"/>
            </a:endParaRPr>
          </a:p>
          <a:p>
            <a:pPr marL="0" indent="0">
              <a:buNone/>
            </a:pPr>
            <a:endParaRPr lang="en-US" dirty="0">
              <a:ea typeface="+mn-lt"/>
              <a:cs typeface="+mn-lt"/>
            </a:endParaRPr>
          </a:p>
          <a:p>
            <a:r>
              <a:rPr lang="en-US" sz="2800" dirty="0">
                <a:ea typeface="+mn-lt"/>
                <a:cs typeface="+mn-lt"/>
              </a:rPr>
              <a:t>1.</a:t>
            </a:r>
            <a:r>
              <a:rPr lang="en-US" dirty="0">
                <a:ea typeface="+mn-lt"/>
                <a:cs typeface="+mn-lt"/>
              </a:rPr>
              <a:t> </a:t>
            </a:r>
            <a:r>
              <a:rPr lang="en-US" sz="3200" dirty="0">
                <a:ea typeface="+mn-lt"/>
                <a:cs typeface="+mn-lt"/>
              </a:rPr>
              <a:t>The Production Concept</a:t>
            </a:r>
            <a:endParaRPr lang="en-US" sz="3200" dirty="0">
              <a:ea typeface="Calibri"/>
              <a:cs typeface="Calibri"/>
            </a:endParaRPr>
          </a:p>
          <a:p>
            <a:r>
              <a:rPr lang="en-US" sz="3200" dirty="0">
                <a:ea typeface="+mn-lt"/>
                <a:cs typeface="+mn-lt"/>
              </a:rPr>
              <a:t>2. The Product Concept</a:t>
            </a:r>
            <a:endParaRPr lang="en-US" sz="3200" dirty="0">
              <a:ea typeface="Calibri"/>
              <a:cs typeface="Calibri"/>
            </a:endParaRPr>
          </a:p>
          <a:p>
            <a:r>
              <a:rPr lang="en-US" sz="3200" dirty="0">
                <a:ea typeface="+mn-lt"/>
                <a:cs typeface="+mn-lt"/>
              </a:rPr>
              <a:t>3. The Selling Concept</a:t>
            </a:r>
            <a:endParaRPr lang="en-US" sz="3200" dirty="0">
              <a:ea typeface="Calibri"/>
              <a:cs typeface="Calibri"/>
            </a:endParaRPr>
          </a:p>
          <a:p>
            <a:r>
              <a:rPr lang="en-US" sz="3200" dirty="0">
                <a:ea typeface="+mn-lt"/>
                <a:cs typeface="+mn-lt"/>
              </a:rPr>
              <a:t>4. The Marketing Concept</a:t>
            </a:r>
            <a:endParaRPr lang="en-US" sz="3200" dirty="0">
              <a:ea typeface="Calibri"/>
              <a:cs typeface="Calibri"/>
            </a:endParaRPr>
          </a:p>
          <a:p>
            <a:r>
              <a:rPr lang="en-US" sz="3200" dirty="0">
                <a:ea typeface="+mn-lt"/>
                <a:cs typeface="+mn-lt"/>
              </a:rPr>
              <a:t>5. The Societal Marketing</a:t>
            </a:r>
            <a:endParaRPr lang="en-US" sz="3200" dirty="0">
              <a:ea typeface="Calibri"/>
              <a:cs typeface="Calibri"/>
            </a:endParaRPr>
          </a:p>
          <a:p>
            <a:endParaRPr lang="en-US" sz="3200" dirty="0">
              <a:ea typeface="Calibri"/>
              <a:cs typeface="Calibri"/>
            </a:endParaRPr>
          </a:p>
        </p:txBody>
      </p:sp>
    </p:spTree>
    <p:extLst>
      <p:ext uri="{BB962C8B-B14F-4D97-AF65-F5344CB8AC3E}">
        <p14:creationId xmlns:p14="http://schemas.microsoft.com/office/powerpoint/2010/main" val="580051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B0F06-6626-1983-0D24-D1A3930A6F91}"/>
              </a:ext>
            </a:extLst>
          </p:cNvPr>
          <p:cNvSpPr>
            <a:spLocks noGrp="1"/>
          </p:cNvSpPr>
          <p:nvPr>
            <p:ph type="title"/>
          </p:nvPr>
        </p:nvSpPr>
        <p:spPr>
          <a:xfrm>
            <a:off x="838200" y="-138083"/>
            <a:ext cx="10515600" cy="1325563"/>
          </a:xfrm>
        </p:spPr>
        <p:txBody>
          <a:bodyPr/>
          <a:lstStyle/>
          <a:p>
            <a:r>
              <a:rPr lang="en-US" sz="2700">
                <a:solidFill>
                  <a:srgbClr val="171923"/>
                </a:solidFill>
              </a:rPr>
              <a:t>5. The Societal Marketing</a:t>
            </a:r>
            <a:endParaRPr lang="en-US"/>
          </a:p>
          <a:p>
            <a:endParaRPr lang="en-US" dirty="0"/>
          </a:p>
        </p:txBody>
      </p:sp>
      <p:sp>
        <p:nvSpPr>
          <p:cNvPr id="3" name="Content Placeholder 2">
            <a:extLst>
              <a:ext uri="{FF2B5EF4-FFF2-40B4-BE49-F238E27FC236}">
                <a16:creationId xmlns:a16="http://schemas.microsoft.com/office/drawing/2014/main" id="{5BF4F611-69DC-C019-853D-CA3C1CD93710}"/>
              </a:ext>
            </a:extLst>
          </p:cNvPr>
          <p:cNvSpPr>
            <a:spLocks noGrp="1"/>
          </p:cNvSpPr>
          <p:nvPr>
            <p:ph idx="1"/>
          </p:nvPr>
        </p:nvSpPr>
        <p:spPr>
          <a:xfrm>
            <a:off x="435635" y="1049248"/>
            <a:ext cx="11752052" cy="4351338"/>
          </a:xfrm>
        </p:spPr>
        <p:txBody>
          <a:bodyPr vert="horz" lIns="91440" tIns="45720" rIns="91440" bIns="45720" rtlCol="0" anchor="t">
            <a:noAutofit/>
          </a:bodyPr>
          <a:lstStyle/>
          <a:p>
            <a:r>
              <a:rPr lang="en-US" dirty="0">
                <a:solidFill>
                  <a:srgbClr val="171923"/>
                </a:solidFill>
                <a:ea typeface="+mj-lt"/>
                <a:cs typeface="+mj-lt"/>
              </a:rPr>
              <a:t>The societal marketing concept takes the marketing concept further and is increasingly becoming the concept of choice when devising a marketing strategy.</a:t>
            </a:r>
            <a:r>
              <a:rPr lang="en-US" b="1" dirty="0">
                <a:solidFill>
                  <a:srgbClr val="171923"/>
                </a:solidFill>
                <a:ea typeface="+mj-lt"/>
                <a:cs typeface="+mj-lt"/>
              </a:rPr>
              <a:t> </a:t>
            </a:r>
            <a:endParaRPr lang="en-US" dirty="0"/>
          </a:p>
          <a:p>
            <a:pPr>
              <a:buClr>
                <a:srgbClr val="8AD0D6"/>
              </a:buClr>
            </a:pPr>
            <a:r>
              <a:rPr lang="en-US" b="1" dirty="0">
                <a:solidFill>
                  <a:srgbClr val="171923"/>
                </a:solidFill>
                <a:ea typeface="+mj-lt"/>
                <a:cs typeface="+mj-lt"/>
              </a:rPr>
              <a:t>This concept emphasizes focusing on meeting customers’ needs to solve their problems while ensuring no harm comes to them.</a:t>
            </a:r>
            <a:endParaRPr lang="en-US" dirty="0"/>
          </a:p>
          <a:p>
            <a:pPr>
              <a:buClr>
                <a:srgbClr val="8AD0D6"/>
              </a:buClr>
            </a:pPr>
            <a:r>
              <a:rPr lang="en-US" dirty="0">
                <a:solidFill>
                  <a:srgbClr val="171923"/>
                </a:solidFill>
                <a:ea typeface="+mj-lt"/>
                <a:cs typeface="+mj-lt"/>
              </a:rPr>
              <a:t>You should also provide this solution as ethically as you can.</a:t>
            </a:r>
            <a:endParaRPr lang="en-US" dirty="0"/>
          </a:p>
          <a:p>
            <a:pPr>
              <a:buClr>
                <a:srgbClr val="8AD0D6"/>
              </a:buClr>
            </a:pPr>
            <a:r>
              <a:rPr lang="en-US" dirty="0">
                <a:solidFill>
                  <a:srgbClr val="171923"/>
                </a:solidFill>
                <a:ea typeface="+mj-lt"/>
                <a:cs typeface="+mj-lt"/>
              </a:rPr>
              <a:t>Examples of brands and products that focus on this marketing concept include:</a:t>
            </a:r>
            <a:endParaRPr lang="en-US" dirty="0"/>
          </a:p>
          <a:p>
            <a:pPr>
              <a:buClr>
                <a:srgbClr val="8AD0D6"/>
              </a:buClr>
            </a:pPr>
            <a:r>
              <a:rPr lang="en-US" u="sng" dirty="0">
                <a:solidFill>
                  <a:srgbClr val="225ED8"/>
                </a:solidFill>
                <a:ea typeface="+mj-lt"/>
                <a:cs typeface="+mj-lt"/>
                <a:hlinkClick r:id="rId2"/>
              </a:rPr>
              <a:t>Herbivore</a:t>
            </a:r>
            <a:r>
              <a:rPr lang="en-US" dirty="0">
                <a:solidFill>
                  <a:srgbClr val="171923"/>
                </a:solidFill>
                <a:ea typeface="+mj-lt"/>
                <a:cs typeface="+mj-lt"/>
              </a:rPr>
              <a:t> and other beauty brands use organic ingredients and claim that their products are ethically produced and do not harm the environment</a:t>
            </a:r>
            <a:endParaRPr lang="en-US" dirty="0"/>
          </a:p>
          <a:p>
            <a:pPr>
              <a:buClr>
                <a:srgbClr val="8AD0D6"/>
              </a:buClr>
            </a:pPr>
            <a:r>
              <a:rPr lang="en-US" u="sng" dirty="0">
                <a:solidFill>
                  <a:srgbClr val="225ED8"/>
                </a:solidFill>
                <a:ea typeface="+mj-lt"/>
                <a:cs typeface="+mj-lt"/>
                <a:hlinkClick r:id="rId3"/>
              </a:rPr>
              <a:t>Reformation</a:t>
            </a:r>
            <a:r>
              <a:rPr lang="en-US" dirty="0">
                <a:solidFill>
                  <a:srgbClr val="171923"/>
                </a:solidFill>
                <a:ea typeface="+mj-lt"/>
                <a:cs typeface="+mj-lt"/>
              </a:rPr>
              <a:t> – a clothing brand that focuses on ethically made clothing produced without harm to nature.</a:t>
            </a:r>
            <a:endParaRPr lang="en-US" dirty="0"/>
          </a:p>
          <a:p>
            <a:pPr>
              <a:buClr>
                <a:srgbClr val="8AD0D6"/>
              </a:buClr>
            </a:pPr>
            <a:endParaRPr lang="en-US" dirty="0"/>
          </a:p>
          <a:p>
            <a:pPr>
              <a:buClr>
                <a:srgbClr val="8AD0D6"/>
              </a:buClr>
            </a:pPr>
            <a:endParaRPr lang="en-US" dirty="0"/>
          </a:p>
        </p:txBody>
      </p:sp>
    </p:spTree>
    <p:extLst>
      <p:ext uri="{BB962C8B-B14F-4D97-AF65-F5344CB8AC3E}">
        <p14:creationId xmlns:p14="http://schemas.microsoft.com/office/powerpoint/2010/main" val="3475462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3E9B2-3140-B3A0-9FFA-83DA09303BEF}"/>
              </a:ext>
            </a:extLst>
          </p:cNvPr>
          <p:cNvSpPr>
            <a:spLocks noGrp="1"/>
          </p:cNvSpPr>
          <p:nvPr>
            <p:ph type="title"/>
          </p:nvPr>
        </p:nvSpPr>
        <p:spPr/>
        <p:txBody>
          <a:bodyPr>
            <a:normAutofit/>
          </a:bodyPr>
          <a:lstStyle/>
          <a:p>
            <a:r>
              <a:rPr lang="en-US" sz="2800" dirty="0">
                <a:solidFill>
                  <a:srgbClr val="171923"/>
                </a:solidFill>
              </a:rPr>
              <a:t>Which Concept of Marketing Is The Best?</a:t>
            </a:r>
            <a:endParaRPr lang="en-US" sz="2800" dirty="0">
              <a:ea typeface="Calibri Light"/>
              <a:cs typeface="Calibri Light"/>
            </a:endParaRPr>
          </a:p>
        </p:txBody>
      </p:sp>
      <p:sp>
        <p:nvSpPr>
          <p:cNvPr id="3" name="Content Placeholder 2">
            <a:extLst>
              <a:ext uri="{FF2B5EF4-FFF2-40B4-BE49-F238E27FC236}">
                <a16:creationId xmlns:a16="http://schemas.microsoft.com/office/drawing/2014/main" id="{6097BB0B-9860-2FFB-345F-4781B99F56CD}"/>
              </a:ext>
            </a:extLst>
          </p:cNvPr>
          <p:cNvSpPr>
            <a:spLocks noGrp="1"/>
          </p:cNvSpPr>
          <p:nvPr>
            <p:ph idx="1"/>
          </p:nvPr>
        </p:nvSpPr>
        <p:spPr>
          <a:xfrm>
            <a:off x="334993" y="1825625"/>
            <a:ext cx="11766429" cy="4351338"/>
          </a:xfrm>
        </p:spPr>
        <p:txBody>
          <a:bodyPr vert="horz" lIns="91440" tIns="45720" rIns="91440" bIns="45720" rtlCol="0" anchor="t">
            <a:noAutofit/>
          </a:bodyPr>
          <a:lstStyle/>
          <a:p>
            <a:pPr>
              <a:buClr>
                <a:srgbClr val="8AD0D6"/>
              </a:buClr>
            </a:pPr>
            <a:r>
              <a:rPr lang="en-US" dirty="0">
                <a:solidFill>
                  <a:srgbClr val="171923"/>
                </a:solidFill>
                <a:ea typeface="+mj-lt"/>
                <a:cs typeface="+mj-lt"/>
              </a:rPr>
              <a:t>Well, it depends.</a:t>
            </a:r>
            <a:endParaRPr lang="en-US" dirty="0"/>
          </a:p>
          <a:p>
            <a:pPr>
              <a:buClr>
                <a:srgbClr val="8AD0D6"/>
              </a:buClr>
            </a:pPr>
            <a:r>
              <a:rPr lang="en-US" b="1" dirty="0">
                <a:solidFill>
                  <a:srgbClr val="171923"/>
                </a:solidFill>
                <a:ea typeface="+mj-lt"/>
                <a:cs typeface="+mj-lt"/>
              </a:rPr>
              <a:t>The concept of marketing you choose depends on your business, your product or service, and your relationship with your customers.</a:t>
            </a:r>
            <a:endParaRPr lang="en-US" dirty="0"/>
          </a:p>
          <a:p>
            <a:pPr>
              <a:buClr>
                <a:srgbClr val="8AD0D6"/>
              </a:buClr>
            </a:pPr>
            <a:r>
              <a:rPr lang="en-US" dirty="0">
                <a:solidFill>
                  <a:srgbClr val="171923"/>
                </a:solidFill>
                <a:ea typeface="+mj-lt"/>
                <a:cs typeface="+mj-lt"/>
              </a:rPr>
              <a:t>There are also several other factors to consider. We must approach some concepts, such as the production concept, cautiously.</a:t>
            </a:r>
            <a:endParaRPr lang="en-US" dirty="0"/>
          </a:p>
          <a:p>
            <a:pPr>
              <a:buClr>
                <a:srgbClr val="8AD0D6"/>
              </a:buClr>
            </a:pPr>
            <a:r>
              <a:rPr lang="en-US" dirty="0">
                <a:solidFill>
                  <a:srgbClr val="171923"/>
                </a:solidFill>
                <a:ea typeface="+mj-lt"/>
                <a:cs typeface="+mj-lt"/>
              </a:rPr>
              <a:t>Mass production has several issues. It’s usually environmentally destructive and may involve exploiting workers making the product. That is not to say this is the case for all mass-produced items, but it is a reality in numerous instances.</a:t>
            </a:r>
            <a:endParaRPr lang="en-US" dirty="0"/>
          </a:p>
          <a:p>
            <a:pPr>
              <a:buClr>
                <a:srgbClr val="8AD0D6"/>
              </a:buClr>
            </a:pPr>
            <a:endParaRPr lang="en-US" dirty="0"/>
          </a:p>
        </p:txBody>
      </p:sp>
    </p:spTree>
    <p:extLst>
      <p:ext uri="{BB962C8B-B14F-4D97-AF65-F5344CB8AC3E}">
        <p14:creationId xmlns:p14="http://schemas.microsoft.com/office/powerpoint/2010/main" val="1574630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E46E88-D71F-C4BF-C4D5-C00CE323004C}"/>
              </a:ext>
            </a:extLst>
          </p:cNvPr>
          <p:cNvSpPr>
            <a:spLocks noGrp="1"/>
          </p:cNvSpPr>
          <p:nvPr>
            <p:ph idx="1"/>
          </p:nvPr>
        </p:nvSpPr>
        <p:spPr>
          <a:xfrm>
            <a:off x="550653" y="589172"/>
            <a:ext cx="10515600" cy="4351338"/>
          </a:xfrm>
        </p:spPr>
        <p:txBody>
          <a:bodyPr vert="horz" lIns="91440" tIns="45720" rIns="91440" bIns="45720" rtlCol="0" anchor="t">
            <a:normAutofit fontScale="92500" lnSpcReduction="10000"/>
          </a:bodyPr>
          <a:lstStyle/>
          <a:p>
            <a:r>
              <a:rPr lang="en-US" b="1" dirty="0">
                <a:solidFill>
                  <a:srgbClr val="171923"/>
                </a:solidFill>
                <a:ea typeface="Calibri"/>
                <a:cs typeface="Calibri"/>
              </a:rPr>
              <a:t>If you’re looking to build a long-term business, you should consider your customers’ needs. </a:t>
            </a:r>
            <a:endParaRPr lang="en-US" dirty="0">
              <a:solidFill>
                <a:srgbClr val="171923"/>
              </a:solidFill>
              <a:ea typeface="Calibri"/>
              <a:cs typeface="Calibri"/>
            </a:endParaRPr>
          </a:p>
          <a:p>
            <a:r>
              <a:rPr lang="en-US" dirty="0">
                <a:solidFill>
                  <a:srgbClr val="171923"/>
                </a:solidFill>
                <a:ea typeface="Calibri"/>
                <a:cs typeface="Calibri"/>
              </a:rPr>
              <a:t>In this day and age of mass consumption, you need to make sure your business practices are ethical. Also, your product is environmentally friendly, and you are addressing the genuine need of your customer.</a:t>
            </a:r>
          </a:p>
          <a:p>
            <a:r>
              <a:rPr lang="en-US" dirty="0">
                <a:solidFill>
                  <a:srgbClr val="171923"/>
                </a:solidFill>
                <a:ea typeface="Calibri"/>
                <a:cs typeface="Calibri"/>
              </a:rPr>
              <a:t>By incorporating the marketing and societal marketing concepts into your marketing strategy, you establish a solid foundation to foster the long-term growth of your business.</a:t>
            </a:r>
          </a:p>
          <a:p>
            <a:r>
              <a:rPr lang="en-US" dirty="0">
                <a:solidFill>
                  <a:srgbClr val="171923"/>
                </a:solidFill>
                <a:ea typeface="Calibri"/>
                <a:cs typeface="Calibri"/>
              </a:rPr>
              <a:t>Nail These Marketing Concepts to Engage Customer Attention</a:t>
            </a:r>
          </a:p>
          <a:p>
            <a:r>
              <a:rPr lang="en-US" dirty="0">
                <a:solidFill>
                  <a:srgbClr val="171923"/>
                </a:solidFill>
                <a:ea typeface="Calibri"/>
                <a:cs typeface="Calibri"/>
              </a:rPr>
              <a:t>To build a strong marketing campaign for your business, it’s essential to understand the five marketing concepts. </a:t>
            </a:r>
          </a:p>
          <a:p>
            <a:endParaRPr lang="en-US" dirty="0">
              <a:solidFill>
                <a:srgbClr val="171923"/>
              </a:solidFill>
              <a:ea typeface="Calibri"/>
              <a:cs typeface="Calibri"/>
            </a:endParaRPr>
          </a:p>
        </p:txBody>
      </p:sp>
    </p:spTree>
    <p:extLst>
      <p:ext uri="{BB962C8B-B14F-4D97-AF65-F5344CB8AC3E}">
        <p14:creationId xmlns:p14="http://schemas.microsoft.com/office/powerpoint/2010/main" val="1611793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38A7C-5215-D653-A0A2-5D694E2BF8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95BFE64-572C-EBC5-A3CE-F2340F6346EF}"/>
              </a:ext>
            </a:extLst>
          </p:cNvPr>
          <p:cNvSpPr>
            <a:spLocks noGrp="1"/>
          </p:cNvSpPr>
          <p:nvPr>
            <p:ph idx="1"/>
          </p:nvPr>
        </p:nvSpPr>
        <p:spPr/>
        <p:txBody>
          <a:bodyPr vert="horz" lIns="91440" tIns="45720" rIns="91440" bIns="45720" rtlCol="0" anchor="t">
            <a:normAutofit/>
          </a:bodyPr>
          <a:lstStyle/>
          <a:p>
            <a:r>
              <a:rPr lang="en-US" dirty="0">
                <a:solidFill>
                  <a:srgbClr val="171923"/>
                </a:solidFill>
                <a:ea typeface="Calibri"/>
                <a:cs typeface="Calibri"/>
              </a:rPr>
              <a:t>Trying to close a sale with a reluctant buyer will never end well, and you may see a higher rate of returns and refunds, which could negatively impact your business reputation.</a:t>
            </a:r>
          </a:p>
          <a:p>
            <a:r>
              <a:rPr lang="en-US" dirty="0">
                <a:solidFill>
                  <a:srgbClr val="171923"/>
                </a:solidFill>
                <a:ea typeface="Calibri"/>
                <a:cs typeface="Calibri"/>
              </a:rPr>
              <a:t>On the other hand, if you’re trying to sell a product with no demand or leads who aren’t ready to buy, you don’t have a viable business.</a:t>
            </a:r>
          </a:p>
          <a:p>
            <a:r>
              <a:rPr lang="en-US" dirty="0">
                <a:solidFill>
                  <a:srgbClr val="171923"/>
                </a:solidFill>
                <a:ea typeface="Calibri"/>
                <a:cs typeface="Calibri"/>
              </a:rPr>
              <a:t>To avoid these pitfalls, your marketing efforts should focus on targeting the right people, understanding the buyer journey, and offering customers products and services that solve their problems.</a:t>
            </a:r>
          </a:p>
          <a:p>
            <a:r>
              <a:rPr lang="en-US" dirty="0">
                <a:solidFill>
                  <a:srgbClr val="171923"/>
                </a:solidFill>
                <a:ea typeface="Calibri"/>
                <a:cs typeface="Calibri"/>
              </a:rPr>
              <a:t>Being trustworthy isn’t just the right thing to do, it also makes the most sense for your business.</a:t>
            </a:r>
          </a:p>
          <a:p>
            <a:endParaRPr lang="en-US" dirty="0">
              <a:ea typeface="Calibri"/>
              <a:cs typeface="Calibri"/>
            </a:endParaRPr>
          </a:p>
          <a:p>
            <a:endParaRPr lang="en-US"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3961289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CDA8A152-EC23-059B-78C7-D5D3E5FEA0E9}"/>
              </a:ext>
            </a:extLst>
          </p:cNvPr>
          <p:cNvPicPr>
            <a:picLocks noChangeAspect="1"/>
          </p:cNvPicPr>
          <p:nvPr/>
        </p:nvPicPr>
        <p:blipFill>
          <a:blip r:embed="rId2"/>
          <a:stretch>
            <a:fillRect/>
          </a:stretch>
        </p:blipFill>
        <p:spPr>
          <a:xfrm>
            <a:off x="2394100" y="-379215"/>
            <a:ext cx="8139522" cy="7752271"/>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0B1DD-997A-F136-4B0A-9B53552580AD}"/>
              </a:ext>
            </a:extLst>
          </p:cNvPr>
          <p:cNvSpPr>
            <a:spLocks noGrp="1"/>
          </p:cNvSpPr>
          <p:nvPr>
            <p:ph type="title"/>
          </p:nvPr>
        </p:nvSpPr>
        <p:spPr/>
        <p:txBody>
          <a:bodyPr/>
          <a:lstStyle/>
          <a:p>
            <a:pPr algn="ctr"/>
            <a:r>
              <a:rPr lang="en-US" dirty="0">
                <a:solidFill>
                  <a:schemeClr val="tx1"/>
                </a:solidFill>
              </a:rPr>
              <a:t>The Production Concept</a:t>
            </a:r>
            <a:endParaRPr lang="en-US">
              <a:solidFill>
                <a:schemeClr val="tx1"/>
              </a:solidFill>
              <a:ea typeface="Calibri Light"/>
              <a:cs typeface="Calibri Light"/>
            </a:endParaRPr>
          </a:p>
          <a:p>
            <a:endParaRPr lang="en-US" dirty="0">
              <a:ea typeface="Calibri Light"/>
              <a:cs typeface="Calibri Light"/>
            </a:endParaRPr>
          </a:p>
        </p:txBody>
      </p:sp>
      <p:sp>
        <p:nvSpPr>
          <p:cNvPr id="3" name="Content Placeholder 2">
            <a:extLst>
              <a:ext uri="{FF2B5EF4-FFF2-40B4-BE49-F238E27FC236}">
                <a16:creationId xmlns:a16="http://schemas.microsoft.com/office/drawing/2014/main" id="{3E548949-45FD-6C57-A3D4-64169FAC191E}"/>
              </a:ext>
            </a:extLst>
          </p:cNvPr>
          <p:cNvSpPr>
            <a:spLocks noGrp="1"/>
          </p:cNvSpPr>
          <p:nvPr>
            <p:ph idx="1"/>
          </p:nvPr>
        </p:nvSpPr>
        <p:spPr>
          <a:xfrm>
            <a:off x="119333" y="1509324"/>
            <a:ext cx="12068353" cy="4667639"/>
          </a:xfrm>
        </p:spPr>
        <p:txBody>
          <a:bodyPr vert="horz" lIns="91440" tIns="45720" rIns="91440" bIns="45720" rtlCol="0" anchor="t">
            <a:noAutofit/>
          </a:bodyPr>
          <a:lstStyle/>
          <a:p>
            <a:r>
              <a:rPr lang="en-US" dirty="0">
                <a:ea typeface="+mn-lt"/>
                <a:cs typeface="+mn-lt"/>
              </a:rPr>
              <a:t>The production concept suggests that people prefer products and services that are easily available and affordable, which is essentially the idea of mass production.</a:t>
            </a:r>
            <a:endParaRPr lang="en-US" dirty="0">
              <a:ea typeface="Calibri" panose="020F0502020204030204"/>
              <a:cs typeface="Calibri" panose="020F0502020204030204"/>
            </a:endParaRPr>
          </a:p>
          <a:p>
            <a:r>
              <a:rPr lang="en-US" b="1" dirty="0">
                <a:ea typeface="+mn-lt"/>
                <a:cs typeface="+mn-lt"/>
              </a:rPr>
              <a:t>Focusing your marketing efforts on this concept means you’re looking to achieve a highly efficient production process, keep costs low, and aim to </a:t>
            </a:r>
            <a:r>
              <a:rPr lang="en-US" b="1" dirty="0">
                <a:ea typeface="+mn-lt"/>
                <a:cs typeface="+mn-lt"/>
                <a:hlinkClick r:id="rId2">
                  <a:extLst>
                    <a:ext uri="{A12FA001-AC4F-418D-AE19-62706E023703}">
                      <ahyp:hlinkClr xmlns:ahyp="http://schemas.microsoft.com/office/drawing/2018/hyperlinkcolor" val="tx"/>
                    </a:ext>
                  </a:extLst>
                </a:hlinkClick>
              </a:rPr>
              <a:t>scale production</a:t>
            </a:r>
            <a:r>
              <a:rPr lang="en-US" b="1" dirty="0">
                <a:ea typeface="+mn-lt"/>
                <a:cs typeface="+mn-lt"/>
              </a:rPr>
              <a:t>.</a:t>
            </a:r>
            <a:endParaRPr lang="en-US" dirty="0">
              <a:ea typeface="Calibri"/>
              <a:cs typeface="Calibri"/>
            </a:endParaRPr>
          </a:p>
          <a:p>
            <a:r>
              <a:rPr lang="en-US" dirty="0">
                <a:ea typeface="+mn-lt"/>
                <a:cs typeface="+mn-lt"/>
              </a:rPr>
              <a:t>Think Walmart, McDonald’s (or any of the big, fast food franchises), Forever 21, Starbucks, and countless other big brands you’ll find across the U.S. in every mall, town, and city. They all use this approach.</a:t>
            </a:r>
            <a:endParaRPr lang="en-US" dirty="0">
              <a:ea typeface="Calibri"/>
              <a:cs typeface="Calibri"/>
            </a:endParaRPr>
          </a:p>
          <a:p>
            <a:r>
              <a:rPr lang="en-US" dirty="0">
                <a:ea typeface="+mn-lt"/>
                <a:cs typeface="+mn-lt"/>
              </a:rPr>
              <a:t>Brands that focus on mass production keep costs low and sell to a large customer base. Each item sold attracts a low-profit margin, but selling at a very high volume ensures that profit remains high.</a:t>
            </a:r>
            <a:endParaRPr lang="en-US"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3656996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E7D4C-65BD-A8E6-3EB1-905A3225F896}"/>
              </a:ext>
            </a:extLst>
          </p:cNvPr>
          <p:cNvSpPr>
            <a:spLocks noGrp="1"/>
          </p:cNvSpPr>
          <p:nvPr>
            <p:ph type="title"/>
          </p:nvPr>
        </p:nvSpPr>
        <p:spPr/>
        <p:txBody>
          <a:bodyPr/>
          <a:lstStyle/>
          <a:p>
            <a:r>
              <a:rPr lang="en-US" sz="2800" dirty="0">
                <a:solidFill>
                  <a:srgbClr val="171923"/>
                </a:solidFill>
              </a:rPr>
              <a:t>2. The Product Concept</a:t>
            </a:r>
            <a:endParaRPr lang="en-US" sz="2800" dirty="0">
              <a:ea typeface="Calibri Light"/>
              <a:cs typeface="Calibri Light"/>
            </a:endParaRPr>
          </a:p>
          <a:p>
            <a:endParaRPr lang="en-US" sz="2800" dirty="0">
              <a:ea typeface="Calibri Light"/>
              <a:cs typeface="Calibri Light"/>
            </a:endParaRPr>
          </a:p>
        </p:txBody>
      </p:sp>
      <p:sp>
        <p:nvSpPr>
          <p:cNvPr id="3" name="Content Placeholder 2">
            <a:extLst>
              <a:ext uri="{FF2B5EF4-FFF2-40B4-BE49-F238E27FC236}">
                <a16:creationId xmlns:a16="http://schemas.microsoft.com/office/drawing/2014/main" id="{F905A949-7FCA-9960-466C-73A5D88BEAF2}"/>
              </a:ext>
            </a:extLst>
          </p:cNvPr>
          <p:cNvSpPr>
            <a:spLocks noGrp="1"/>
          </p:cNvSpPr>
          <p:nvPr>
            <p:ph idx="1"/>
          </p:nvPr>
        </p:nvSpPr>
        <p:spPr>
          <a:xfrm>
            <a:off x="608162" y="1308040"/>
            <a:ext cx="10515600" cy="4351338"/>
          </a:xfrm>
        </p:spPr>
        <p:txBody>
          <a:bodyPr vert="horz" lIns="91440" tIns="45720" rIns="91440" bIns="45720" rtlCol="0" anchor="t">
            <a:noAutofit/>
          </a:bodyPr>
          <a:lstStyle/>
          <a:p>
            <a:r>
              <a:rPr lang="en-US" b="1" dirty="0">
                <a:solidFill>
                  <a:srgbClr val="171923"/>
                </a:solidFill>
                <a:ea typeface="+mj-lt"/>
                <a:cs typeface="+mj-lt"/>
              </a:rPr>
              <a:t>The product concept emphasizes that buyers prioritize a product’s quality, features, and benefits</a:t>
            </a:r>
            <a:r>
              <a:rPr lang="en-US" dirty="0">
                <a:solidFill>
                  <a:srgbClr val="171923"/>
                </a:solidFill>
                <a:ea typeface="+mj-lt"/>
                <a:cs typeface="+mj-lt"/>
              </a:rPr>
              <a:t>. Product-focused buyers seek innovation and uniqueness rather than solely seeking the lowest price.</a:t>
            </a:r>
            <a:endParaRPr lang="en-US" dirty="0"/>
          </a:p>
          <a:p>
            <a:pPr>
              <a:buClr>
                <a:srgbClr val="8AD0D6"/>
              </a:buClr>
            </a:pPr>
            <a:r>
              <a:rPr lang="en-US" dirty="0">
                <a:solidFill>
                  <a:srgbClr val="171923"/>
                </a:solidFill>
                <a:ea typeface="+mj-lt"/>
                <a:cs typeface="+mj-lt"/>
              </a:rPr>
              <a:t>A prime example that exemplifies this type of marketing is Apple. Apple products are renowned for their exceptional user experience.</a:t>
            </a:r>
            <a:endParaRPr lang="en-US" dirty="0"/>
          </a:p>
          <a:p>
            <a:pPr>
              <a:buClr>
                <a:srgbClr val="8AD0D6"/>
              </a:buClr>
            </a:pPr>
            <a:r>
              <a:rPr lang="en-US" dirty="0">
                <a:solidFill>
                  <a:srgbClr val="171923"/>
                </a:solidFill>
                <a:ea typeface="+mj-lt"/>
                <a:cs typeface="+mj-lt"/>
              </a:rPr>
              <a:t>They are designed to be user-friendly, intuitive, and easy to set up and update. Every aspect, from their sleek packaging to their minimalist design and intuitive controls, exudes elegance.</a:t>
            </a:r>
            <a:endParaRPr lang="en-US" dirty="0"/>
          </a:p>
          <a:p>
            <a:pPr>
              <a:buClr>
                <a:srgbClr val="8AD0D6"/>
              </a:buClr>
            </a:pPr>
            <a:endParaRPr lang="en-US" dirty="0">
              <a:solidFill>
                <a:srgbClr val="171923"/>
              </a:solidFill>
              <a:ea typeface="Calibri Light"/>
              <a:cs typeface="Calibri Light"/>
            </a:endParaRPr>
          </a:p>
          <a:p>
            <a:pPr>
              <a:buClr>
                <a:srgbClr val="8AD0D6"/>
              </a:buClr>
            </a:pPr>
            <a:endParaRPr lang="en-US" dirty="0">
              <a:solidFill>
                <a:srgbClr val="171923"/>
              </a:solidFill>
              <a:ea typeface="Calibri Light"/>
              <a:cs typeface="Calibri Light"/>
            </a:endParaRPr>
          </a:p>
        </p:txBody>
      </p:sp>
    </p:spTree>
    <p:extLst>
      <p:ext uri="{BB962C8B-B14F-4D97-AF65-F5344CB8AC3E}">
        <p14:creationId xmlns:p14="http://schemas.microsoft.com/office/powerpoint/2010/main" val="1408792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6EFE4-9B96-15C5-7F5A-3ED04A0A910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77E425-AD60-7CC9-538D-077588C78205}"/>
              </a:ext>
            </a:extLst>
          </p:cNvPr>
          <p:cNvSpPr>
            <a:spLocks noGrp="1"/>
          </p:cNvSpPr>
          <p:nvPr>
            <p:ph idx="1"/>
          </p:nvPr>
        </p:nvSpPr>
        <p:spPr/>
        <p:txBody>
          <a:bodyPr vert="horz" lIns="91440" tIns="45720" rIns="91440" bIns="45720" rtlCol="0" anchor="t">
            <a:normAutofit/>
          </a:bodyPr>
          <a:lstStyle/>
          <a:p>
            <a:r>
              <a:rPr lang="en-US" dirty="0">
                <a:solidFill>
                  <a:srgbClr val="171923"/>
                </a:solidFill>
                <a:ea typeface="Calibri"/>
                <a:cs typeface="Calibri"/>
              </a:rPr>
              <a:t>Apple sets a premium price for their products, but their dedicated fan base is willing to pay for the superior quality and user experience they offer.</a:t>
            </a:r>
          </a:p>
          <a:p>
            <a:r>
              <a:rPr lang="en-US" dirty="0">
                <a:solidFill>
                  <a:srgbClr val="171923"/>
                </a:solidFill>
                <a:ea typeface="Calibri"/>
                <a:cs typeface="Calibri"/>
              </a:rPr>
              <a:t>When customers purchase an Apple product, they have a clear understanding of what they’re getting. Apple also prioritizes accessibility, which sets their products apart in the market.</a:t>
            </a:r>
          </a:p>
          <a:p>
            <a:endParaRPr lang="en-US"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831932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D2D10-7F82-5BF6-661F-DACA318C99A3}"/>
              </a:ext>
            </a:extLst>
          </p:cNvPr>
          <p:cNvSpPr>
            <a:spLocks noGrp="1"/>
          </p:cNvSpPr>
          <p:nvPr>
            <p:ph type="title"/>
          </p:nvPr>
        </p:nvSpPr>
        <p:spPr/>
        <p:txBody>
          <a:bodyPr/>
          <a:lstStyle/>
          <a:p>
            <a:r>
              <a:rPr lang="en-US" sz="2800" dirty="0">
                <a:solidFill>
                  <a:srgbClr val="171923"/>
                </a:solidFill>
              </a:rPr>
              <a:t>3. The Selling Concept</a:t>
            </a:r>
            <a:endParaRPr lang="en-US" sz="2800" dirty="0">
              <a:ea typeface="Calibri Light"/>
              <a:cs typeface="Calibri Light"/>
            </a:endParaRPr>
          </a:p>
          <a:p>
            <a:endParaRPr lang="en-US" sz="2800" dirty="0">
              <a:ea typeface="Calibri Light"/>
              <a:cs typeface="Calibri Light"/>
            </a:endParaRPr>
          </a:p>
        </p:txBody>
      </p:sp>
      <p:sp>
        <p:nvSpPr>
          <p:cNvPr id="3" name="Content Placeholder 2">
            <a:extLst>
              <a:ext uri="{FF2B5EF4-FFF2-40B4-BE49-F238E27FC236}">
                <a16:creationId xmlns:a16="http://schemas.microsoft.com/office/drawing/2014/main" id="{D3292433-E8AE-AEE4-C2F5-FA59AE89C121}"/>
              </a:ext>
            </a:extLst>
          </p:cNvPr>
          <p:cNvSpPr>
            <a:spLocks noGrp="1"/>
          </p:cNvSpPr>
          <p:nvPr>
            <p:ph idx="1"/>
          </p:nvPr>
        </p:nvSpPr>
        <p:spPr/>
        <p:txBody>
          <a:bodyPr vert="horz" lIns="91440" tIns="45720" rIns="91440" bIns="45720" rtlCol="0" anchor="t">
            <a:noAutofit/>
          </a:bodyPr>
          <a:lstStyle/>
          <a:p>
            <a:r>
              <a:rPr lang="en-US" b="1" dirty="0">
                <a:solidFill>
                  <a:srgbClr val="171923"/>
                </a:solidFill>
                <a:ea typeface="+mj-lt"/>
                <a:cs typeface="+mj-lt"/>
              </a:rPr>
              <a:t>The selling concept is founded on the belief that customers will not purchase an adequate quantity of a product or service unless they are actively persuaded to do so</a:t>
            </a:r>
            <a:r>
              <a:rPr lang="en-US" dirty="0">
                <a:solidFill>
                  <a:srgbClr val="171923"/>
                </a:solidFill>
                <a:ea typeface="+mj-lt"/>
                <a:cs typeface="+mj-lt"/>
              </a:rPr>
              <a:t>.</a:t>
            </a:r>
            <a:endParaRPr lang="en-US" dirty="0"/>
          </a:p>
          <a:p>
            <a:pPr>
              <a:buClr>
                <a:srgbClr val="8AD0D6"/>
              </a:buClr>
            </a:pPr>
            <a:r>
              <a:rPr lang="en-US" dirty="0">
                <a:solidFill>
                  <a:srgbClr val="171923"/>
                </a:solidFill>
                <a:ea typeface="+mj-lt"/>
                <a:cs typeface="+mj-lt"/>
              </a:rPr>
              <a:t>This concept assumes that customers tend to be resistant and need to be convinced to make a purchase. Marketing strategies rooted in the selling concept involve pervasive and continuous advertising efforts.</a:t>
            </a:r>
            <a:endParaRPr lang="en-US" dirty="0"/>
          </a:p>
          <a:p>
            <a:pPr>
              <a:buClr>
                <a:srgbClr val="8AD0D6"/>
              </a:buClr>
            </a:pPr>
            <a:r>
              <a:rPr lang="en-US" dirty="0">
                <a:solidFill>
                  <a:srgbClr val="171923"/>
                </a:solidFill>
                <a:ea typeface="+mj-lt"/>
                <a:cs typeface="+mj-lt"/>
              </a:rPr>
              <a:t>Companies that embrace this concept often employ various techniques to sway hesitant buyers into making a purchase. This approach is commonly utilized by companies that have excess inventory and need to sell it in order to create space for new products.</a:t>
            </a:r>
            <a:endParaRPr lang="en-US" dirty="0"/>
          </a:p>
          <a:p>
            <a:pPr>
              <a:buClr>
                <a:srgbClr val="8AD0D6"/>
              </a:buClr>
            </a:pPr>
            <a:endParaRPr lang="en-US" dirty="0"/>
          </a:p>
          <a:p>
            <a:pPr>
              <a:buClr>
                <a:srgbClr val="8AD0D6"/>
              </a:buClr>
            </a:pPr>
            <a:endParaRPr lang="en-US" dirty="0"/>
          </a:p>
        </p:txBody>
      </p:sp>
    </p:spTree>
    <p:extLst>
      <p:ext uri="{BB962C8B-B14F-4D97-AF65-F5344CB8AC3E}">
        <p14:creationId xmlns:p14="http://schemas.microsoft.com/office/powerpoint/2010/main" val="1906650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48CDC-E412-0EA5-550A-6AF6F476BC3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AD8D040-AEEB-2BB2-3E5B-7024452891FD}"/>
              </a:ext>
            </a:extLst>
          </p:cNvPr>
          <p:cNvSpPr>
            <a:spLocks noGrp="1"/>
          </p:cNvSpPr>
          <p:nvPr>
            <p:ph idx="1"/>
          </p:nvPr>
        </p:nvSpPr>
        <p:spPr/>
        <p:txBody>
          <a:bodyPr vert="horz" lIns="91440" tIns="45720" rIns="91440" bIns="45720" rtlCol="0" anchor="t">
            <a:normAutofit/>
          </a:bodyPr>
          <a:lstStyle/>
          <a:p>
            <a:r>
              <a:rPr lang="en-US" sz="3200" dirty="0">
                <a:solidFill>
                  <a:srgbClr val="171923"/>
                </a:solidFill>
                <a:ea typeface="+mj-lt"/>
                <a:cs typeface="+mj-lt"/>
              </a:rPr>
              <a:t>Examples of employing the selling concept include:</a:t>
            </a:r>
            <a:endParaRPr lang="en-US" sz="3200" dirty="0">
              <a:ea typeface="Calibri"/>
              <a:cs typeface="Calibri"/>
            </a:endParaRPr>
          </a:p>
          <a:p>
            <a:pPr>
              <a:buClr>
                <a:srgbClr val="8AD0D6"/>
              </a:buClr>
            </a:pPr>
            <a:r>
              <a:rPr lang="en-US" sz="3200" dirty="0">
                <a:solidFill>
                  <a:srgbClr val="171923"/>
                </a:solidFill>
                <a:ea typeface="+mj-lt"/>
                <a:cs typeface="+mj-lt"/>
              </a:rPr>
              <a:t>Brands that aggressively promote </a:t>
            </a:r>
            <a:r>
              <a:rPr lang="en-US" sz="3200" dirty="0">
                <a:solidFill>
                  <a:srgbClr val="225ED8"/>
                </a:solidFill>
                <a:ea typeface="+mj-lt"/>
                <a:cs typeface="+mj-lt"/>
                <a:hlinkClick r:id="rId2"/>
              </a:rPr>
              <a:t>Black Friday (and Cyber Monday)</a:t>
            </a:r>
            <a:r>
              <a:rPr lang="en-US" sz="3200" dirty="0">
                <a:solidFill>
                  <a:srgbClr val="171923"/>
                </a:solidFill>
                <a:ea typeface="+mj-lt"/>
                <a:cs typeface="+mj-lt"/>
              </a:rPr>
              <a:t>, such as Amazon, although many big brands also use very similar tactics.</a:t>
            </a:r>
            <a:endParaRPr lang="en-US" sz="3200" dirty="0">
              <a:ea typeface="Calibri"/>
              <a:cs typeface="Calibri"/>
            </a:endParaRPr>
          </a:p>
          <a:p>
            <a:pPr>
              <a:buClr>
                <a:srgbClr val="8AD0D6"/>
              </a:buClr>
            </a:pPr>
            <a:r>
              <a:rPr lang="en-US" sz="3200" dirty="0">
                <a:solidFill>
                  <a:srgbClr val="171923"/>
                </a:solidFill>
                <a:ea typeface="+mj-lt"/>
                <a:cs typeface="+mj-lt"/>
              </a:rPr>
              <a:t>Brands that heavily rely on </a:t>
            </a:r>
            <a:r>
              <a:rPr lang="en-US" sz="3200" dirty="0">
                <a:solidFill>
                  <a:srgbClr val="225ED8"/>
                </a:solidFill>
                <a:ea typeface="+mj-lt"/>
                <a:cs typeface="+mj-lt"/>
                <a:hlinkClick r:id="rId3"/>
              </a:rPr>
              <a:t>email marketing</a:t>
            </a:r>
            <a:r>
              <a:rPr lang="en-US" sz="3200" dirty="0">
                <a:solidFill>
                  <a:srgbClr val="171923"/>
                </a:solidFill>
                <a:ea typeface="+mj-lt"/>
                <a:cs typeface="+mj-lt"/>
              </a:rPr>
              <a:t> — think of those that flood your inbox with daily emails that advertise discounts, sales, and special offers. These brands constantly strive to capture your attention with their latest deals.</a:t>
            </a:r>
            <a:endParaRPr lang="en-US" sz="3200" dirty="0">
              <a:ea typeface="Calibri"/>
              <a:cs typeface="Calibri"/>
            </a:endParaRPr>
          </a:p>
          <a:p>
            <a:pPr>
              <a:buClr>
                <a:srgbClr val="8AD0D6"/>
              </a:buClr>
            </a:pPr>
            <a:endParaRPr lang="en-US" sz="3200" dirty="0">
              <a:ea typeface="Calibri"/>
              <a:cs typeface="Calibri"/>
            </a:endParaRPr>
          </a:p>
          <a:p>
            <a:pPr>
              <a:buClr>
                <a:srgbClr val="8AD0D6"/>
              </a:buClr>
            </a:pPr>
            <a:endParaRPr lang="en-US" sz="3200" dirty="0">
              <a:ea typeface="Calibri"/>
              <a:cs typeface="Calibri"/>
            </a:endParaRPr>
          </a:p>
        </p:txBody>
      </p:sp>
    </p:spTree>
    <p:extLst>
      <p:ext uri="{BB962C8B-B14F-4D97-AF65-F5344CB8AC3E}">
        <p14:creationId xmlns:p14="http://schemas.microsoft.com/office/powerpoint/2010/main" val="1007214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51E6-5E68-A04A-657B-1666F7246849}"/>
              </a:ext>
            </a:extLst>
          </p:cNvPr>
          <p:cNvSpPr>
            <a:spLocks noGrp="1"/>
          </p:cNvSpPr>
          <p:nvPr>
            <p:ph type="title"/>
          </p:nvPr>
        </p:nvSpPr>
        <p:spPr/>
        <p:txBody>
          <a:bodyPr/>
          <a:lstStyle/>
          <a:p>
            <a:r>
              <a:rPr lang="en-US" sz="2800" dirty="0">
                <a:solidFill>
                  <a:srgbClr val="171923"/>
                </a:solidFill>
              </a:rPr>
              <a:t>4. The Marketing Concept</a:t>
            </a:r>
            <a:endParaRPr lang="en-US" sz="2800" dirty="0">
              <a:ea typeface="Calibri Light"/>
              <a:cs typeface="Calibri Light"/>
            </a:endParaRPr>
          </a:p>
          <a:p>
            <a:endParaRPr lang="en-US" sz="2800" dirty="0">
              <a:ea typeface="Calibri Light"/>
              <a:cs typeface="Calibri Light"/>
            </a:endParaRPr>
          </a:p>
        </p:txBody>
      </p:sp>
      <p:sp>
        <p:nvSpPr>
          <p:cNvPr id="3" name="Content Placeholder 2">
            <a:extLst>
              <a:ext uri="{FF2B5EF4-FFF2-40B4-BE49-F238E27FC236}">
                <a16:creationId xmlns:a16="http://schemas.microsoft.com/office/drawing/2014/main" id="{86859AE0-600E-DCCE-32F7-EF728EF90D5E}"/>
              </a:ext>
            </a:extLst>
          </p:cNvPr>
          <p:cNvSpPr>
            <a:spLocks noGrp="1"/>
          </p:cNvSpPr>
          <p:nvPr>
            <p:ph idx="1"/>
          </p:nvPr>
        </p:nvSpPr>
        <p:spPr/>
        <p:txBody>
          <a:bodyPr vert="horz" lIns="91440" tIns="45720" rIns="91440" bIns="45720" rtlCol="0" anchor="t">
            <a:noAutofit/>
          </a:bodyPr>
          <a:lstStyle/>
          <a:p>
            <a:r>
              <a:rPr lang="en-US" dirty="0">
                <a:solidFill>
                  <a:srgbClr val="171923"/>
                </a:solidFill>
                <a:ea typeface="+mj-lt"/>
                <a:cs typeface="+mj-lt"/>
              </a:rPr>
              <a:t>You read it right, one of the 5 marketing concepts is “the marketing concept”. While the selling concept is all about what the company wants or needs, the marketing concept focuses on the customer.</a:t>
            </a:r>
            <a:endParaRPr lang="en-US" dirty="0"/>
          </a:p>
          <a:p>
            <a:pPr>
              <a:buClr>
                <a:srgbClr val="8AD0D6"/>
              </a:buClr>
            </a:pPr>
            <a:r>
              <a:rPr lang="en-US" dirty="0">
                <a:solidFill>
                  <a:srgbClr val="171923"/>
                </a:solidFill>
                <a:ea typeface="+mj-lt"/>
                <a:cs typeface="+mj-lt"/>
              </a:rPr>
              <a:t>If you’ve hung out in marketing groups or social media pages online, you’ll have heard discussions about concentrating on solving a customer’s problem to build a sustainable business.</a:t>
            </a:r>
            <a:endParaRPr lang="en-US" dirty="0"/>
          </a:p>
          <a:p>
            <a:pPr>
              <a:buClr>
                <a:srgbClr val="8AD0D6"/>
              </a:buClr>
            </a:pPr>
            <a:r>
              <a:rPr lang="en-US" b="1" dirty="0">
                <a:solidFill>
                  <a:srgbClr val="171923"/>
                </a:solidFill>
                <a:ea typeface="+mj-lt"/>
                <a:cs typeface="+mj-lt"/>
              </a:rPr>
              <a:t>Brands that utilize the marketing concept spend time getting to know their customer’s likes and dislikes. </a:t>
            </a:r>
            <a:r>
              <a:rPr lang="en-US" dirty="0">
                <a:solidFill>
                  <a:srgbClr val="171923"/>
                </a:solidFill>
                <a:ea typeface="+mj-lt"/>
                <a:cs typeface="+mj-lt"/>
              </a:rPr>
              <a:t>They understand what problems keep their customers awake at night and develop products </a:t>
            </a:r>
            <a:r>
              <a:rPr lang="en-US">
                <a:solidFill>
                  <a:srgbClr val="171923"/>
                </a:solidFill>
                <a:ea typeface="+mj-lt"/>
                <a:cs typeface="+mj-lt"/>
              </a:rPr>
              <a:t>and services </a:t>
            </a:r>
            <a:endParaRPr lang="en-US"/>
          </a:p>
          <a:p>
            <a:pPr>
              <a:buClr>
                <a:srgbClr val="8AD0D6"/>
              </a:buClr>
            </a:pPr>
            <a:endParaRPr lang="en-US" dirty="0">
              <a:solidFill>
                <a:srgbClr val="171923"/>
              </a:solidFill>
              <a:ea typeface="Calibri Light"/>
              <a:cs typeface="Calibri Light"/>
            </a:endParaRPr>
          </a:p>
        </p:txBody>
      </p:sp>
    </p:spTree>
    <p:extLst>
      <p:ext uri="{BB962C8B-B14F-4D97-AF65-F5344CB8AC3E}">
        <p14:creationId xmlns:p14="http://schemas.microsoft.com/office/powerpoint/2010/main" val="3664558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B91A3-97AF-CE99-0ECF-BAEF4D5015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17B78F-455F-1562-5B60-A38DCCAD7B61}"/>
              </a:ext>
            </a:extLst>
          </p:cNvPr>
          <p:cNvSpPr>
            <a:spLocks noGrp="1"/>
          </p:cNvSpPr>
          <p:nvPr>
            <p:ph idx="1"/>
          </p:nvPr>
        </p:nvSpPr>
        <p:spPr/>
        <p:txBody>
          <a:bodyPr vert="horz" lIns="91440" tIns="45720" rIns="91440" bIns="45720" rtlCol="0" anchor="t">
            <a:normAutofit/>
          </a:bodyPr>
          <a:lstStyle/>
          <a:p>
            <a:r>
              <a:rPr lang="en-US" dirty="0">
                <a:solidFill>
                  <a:srgbClr val="171923"/>
                </a:solidFill>
                <a:ea typeface="Calibri"/>
                <a:cs typeface="Calibri"/>
              </a:rPr>
              <a:t>This is the approach you’ll see small businesses take. While they can’t compete on scale or price with more prominent brands, they can, through a deep understanding of their customer, fill the gaps in the market and meet a niche demand.</a:t>
            </a:r>
          </a:p>
          <a:p>
            <a:r>
              <a:rPr lang="en-US" dirty="0">
                <a:solidFill>
                  <a:srgbClr val="171923"/>
                </a:solidFill>
                <a:ea typeface="Calibri"/>
                <a:cs typeface="Calibri"/>
              </a:rPr>
              <a:t>You’ll often see this approach with freelancers building small, agile businesses online. Spend time on LinkedIn and engage with </a:t>
            </a:r>
            <a:r>
              <a:rPr lang="en-US" u="sng" dirty="0">
                <a:solidFill>
                  <a:srgbClr val="225ED8"/>
                </a:solidFill>
                <a:ea typeface="Calibri"/>
                <a:cs typeface="Calibri"/>
                <a:hlinkClick r:id="rId2"/>
              </a:rPr>
              <a:t>cont</a:t>
            </a:r>
            <a:r>
              <a:rPr lang="en-US" dirty="0">
                <a:solidFill>
                  <a:srgbClr val="225ED8"/>
                </a:solidFill>
                <a:ea typeface="Calibri"/>
                <a:cs typeface="Calibri"/>
                <a:hlinkClick r:id="rId2"/>
              </a:rPr>
              <a:t>ent</a:t>
            </a:r>
            <a:r>
              <a:rPr lang="en-US" dirty="0">
                <a:solidFill>
                  <a:srgbClr val="171923"/>
                </a:solidFill>
                <a:ea typeface="Calibri"/>
                <a:cs typeface="Calibri"/>
              </a:rPr>
              <a:t> from copywriters, designers, coaches, and consultants, and you’ll see how they interact with their audience — often asking (and answering) questions in their chosen niche.</a:t>
            </a:r>
          </a:p>
          <a:p>
            <a:endParaRPr lang="en-US" dirty="0">
              <a:ea typeface="Calibri"/>
              <a:cs typeface="Calibri"/>
            </a:endParaRPr>
          </a:p>
        </p:txBody>
      </p:sp>
    </p:spTree>
    <p:extLst>
      <p:ext uri="{BB962C8B-B14F-4D97-AF65-F5344CB8AC3E}">
        <p14:creationId xmlns:p14="http://schemas.microsoft.com/office/powerpoint/2010/main" val="15385276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Marketing Concepts </vt:lpstr>
      <vt:lpstr>PowerPoint Presentation</vt:lpstr>
      <vt:lpstr>The Production Concept </vt:lpstr>
      <vt:lpstr>2. The Product Concept </vt:lpstr>
      <vt:lpstr>PowerPoint Presentation</vt:lpstr>
      <vt:lpstr>3. The Selling Concept </vt:lpstr>
      <vt:lpstr>PowerPoint Presentation</vt:lpstr>
      <vt:lpstr>4. The Marketing Concept </vt:lpstr>
      <vt:lpstr>PowerPoint Presentation</vt:lpstr>
      <vt:lpstr>5. The Societal Marketing </vt:lpstr>
      <vt:lpstr>Which Concept of Marketing Is The Best?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150</cp:revision>
  <dcterms:created xsi:type="dcterms:W3CDTF">2013-07-15T20:26:40Z</dcterms:created>
  <dcterms:modified xsi:type="dcterms:W3CDTF">2023-10-08T20:26:15Z</dcterms:modified>
</cp:coreProperties>
</file>