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9"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4843" autoAdjust="0"/>
  </p:normalViewPr>
  <p:slideViewPr>
    <p:cSldViewPr snapToObjects="1">
      <p:cViewPr>
        <p:scale>
          <a:sx n="50" d="100"/>
          <a:sy n="50" d="100"/>
        </p:scale>
        <p:origin x="652" y="12"/>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37.PNG"/></Relationships>
</file>

<file path=ppt/diagrams/_rels/data6.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custLinFactNeighborX="-1040">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6551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Request</a:t>
          </a:r>
        </a:p>
      </dsp:txBody>
      <dsp:txXfrm>
        <a:off x="0" y="165513"/>
        <a:ext cx="2173635" cy="418586"/>
      </dsp:txXfrm>
    </dsp:sp>
    <dsp:sp modelId="{C09B49A9-F287-466D-9FA8-2969A250D43B}">
      <dsp:nvSpPr>
        <dsp:cNvPr id="0" name=""/>
        <dsp:cNvSpPr/>
      </dsp:nvSpPr>
      <dsp:spPr>
        <a:xfrm>
          <a:off x="0" y="542135"/>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3416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Response</a:t>
          </a:r>
        </a:p>
      </dsp:txBody>
      <dsp:txXfrm>
        <a:off x="0" y="134166"/>
        <a:ext cx="2173635" cy="418586"/>
      </dsp:txXfrm>
    </dsp:sp>
    <dsp:sp modelId="{C09B49A9-F287-466D-9FA8-2969A250D43B}">
      <dsp:nvSpPr>
        <dsp:cNvPr id="0" name=""/>
        <dsp:cNvSpPr/>
      </dsp:nvSpPr>
      <dsp:spPr>
        <a:xfrm>
          <a:off x="0" y="510788"/>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4/27/2020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‹Nr.›</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4/27/2020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‹Nr.›</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Brand</a:t>
            </a:r>
            <a:r>
              <a:rPr lang="de-CH" baseline="0" dirty="0"/>
              <a:t> Management. First </a:t>
            </a:r>
            <a:r>
              <a:rPr lang="de-CH" baseline="0" dirty="0" err="1"/>
              <a:t>of</a:t>
            </a:r>
            <a:r>
              <a:rPr lang="de-CH" baseline="0" dirty="0"/>
              <a:t> all, </a:t>
            </a:r>
            <a:r>
              <a:rPr lang="de-CH" baseline="0" dirty="0" err="1"/>
              <a:t>let’s</a:t>
            </a:r>
            <a:r>
              <a:rPr lang="de-CH" baseline="0" dirty="0"/>
              <a:t> </a:t>
            </a:r>
            <a:r>
              <a:rPr lang="de-CH" baseline="0" dirty="0" err="1"/>
              <a:t>take</a:t>
            </a:r>
            <a:r>
              <a:rPr lang="de-CH" baseline="0" dirty="0"/>
              <a:t> a </a:t>
            </a:r>
            <a:r>
              <a:rPr lang="de-CH" baseline="0" dirty="0" err="1"/>
              <a:t>look</a:t>
            </a:r>
            <a:r>
              <a:rPr lang="de-CH" baseline="0" dirty="0"/>
              <a:t> at </a:t>
            </a:r>
            <a:r>
              <a:rPr lang="de-CH" baseline="0" dirty="0" err="1"/>
              <a:t>the</a:t>
            </a:r>
            <a:r>
              <a:rPr lang="de-CH" baseline="0" dirty="0"/>
              <a:t> </a:t>
            </a:r>
            <a:r>
              <a:rPr lang="de-CH" baseline="0" dirty="0" err="1"/>
              <a:t>agenda</a:t>
            </a:r>
            <a:r>
              <a:rPr lang="de-CH" baseline="0" dirty="0"/>
              <a:t> </a:t>
            </a:r>
            <a:r>
              <a:rPr lang="de-CH" baseline="0" dirty="0" err="1"/>
              <a:t>for</a:t>
            </a:r>
            <a:r>
              <a:rPr lang="de-CH" baseline="0" dirty="0"/>
              <a:t> </a:t>
            </a:r>
            <a:r>
              <a:rPr lang="de-CH" baseline="0" dirty="0" err="1"/>
              <a:t>today</a:t>
            </a:r>
            <a:r>
              <a:rPr lang="de-CH" baseline="0" dirty="0"/>
              <a:t>.</a:t>
            </a: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dirty="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dirty="0" err="1"/>
              <a:t>the</a:t>
            </a:r>
            <a:r>
              <a:rPr lang="de-CH" baseline="0" dirty="0"/>
              <a:t> </a:t>
            </a:r>
            <a:r>
              <a:rPr lang="de-CH" baseline="0" dirty="0" err="1"/>
              <a:t>future</a:t>
            </a:r>
            <a:r>
              <a:rPr lang="de-CH" baseline="0" dirty="0"/>
              <a:t> 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an </a:t>
            </a:r>
            <a:r>
              <a:rPr lang="de-CH" dirty="0" err="1">
                <a:latin typeface="Source Sans Pro Light" charset="0"/>
                <a:ea typeface="ヒラギノ角ゴ ProN W3" charset="0"/>
                <a:cs typeface="Source Sans Pro Light" charset="0"/>
              </a:rPr>
              <a:t>infrastructure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capable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measuring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how</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perceived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certain</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platforms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categorise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Instagram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Furthermore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established</a:t>
            </a:r>
            <a:r>
              <a:rPr lang="de-CH" dirty="0">
                <a:latin typeface="Source Sans Pro Light" charset="0"/>
                <a:ea typeface="ヒラギノ角ゴ ProN W3" charset="0"/>
                <a:cs typeface="Source Sans Pro Light" charset="0"/>
              </a:rPr>
              <a:t> a </a:t>
            </a:r>
            <a:r>
              <a:rPr lang="de-CH" dirty="0" err="1">
                <a:latin typeface="Source Sans Pro Light" charset="0"/>
                <a:ea typeface="ヒラギノ角ゴ ProN W3" charset="0"/>
                <a:cs typeface="Source Sans Pro Light" charset="0"/>
              </a:rPr>
              <a:t>pipeline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spanning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output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display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using</a:t>
            </a:r>
            <a:r>
              <a:rPr lang="de-CH" dirty="0">
                <a:latin typeface="Source Sans Pro Light" charset="0"/>
                <a:ea typeface="ヒラギノ角ゴ ProN W3" charset="0"/>
                <a:cs typeface="Source Sans Pro Light" charset="0"/>
              </a:rPr>
              <a:t> a Python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Web </a:t>
            </a:r>
            <a:r>
              <a:rPr lang="de-CH" dirty="0" err="1">
                <a:latin typeface="Source Sans Pro Light" charset="0"/>
                <a:ea typeface="ヒラギノ角ゴ ProN W3" charset="0"/>
                <a:cs typeface="Source Sans Pro Light" charset="0"/>
              </a:rPr>
              <a:t>framework</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97817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image</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in </a:t>
            </a:r>
            <a:r>
              <a:rPr lang="de-CH" baseline="0" dirty="0" err="1"/>
              <a:t>the</a:t>
            </a:r>
            <a:r>
              <a:rPr lang="de-CH" baseline="0" dirty="0"/>
              <a:t> </a:t>
            </a:r>
            <a:r>
              <a:rPr lang="de-CH" baseline="0" dirty="0" err="1"/>
              <a:t>images</a:t>
            </a:r>
            <a:r>
              <a:rPr lang="de-CH" baseline="0" dirty="0"/>
              <a:t> </a:t>
            </a:r>
            <a:r>
              <a:rPr lang="de-CH" baseline="0" dirty="0" err="1"/>
              <a:t>they</a:t>
            </a:r>
            <a:r>
              <a:rPr lang="de-CH" baseline="0" dirty="0"/>
              <a:t> release on </a:t>
            </a:r>
            <a:r>
              <a:rPr lang="de-CH" baseline="0" dirty="0" err="1"/>
              <a:t>their</a:t>
            </a:r>
            <a:r>
              <a:rPr lang="de-CH" baseline="0" dirty="0"/>
              <a:t> Instagram </a:t>
            </a:r>
            <a:r>
              <a:rPr lang="de-CH" baseline="0" dirty="0" err="1"/>
              <a:t>channel</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not </a:t>
            </a:r>
            <a:r>
              <a:rPr lang="de-CH" baseline="0" dirty="0" err="1"/>
              <a:t>considered</a:t>
            </a:r>
            <a:r>
              <a:rPr lang="de-CH" baseline="0" dirty="0"/>
              <a:t> </a:t>
            </a:r>
            <a:r>
              <a:rPr lang="de-CH" baseline="0" dirty="0" err="1"/>
              <a:t>as</a:t>
            </a:r>
            <a:r>
              <a:rPr lang="de-CH" baseline="0" dirty="0"/>
              <a:t> </a:t>
            </a:r>
            <a:r>
              <a:rPr lang="de-CH" baseline="0" dirty="0" err="1"/>
              <a:t>fun</a:t>
            </a:r>
            <a:r>
              <a:rPr lang="de-CH" baseline="0" dirty="0"/>
              <a:t> </a:t>
            </a:r>
            <a:r>
              <a:rPr lang="de-CH" baseline="0" dirty="0" err="1"/>
              <a:t>as</a:t>
            </a:r>
            <a:r>
              <a:rPr lang="de-CH" baseline="0" dirty="0"/>
              <a:t> </a:t>
            </a:r>
            <a:r>
              <a:rPr lang="de-CH" baseline="0" dirty="0" err="1"/>
              <a:t>much</a:t>
            </a:r>
            <a:r>
              <a:rPr lang="de-CH" baseline="0" dirty="0"/>
              <a:t> </a:t>
            </a:r>
            <a:r>
              <a:rPr lang="de-CH" baseline="0" dirty="0" err="1"/>
              <a:t>as</a:t>
            </a:r>
            <a:r>
              <a:rPr lang="de-CH" baseline="0" dirty="0"/>
              <a:t> </a:t>
            </a:r>
            <a:r>
              <a:rPr lang="de-CH" baseline="0" dirty="0" err="1"/>
              <a:t>it</a:t>
            </a:r>
            <a:r>
              <a:rPr lang="de-CH" baseline="0" dirty="0"/>
              <a:t> </a:t>
            </a:r>
            <a:r>
              <a:rPr lang="de-CH" baseline="0" dirty="0" err="1"/>
              <a:t>is</a:t>
            </a:r>
            <a:r>
              <a:rPr lang="de-CH" baseline="0" dirty="0"/>
              <a:t> </a:t>
            </a:r>
            <a:r>
              <a:rPr lang="de-CH" baseline="0" dirty="0" err="1"/>
              <a:t>for</a:t>
            </a:r>
            <a:r>
              <a:rPr lang="de-CH" baseline="0" dirty="0"/>
              <a:t> </a:t>
            </a:r>
            <a:r>
              <a:rPr lang="de-CH" baseline="0" dirty="0" err="1"/>
              <a:t>being</a:t>
            </a:r>
            <a:r>
              <a:rPr lang="de-CH" baseline="0" dirty="0"/>
              <a:t> </a:t>
            </a:r>
            <a:r>
              <a:rPr lang="de-CH" baseline="0" dirty="0" err="1"/>
              <a:t>perceived</a:t>
            </a:r>
            <a:r>
              <a:rPr lang="de-CH" baseline="0" dirty="0"/>
              <a:t> </a:t>
            </a:r>
            <a:r>
              <a:rPr lang="de-CH" baseline="0" dirty="0" err="1"/>
              <a:t>as</a:t>
            </a:r>
            <a:r>
              <a:rPr lang="de-CH" baseline="0" dirty="0"/>
              <a:t> </a:t>
            </a:r>
            <a:r>
              <a:rPr lang="de-CH" baseline="0" dirty="0" err="1"/>
              <a:t>healthy</a:t>
            </a:r>
            <a:r>
              <a:rPr lang="de-CH" baseline="0" dirty="0"/>
              <a:t>. </a:t>
            </a:r>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harmonise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baseline="0" dirty="0" err="1"/>
              <a:t>focusing</a:t>
            </a:r>
            <a:r>
              <a:rPr lang="de-CH" baseline="0" dirty="0"/>
              <a:t> on </a:t>
            </a:r>
            <a:r>
              <a:rPr lang="de-CH" baseline="0" dirty="0" err="1"/>
              <a:t>health</a:t>
            </a:r>
            <a:r>
              <a:rPr lang="de-CH" baseline="0" dirty="0"/>
              <a:t> </a:t>
            </a:r>
            <a:r>
              <a:rPr lang="de-CH" baseline="0" dirty="0" err="1"/>
              <a:t>aspects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dirty="0" err="1">
                <a:latin typeface="Source Sans Pro Light" charset="0"/>
                <a:ea typeface="ヒラギノ角ゴ ProN W3" charset="0"/>
                <a:cs typeface="Source Sans Pro Light" charset="0"/>
              </a:rPr>
              <a:t>Machine</a:t>
            </a:r>
            <a:r>
              <a:rPr lang="de-CH" b="1" i="0" dirty="0">
                <a:latin typeface="Source Sans Pro Light" charset="0"/>
                <a:ea typeface="ヒラギノ角ゴ ProN W3" charset="0"/>
                <a:cs typeface="Source Sans Pro Light" charset="0"/>
              </a:rPr>
              <a:t> Learning</a:t>
            </a:r>
            <a:r>
              <a:rPr lang="de-CH" dirty="0">
                <a:latin typeface="Source Sans Pro Light" charset="0"/>
                <a:ea typeface="ヒラギノ角ゴ ProN W3"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are</a:t>
            </a:r>
            <a:r>
              <a:rPr lang="de-CH" dirty="0">
                <a:latin typeface="Source Sans Pro Light" charset="0"/>
                <a:cs typeface="Source Sans Pro Light" charset="0"/>
              </a:rPr>
              <a:t> </a:t>
            </a:r>
            <a:r>
              <a:rPr lang="de-CH" dirty="0" err="1">
                <a:latin typeface="Source Sans Pro Light" charset="0"/>
                <a:cs typeface="Source Sans Pro Light" charset="0"/>
              </a:rPr>
              <a:t>using</a:t>
            </a:r>
            <a:r>
              <a:rPr lang="de-CH" dirty="0">
                <a:latin typeface="Source Sans Pro Light" charset="0"/>
                <a:cs typeface="Source Sans Pro Light" charset="0"/>
              </a:rPr>
              <a:t> a </a:t>
            </a:r>
            <a:r>
              <a:rPr lang="de-CH" dirty="0" err="1">
                <a:latin typeface="Source Sans Pro Light" charset="0"/>
                <a:cs typeface="Source Sans Pro Light" charset="0"/>
              </a:rPr>
              <a:t>combination</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transfer</a:t>
            </a:r>
            <a:r>
              <a:rPr lang="de-CH" dirty="0">
                <a:latin typeface="Source Sans Pro Light" charset="0"/>
                <a:cs typeface="Source Sans Pro Light" charset="0"/>
              </a:rPr>
              <a:t> </a:t>
            </a:r>
            <a:r>
              <a:rPr lang="de-CH" dirty="0" err="1">
                <a:latin typeface="Source Sans Pro Light" charset="0"/>
                <a:cs typeface="Source Sans Pro Light" charset="0"/>
              </a:rPr>
              <a:t>learning</a:t>
            </a:r>
            <a:r>
              <a:rPr lang="de-CH" dirty="0">
                <a:latin typeface="Source Sans Pro Light" charset="0"/>
                <a:cs typeface="Source Sans Pro Light" charset="0"/>
              </a:rPr>
              <a:t> and </a:t>
            </a:r>
            <a:r>
              <a:rPr lang="de-CH" dirty="0" err="1">
                <a:latin typeface="Source Sans Pro Light" charset="0"/>
                <a:cs typeface="Source Sans Pro Light" charset="0"/>
              </a:rPr>
              <a:t>one</a:t>
            </a:r>
            <a:r>
              <a:rPr lang="de-CH" dirty="0">
                <a:latin typeface="Source Sans Pro Light" charset="0"/>
                <a:cs typeface="Source Sans Pro Light" charset="0"/>
              </a:rPr>
              <a:t> </a:t>
            </a:r>
            <a:r>
              <a:rPr lang="de-CH" dirty="0" err="1">
                <a:latin typeface="Source Sans Pro Light" charset="0"/>
                <a:cs typeface="Source Sans Pro Light" charset="0"/>
              </a:rPr>
              <a:t>vs</a:t>
            </a:r>
            <a:r>
              <a:rPr lang="de-CH" dirty="0">
                <a:latin typeface="Source Sans Pro Light" charset="0"/>
                <a:cs typeface="Source Sans Pro Light" charset="0"/>
              </a:rPr>
              <a:t> </a:t>
            </a:r>
            <a:r>
              <a:rPr lang="de-CH" dirty="0" err="1">
                <a:latin typeface="Source Sans Pro Light" charset="0"/>
                <a:cs typeface="Source Sans Pro Light" charset="0"/>
              </a:rPr>
              <a:t>rest</a:t>
            </a:r>
            <a:r>
              <a:rPr lang="de-CH" dirty="0">
                <a:latin typeface="Source Sans Pro Light" charset="0"/>
                <a:cs typeface="Source Sans Pro Light" charset="0"/>
              </a:rPr>
              <a:t> </a:t>
            </a:r>
            <a:r>
              <a:rPr lang="de-CH" dirty="0" err="1">
                <a:latin typeface="Source Sans Pro Light" charset="0"/>
                <a:cs typeface="Source Sans Pro Light" charset="0"/>
              </a:rPr>
              <a:t>multiclass</a:t>
            </a:r>
            <a:r>
              <a:rPr lang="de-CH" dirty="0">
                <a:latin typeface="Source Sans Pro Light" charset="0"/>
                <a:cs typeface="Source Sans Pro Light" charset="0"/>
              </a:rPr>
              <a:t> </a:t>
            </a:r>
            <a:r>
              <a:rPr lang="de-CH" dirty="0" err="1">
                <a:latin typeface="Source Sans Pro Light" charset="0"/>
                <a:cs typeface="Source Sans Pro Light" charset="0"/>
              </a:rPr>
              <a:t>aproach</a:t>
            </a:r>
            <a:r>
              <a:rPr lang="de-CH" dirty="0">
                <a:latin typeface="Source Sans Pro Light" charset="0"/>
                <a:cs typeface="Source Sans Pro Light" charset="0"/>
              </a:rPr>
              <a:t>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classification</a:t>
            </a:r>
            <a:r>
              <a:rPr lang="de-CH" dirty="0">
                <a:latin typeface="Source Sans Pro Light" charset="0"/>
                <a:cs typeface="Source Sans Pro Light" charset="0"/>
              </a:rPr>
              <a:t>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pretrained</a:t>
            </a:r>
            <a:r>
              <a:rPr lang="de-CH" dirty="0">
                <a:latin typeface="Source Sans Pro Light" charset="0"/>
                <a:cs typeface="Source Sans Pro Light" charset="0"/>
              </a:rPr>
              <a:t> a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(CNN)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classifier</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freezed</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a:t>
            </a:r>
            <a:r>
              <a:rPr lang="de-CH" dirty="0" err="1">
                <a:latin typeface="Source Sans Pro Light" charset="0"/>
                <a:cs typeface="Source Sans Pro Light" charset="0"/>
              </a:rPr>
              <a:t>weights</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except</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last </a:t>
            </a:r>
            <a:r>
              <a:rPr lang="de-CH" dirty="0" err="1">
                <a:latin typeface="Source Sans Pro Light" charset="0"/>
                <a:cs typeface="Source Sans Pro Light" charset="0"/>
              </a:rPr>
              <a:t>output</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and </a:t>
            </a:r>
            <a:r>
              <a:rPr lang="de-CH" dirty="0" err="1">
                <a:latin typeface="Source Sans Pro Light" charset="0"/>
                <a:cs typeface="Source Sans Pro Light" charset="0"/>
              </a:rPr>
              <a:t>add</a:t>
            </a:r>
            <a:r>
              <a:rPr lang="de-CH" dirty="0">
                <a:latin typeface="Source Sans Pro Light" charset="0"/>
                <a:cs typeface="Source Sans Pro Light" charset="0"/>
              </a:rPr>
              <a:t> a fully </a:t>
            </a:r>
            <a:r>
              <a:rPr lang="de-CH" dirty="0" err="1">
                <a:latin typeface="Source Sans Pro Light" charset="0"/>
                <a:cs typeface="Source Sans Pro Light" charset="0"/>
              </a:rPr>
              <a:t>connected</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on top </a:t>
            </a:r>
            <a:r>
              <a:rPr lang="de-CH" dirty="0" err="1">
                <a:latin typeface="Source Sans Pro Light" charset="0"/>
                <a:cs typeface="Source Sans Pro Light" charset="0"/>
              </a:rPr>
              <a:t>for</a:t>
            </a:r>
            <a:r>
              <a:rPr lang="de-CH" dirty="0">
                <a:latin typeface="Source Sans Pro Light" charset="0"/>
                <a:cs typeface="Source Sans Pro Light" charset="0"/>
              </a:rPr>
              <a:t> </a:t>
            </a:r>
            <a:r>
              <a:rPr lang="de-CH" dirty="0" err="1">
                <a:latin typeface="Source Sans Pro Light" charset="0"/>
                <a:cs typeface="Source Sans Pro Light" charset="0"/>
              </a:rPr>
              <a:t>task</a:t>
            </a:r>
            <a:r>
              <a:rPr lang="de-CH" dirty="0">
                <a:latin typeface="Source Sans Pro Light" charset="0"/>
                <a:cs typeface="Source Sans Pro Light" charset="0"/>
              </a:rPr>
              <a:t> </a:t>
            </a:r>
            <a:r>
              <a:rPr lang="de-CH" dirty="0" err="1">
                <a:latin typeface="Source Sans Pro Light" charset="0"/>
                <a:cs typeface="Source Sans Pro Light" charset="0"/>
              </a:rPr>
              <a:t>specific</a:t>
            </a:r>
            <a:r>
              <a:rPr lang="de-CH" dirty="0">
                <a:latin typeface="Source Sans Pro Light" charset="0"/>
                <a:cs typeface="Source Sans Pro Light" charset="0"/>
              </a:rPr>
              <a:t> </a:t>
            </a:r>
            <a:r>
              <a:rPr lang="de-CH" dirty="0" err="1">
                <a:latin typeface="Source Sans Pro Light" charset="0"/>
                <a:cs typeface="Source Sans Pro Light" charset="0"/>
              </a:rPr>
              <a:t>fine</a:t>
            </a:r>
            <a:r>
              <a:rPr lang="de-CH" dirty="0">
                <a:latin typeface="Source Sans Pro Light" charset="0"/>
                <a:cs typeface="Source Sans Pro Light" charset="0"/>
              </a:rPr>
              <a:t> </a:t>
            </a:r>
            <a:r>
              <a:rPr lang="de-CH" dirty="0" err="1">
                <a:latin typeface="Source Sans Pro Light" charset="0"/>
                <a:cs typeface="Source Sans Pro Light" charset="0"/>
              </a:rPr>
              <a:t>tuning</a:t>
            </a:r>
            <a:r>
              <a:rPr lang="de-CH" dirty="0">
                <a:latin typeface="Source Sans Pro Light" charset="0"/>
                <a:cs typeface="Source Sans Pro Light" charset="0"/>
              </a:rPr>
              <a:t>. </a:t>
            </a:r>
            <a:endParaRPr lang="en-US" sz="1200"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model training and testing, 2. data collection and preprocessing,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multiple iterations for the model training/testing phase. Following is a list of iterations we tried,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Trained a single </a:t>
            </a:r>
            <a:r>
              <a:rPr lang="en-US" dirty="0" err="1"/>
              <a:t>resnet</a:t>
            </a:r>
            <a:r>
              <a:rPr lang="en-US" dirty="0"/>
              <a:t> 50 model for classifying all attributes. Model was trained to classify an image as belonging to one of the attribute. Got a model accuracy of 56% with this model.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different </a:t>
            </a:r>
            <a:r>
              <a:rPr lang="en-US" dirty="0" err="1"/>
              <a:t>hyperparmenter</a:t>
            </a:r>
            <a:r>
              <a:rPr lang="en-US" dirty="0"/>
              <a:t> tunings like changing the input shape, finetuning different amount of layers, different dropout rates, </a:t>
            </a:r>
            <a:r>
              <a:rPr lang="en-US" dirty="0" err="1"/>
              <a:t>retraing</a:t>
            </a:r>
            <a:r>
              <a:rPr lang="en-US" dirty="0"/>
              <a:t> the whole model itself, without much success.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got an accuracy of 70% by using One-vs-rest multiclass modelling approach. We trained 4 classifiers, 1 for each attribute, and took the label with the highest probability.</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Since dataset is quite large, and we need to create 4 datasets each one containing around 10K images, GPU ran out of memory if we train all the 4 classifiers simultaneously.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worked around this problem, by saving the training data set as np arrays, and train each model separately(Clear Notebook Memory after training/saving the model)</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further improved the performance to 73% by using data augmentation.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endParaRPr lang="en-US" dirty="0"/>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more images. However, this approach had negative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negative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tightyl</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dirty="0" err="1"/>
              <a:t>getting</a:t>
            </a:r>
            <a:r>
              <a:rPr lang="de-CH" baseline="0" dirty="0"/>
              <a:t> </a:t>
            </a:r>
            <a:r>
              <a:rPr lang="de-CH" baseline="0" dirty="0" err="1"/>
              <a:t>the</a:t>
            </a:r>
            <a:r>
              <a:rPr lang="de-CH" baseline="0" dirty="0"/>
              <a:t> Pinterest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a:t>
            </a:r>
            <a:r>
              <a:rPr lang="de-CH" baseline="0" dirty="0"/>
              <a:t> </a:t>
            </a:r>
            <a:r>
              <a:rPr lang="de-CH" baseline="0" dirty="0" err="1"/>
              <a:t>is</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challenge</a:t>
            </a:r>
            <a:r>
              <a:rPr lang="en-US" baseline="0" dirty="0"/>
              <a:t> we faced was video posts on Instagram brand profiles instead of images,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command.</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original </a:t>
            </a:r>
            <a:r>
              <a:rPr lang="de-CH" dirty="0" err="1"/>
              <a:t>brand</a:t>
            </a:r>
            <a:r>
              <a:rPr lang="de-CH" dirty="0"/>
              <a:t> </a:t>
            </a:r>
            <a:r>
              <a:rPr lang="de-CH" dirty="0" err="1"/>
              <a:t>personality</a:t>
            </a:r>
            <a:r>
              <a:rPr lang="de-CH" dirty="0"/>
              <a:t> </a:t>
            </a:r>
            <a:r>
              <a:rPr lang="de-CH" dirty="0" err="1"/>
              <a:t>attributes</a:t>
            </a:r>
            <a:r>
              <a:rPr lang="de-CH" dirty="0"/>
              <a:t>, </a:t>
            </a:r>
            <a:r>
              <a:rPr lang="de-CH" dirty="0" err="1"/>
              <a:t>fun</a:t>
            </a:r>
            <a:r>
              <a:rPr lang="de-CH" dirty="0"/>
              <a:t>,</a:t>
            </a:r>
            <a:r>
              <a:rPr lang="de-CH" baseline="0" dirty="0"/>
              <a:t> </a:t>
            </a:r>
            <a:r>
              <a:rPr lang="de-CH" baseline="0" dirty="0" err="1"/>
              <a:t>healthy</a:t>
            </a:r>
            <a:r>
              <a:rPr lang="de-CH" baseline="0" dirty="0"/>
              <a:t>, </a:t>
            </a:r>
            <a:r>
              <a:rPr lang="de-CH" baseline="0" dirty="0" err="1"/>
              <a:t>rugged</a:t>
            </a:r>
            <a:r>
              <a:rPr lang="de-CH" baseline="0" dirty="0"/>
              <a:t>, and </a:t>
            </a:r>
            <a:r>
              <a:rPr lang="de-CH" baseline="0" dirty="0" err="1"/>
              <a:t>glamorous</a:t>
            </a:r>
            <a:r>
              <a:rPr lang="de-CH" baseline="0" dirty="0"/>
              <a:t> </a:t>
            </a:r>
            <a:r>
              <a:rPr lang="de-CH" baseline="0" dirty="0" err="1"/>
              <a:t>to</a:t>
            </a:r>
            <a:r>
              <a:rPr lang="de-CH" baseline="0" dirty="0"/>
              <a:t> </a:t>
            </a:r>
            <a:r>
              <a:rPr lang="de-CH" dirty="0" err="1"/>
              <a:t>more</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a:t>
            </a:r>
            <a:r>
              <a:rPr lang="de-CH" dirty="0" err="1"/>
              <a:t>project</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a less likely probability.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Because of time constraints, we were not able to try various hyper parameter tuning to find out the best performing hyper parameters. It will be an interesting idea to visualize the representations learned by various hidden layers and compare the kind of information learnt by initial layers and layer close to the output. Another interesting idea would be try even bigger models like </a:t>
            </a:r>
            <a:r>
              <a:rPr lang="en-US" baseline="0" dirty="0" err="1"/>
              <a:t>resnet</a:t>
            </a:r>
            <a:r>
              <a:rPr lang="en-US" baseline="0" dirty="0"/>
              <a:t> 150 and see the impact on performance.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Also </a:t>
            </a:r>
            <a:r>
              <a:rPr lang="de-CH" baseline="0" dirty="0" err="1"/>
              <a:t>priority</a:t>
            </a:r>
            <a:r>
              <a:rPr lang="de-CH" baseline="0" dirty="0"/>
              <a:t> was </a:t>
            </a:r>
            <a:r>
              <a:rPr lang="de-CH" baseline="0" dirty="0" err="1"/>
              <a:t>given</a:t>
            </a:r>
            <a:r>
              <a:rPr lang="de-CH" baseline="0" dirty="0"/>
              <a:t> </a:t>
            </a:r>
            <a:r>
              <a:rPr lang="de-CH" baseline="0" dirty="0" err="1"/>
              <a:t>to</a:t>
            </a:r>
            <a:r>
              <a:rPr lang="de-CH" baseline="0" dirty="0"/>
              <a:t> </a:t>
            </a:r>
            <a:r>
              <a:rPr lang="de-CH" baseline="0" dirty="0" err="1"/>
              <a:t>make</a:t>
            </a:r>
            <a:r>
              <a:rPr lang="de-CH" baseline="0" dirty="0"/>
              <a:t> </a:t>
            </a:r>
            <a:r>
              <a:rPr lang="de-CH" baseline="0" dirty="0" err="1"/>
              <a:t>the</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a:t>
            </a:r>
            <a:r>
              <a:rPr lang="de-CH" baseline="0" dirty="0"/>
              <a:t> </a:t>
            </a:r>
            <a:r>
              <a:rPr lang="de-CH" baseline="0" dirty="0" err="1"/>
              <a:t>workflow</a:t>
            </a:r>
            <a:r>
              <a:rPr lang="de-CH" baseline="0" dirty="0"/>
              <a:t> </a:t>
            </a:r>
            <a:r>
              <a:rPr lang="de-CH" baseline="0" dirty="0" err="1"/>
              <a:t>as</a:t>
            </a:r>
            <a:r>
              <a:rPr lang="de-CH" baseline="0" dirty="0"/>
              <a:t> </a:t>
            </a:r>
            <a:r>
              <a:rPr lang="de-CH" baseline="0" dirty="0" err="1"/>
              <a:t>good</a:t>
            </a:r>
            <a:r>
              <a:rPr lang="de-CH" baseline="0" dirty="0"/>
              <a:t> </a:t>
            </a:r>
            <a:r>
              <a:rPr lang="de-CH" baseline="0" dirty="0" err="1"/>
              <a:t>as</a:t>
            </a:r>
            <a:r>
              <a:rPr lang="de-CH" baseline="0" dirty="0"/>
              <a:t> possible.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Given the time and the absence of knowledge in the realm of web development / deployment, and handling server-side issues, we were not able to deploy the application to the web. We decided to focus on a local pipeline to be able to show the entire project and its interaction.</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dirty="0" err="1"/>
              <a:t>ask</a:t>
            </a:r>
            <a:r>
              <a:rPr lang="de-CH" baseline="0" dirty="0"/>
              <a:t> </a:t>
            </a:r>
            <a:r>
              <a:rPr lang="de-CH" baseline="0" dirty="0" err="1"/>
              <a:t>them</a:t>
            </a:r>
            <a:r>
              <a:rPr lang="de-CH" baseline="0" dirty="0"/>
              <a:t> 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2"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66"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‹Nr.›</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20.png"/><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23.png"/><Relationship Id="rId47" Type="http://schemas.openxmlformats.org/officeDocument/2006/relationships/image" Target="../media/image28.png"/><Relationship Id="rId7" Type="http://schemas.microsoft.com/office/2007/relationships/diagramDrawing" Target="../diagrams/drawing1.xml"/><Relationship Id="rId2" Type="http://schemas.openxmlformats.org/officeDocument/2006/relationships/notesSlide" Target="../notesSlides/notesSlide3.xml"/><Relationship Id="rId16" Type="http://schemas.openxmlformats.org/officeDocument/2006/relationships/diagramColors" Target="../diagrams/colors3.xml"/><Relationship Id="rId29"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8.png"/><Relationship Id="rId40" Type="http://schemas.openxmlformats.org/officeDocument/2006/relationships/image" Target="../media/image21.png"/><Relationship Id="rId45" Type="http://schemas.openxmlformats.org/officeDocument/2006/relationships/image" Target="../media/image26.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7.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12.png"/><Relationship Id="rId44"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8.png"/><Relationship Id="rId30" Type="http://schemas.openxmlformats.org/officeDocument/2006/relationships/image" Target="../media/image11.svg"/><Relationship Id="rId35"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image" Target="../media/image29.png"/><Relationship Id="rId8" Type="http://schemas.openxmlformats.org/officeDocument/2006/relationships/diagramData" Target="../diagrams/data2.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6.png"/><Relationship Id="rId33" Type="http://schemas.openxmlformats.org/officeDocument/2006/relationships/image" Target="../media/image14.png"/><Relationship Id="rId38" Type="http://schemas.openxmlformats.org/officeDocument/2006/relationships/image" Target="../media/image19.png"/><Relationship Id="rId46" Type="http://schemas.openxmlformats.org/officeDocument/2006/relationships/image" Target="../media/image27.png"/><Relationship Id="rId20" Type="http://schemas.openxmlformats.org/officeDocument/2006/relationships/diagramQuickStyle" Target="../diagrams/quickStyle4.xml"/><Relationship Id="rId41"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dirty="0">
                <a:latin typeface="Source Sans Pro Semibold" charset="0"/>
                <a:ea typeface="ヒラギノ角ゴ ProN W3" charset="0"/>
                <a:cs typeface="Source Sans Pro Semibold" charset="0"/>
              </a:rPr>
              <a:t>Visual Listening In: </a:t>
            </a:r>
            <a:r>
              <a:rPr lang="de-CH" dirty="0" err="1">
                <a:latin typeface="Source Sans Pro Semibold" charset="0"/>
                <a:ea typeface="ヒラギノ角ゴ ProN W3" charset="0"/>
                <a:cs typeface="Source Sans Pro Semibold" charset="0"/>
              </a:rPr>
              <a:t>Extracting</a:t>
            </a:r>
            <a:r>
              <a:rPr lang="de-CH" dirty="0">
                <a:latin typeface="Source Sans Pro Semibold" charset="0"/>
                <a:ea typeface="ヒラギノ角ゴ ProN W3" charset="0"/>
                <a:cs typeface="Source Sans Pro Semibold" charset="0"/>
              </a:rPr>
              <a:t> </a:t>
            </a:r>
            <a:r>
              <a:rPr lang="de-CH" dirty="0">
                <a:solidFill>
                  <a:schemeClr val="bg1"/>
                </a:solidFill>
                <a:latin typeface="Source Sans Pro Semibold" charset="0"/>
                <a:ea typeface="ヒラギノ角ゴ ProN W3" charset="0"/>
                <a:cs typeface="Source Sans Pro Semibold" charset="0"/>
              </a:rPr>
              <a:t>Brand Image </a:t>
            </a:r>
            <a:r>
              <a:rPr lang="de-CH" dirty="0" err="1">
                <a:latin typeface="Source Sans Pro Semibold" charset="0"/>
                <a:ea typeface="ヒラギノ角ゴ ProN W3" charset="0"/>
                <a:cs typeface="Source Sans Pro Semibold" charset="0"/>
              </a:rPr>
              <a:t>Portrayed</a:t>
            </a:r>
            <a:r>
              <a:rPr lang="de-CH" dirty="0">
                <a:latin typeface="Source Sans Pro Semibold" charset="0"/>
                <a:ea typeface="ヒラギノ角ゴ ProN W3" charset="0"/>
                <a:cs typeface="Source Sans Pro Semibold" charset="0"/>
              </a:rPr>
              <a:t> on </a:t>
            </a:r>
            <a:r>
              <a:rPr lang="de-CH" dirty="0" err="1">
                <a:latin typeface="Source Sans Pro Semibold" charset="0"/>
                <a:ea typeface="ヒラギノ角ゴ ProN W3" charset="0"/>
                <a:cs typeface="Source Sans Pro Semibold" charset="0"/>
              </a:rPr>
              <a:t>Social</a:t>
            </a:r>
            <a:r>
              <a:rPr lang="de-CH" dirty="0">
                <a:latin typeface="Source Sans Pro Semibold" charset="0"/>
                <a:ea typeface="ヒラギノ角ゴ ProN W3" charset="0"/>
                <a:cs typeface="Source Sans Pro Semibold" charset="0"/>
              </a:rPr>
              <a:t> Media</a:t>
            </a:r>
          </a:p>
          <a:p>
            <a:pPr>
              <a:lnSpc>
                <a:spcPct val="100000"/>
              </a:lnSpc>
              <a:spcAft>
                <a:spcPts val="1800"/>
              </a:spcAft>
            </a:pPr>
            <a:r>
              <a:rPr lang="en-US" dirty="0">
                <a:latin typeface="Neutraface Text Book" charset="0"/>
                <a:ea typeface="ヒラギノ角ゴ ProN W3" charset="0"/>
                <a:cs typeface="Neutraface Text Book" charset="0"/>
              </a:rPr>
              <a:t>27 April 2020 - Zurich</a:t>
            </a:r>
            <a:endParaRPr lang="de-CH" dirty="0">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en-US" noProof="1">
                <a:latin typeface="Source Sans Pro Light" charset="0"/>
                <a:ea typeface="ヒラギノ角ゴ ProN W3" charset="0"/>
                <a:cs typeface="Source Sans Pro Light" charset="0"/>
              </a:rPr>
              <a:t>Benefits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 Brand Management Web Tool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Marketing </a:t>
            </a:r>
            <a:r>
              <a:rPr lang="de-CH" dirty="0" err="1">
                <a:latin typeface="Source Sans Pro Light" charset="0"/>
                <a:ea typeface="ヒラギノ角ゴ ProN W3" charset="0"/>
                <a:cs typeface="Source Sans Pro Light" charset="0"/>
              </a:rPr>
              <a:t>Personnel</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Architecture</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Image Data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Model </a:t>
            </a:r>
            <a:r>
              <a:rPr lang="de-CH" dirty="0" err="1">
                <a:latin typeface="Source Sans Pro Light" charset="0"/>
                <a:ea typeface="ヒラギノ角ゴ ProN W3" charset="0"/>
                <a:cs typeface="Source Sans Pro Light" charset="0"/>
              </a:rPr>
              <a:t>Deployment</a:t>
            </a:r>
            <a:r>
              <a:rPr lang="de-CH" dirty="0">
                <a:latin typeface="Source Sans Pro Light" charset="0"/>
                <a:ea typeface="ヒラギノ角ゴ ProN W3" charset="0"/>
                <a:cs typeface="Source Sans Pro Light" charset="0"/>
              </a:rPr>
              <a:t> on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dirty="0"/>
              <a:t>DL4Marketing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300"/>
              </a:spcBef>
              <a:spcAft>
                <a:spcPts val="300"/>
              </a:spcAft>
              <a:buNone/>
              <a:tabLst>
                <a:tab pos="354013" algn="l"/>
              </a:tabLst>
            </a:pPr>
            <a:r>
              <a:rPr lang="en-US" b="1" dirty="0">
                <a:latin typeface="Source Sans Pro Light" charset="0"/>
                <a:ea typeface="ヒラギノ角ゴ ProN W3" charset="0"/>
                <a:cs typeface="Source Sans Pro Light" charset="0"/>
              </a:rPr>
              <a:t>Task</a:t>
            </a:r>
            <a:r>
              <a:rPr lang="en-US" dirty="0">
                <a:latin typeface="Source Sans Pro Light" charset="0"/>
                <a:ea typeface="ヒラギノ角ゴ ProN W3" charset="0"/>
                <a:cs typeface="Source Sans Pro Light" charset="0"/>
              </a:rPr>
              <a:t>: </a:t>
            </a:r>
            <a:r>
              <a:rPr lang="en-US" dirty="0" err="1">
                <a:latin typeface="Source Sans Pro Light" charset="0"/>
                <a:ea typeface="ヒラギノ角ゴ ProN W3" charset="0"/>
                <a:cs typeface="Source Sans Pro Light" charset="0"/>
              </a:rPr>
              <a:t>Categorise</a:t>
            </a:r>
            <a:r>
              <a:rPr lang="en-US" dirty="0">
                <a:latin typeface="Source Sans Pro Light" charset="0"/>
                <a:ea typeface="ヒラギノ角ゴ ProN W3" charset="0"/>
                <a:cs typeface="Source Sans Pro Light" charset="0"/>
              </a:rPr>
              <a:t> and compare official and unofficial social media brand images to measure how these brands are portrayed on the respective social media platform</a:t>
            </a:r>
          </a:p>
          <a:p>
            <a:pPr marL="0" indent="0">
              <a:spcBef>
                <a:spcPts val="300"/>
              </a:spcBef>
              <a:spcAft>
                <a:spcPts val="30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procedure combining Deep Learning models, data collection and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1555008760"/>
              </p:ext>
            </p:extLst>
          </p:nvPr>
        </p:nvGraphicFramePr>
        <p:xfrm>
          <a:off x="568728" y="3717032"/>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664247576"/>
              </p:ext>
            </p:extLst>
          </p:nvPr>
        </p:nvGraphicFramePr>
        <p:xfrm>
          <a:off x="7172016" y="3726017"/>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1340853970"/>
              </p:ext>
            </p:extLst>
          </p:nvPr>
        </p:nvGraphicFramePr>
        <p:xfrm>
          <a:off x="3866182" y="3573016"/>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1734153215"/>
              </p:ext>
            </p:extLst>
          </p:nvPr>
        </p:nvGraphicFramePr>
        <p:xfrm>
          <a:off x="3866182" y="5265204"/>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1087087">
            <a:off x="2897324" y="3775610"/>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3292379">
            <a:off x="6282710" y="3750598"/>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16676" y="4401188"/>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05328" y="4401188"/>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86101" y="3825044"/>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2999" y="5589240"/>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44673" y="5476599"/>
            <a:ext cx="2557091" cy="696290"/>
          </a:xfrm>
          <a:prstGeom prst="wedgeRoundRectCallout">
            <a:avLst>
              <a:gd name="adj1" fmla="val -3595"/>
              <a:gd name="adj2" fmla="val -81130"/>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454489" y="4581128"/>
            <a:ext cx="1405813" cy="280096"/>
          </a:xfrm>
          <a:prstGeom prst="wedgeRoundRectCallout">
            <a:avLst>
              <a:gd name="adj1" fmla="val -80227"/>
              <a:gd name="adj2" fmla="val 79557"/>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rPr>
              <a:t>Model </a:t>
            </a:r>
            <a:r>
              <a:rPr kumimoji="0" lang="de-CH" sz="1200" b="0" i="0" u="none" strike="noStrike" cap="none" normalizeH="0" baseline="0" dirty="0" err="1">
                <a:ln>
                  <a:noFill/>
                </a:ln>
                <a:solidFill>
                  <a:srgbClr val="000000"/>
                </a:solidFill>
                <a:effectLst/>
                <a:latin typeface="Neutraface Text Book" charset="0"/>
                <a:ea typeface="ヒラギノ角ゴ ProN W3" charset="0"/>
                <a:cs typeface="ヒラギノ角ゴ ProN W3" charset="0"/>
                <a:sym typeface="Neutraface Text Book" charset="0"/>
              </a:rPr>
              <a:t>Prediction</a:t>
            </a: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7664530" y="5467200"/>
            <a:ext cx="1710490" cy="696291"/>
          </a:xfrm>
          <a:prstGeom prst="wedgeRoundRectCallout">
            <a:avLst>
              <a:gd name="adj1" fmla="val 566"/>
              <a:gd name="adj2" fmla="val -83469"/>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5400000">
            <a:off x="4772031" y="4616183"/>
            <a:ext cx="380650" cy="557352"/>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5006903"/>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4977172"/>
            <a:ext cx="452621" cy="449250"/>
          </a:xfrm>
          <a:prstGeom prst="rect">
            <a:avLst/>
          </a:prstGeom>
        </p:spPr>
      </p:pic>
      <p:pic>
        <p:nvPicPr>
          <p:cNvPr id="8" name="Picture 7"/>
          <p:cNvPicPr>
            <a:picLocks noChangeAspect="1"/>
          </p:cNvPicPr>
          <p:nvPr/>
        </p:nvPicPr>
        <p:blipFill>
          <a:blip r:embed="rId37"/>
          <a:stretch>
            <a:fillRect/>
          </a:stretch>
        </p:blipFill>
        <p:spPr>
          <a:xfrm>
            <a:off x="3893075" y="3098839"/>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025119"/>
            <a:ext cx="433852" cy="439885"/>
          </a:xfrm>
          <a:prstGeom prst="rect">
            <a:avLst/>
          </a:prstGeom>
        </p:spPr>
      </p:pic>
      <p:pic>
        <p:nvPicPr>
          <p:cNvPr id="11" name="Picture 10"/>
          <p:cNvPicPr>
            <a:picLocks noChangeAspect="1"/>
          </p:cNvPicPr>
          <p:nvPr/>
        </p:nvPicPr>
        <p:blipFill>
          <a:blip r:embed="rId39"/>
          <a:stretch>
            <a:fillRect/>
          </a:stretch>
        </p:blipFill>
        <p:spPr>
          <a:xfrm>
            <a:off x="1511722" y="3032956"/>
            <a:ext cx="985466" cy="422343"/>
          </a:xfrm>
          <a:prstGeom prst="rect">
            <a:avLst/>
          </a:prstGeom>
        </p:spPr>
      </p:pic>
      <p:pic>
        <p:nvPicPr>
          <p:cNvPr id="12" name="Picture 11"/>
          <p:cNvPicPr>
            <a:picLocks noChangeAspect="1"/>
          </p:cNvPicPr>
          <p:nvPr/>
        </p:nvPicPr>
        <p:blipFill>
          <a:blip r:embed="rId40"/>
          <a:stretch>
            <a:fillRect/>
          </a:stretch>
        </p:blipFill>
        <p:spPr>
          <a:xfrm>
            <a:off x="2800634" y="5481228"/>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079281" y="5936331"/>
            <a:ext cx="1113034" cy="408993"/>
          </a:xfrm>
          <a:prstGeom prst="rect">
            <a:avLst/>
          </a:prstGeom>
        </p:spPr>
      </p:pic>
      <p:pic>
        <p:nvPicPr>
          <p:cNvPr id="17" name="Picture 16"/>
          <p:cNvPicPr>
            <a:picLocks noChangeAspect="1"/>
          </p:cNvPicPr>
          <p:nvPr/>
        </p:nvPicPr>
        <p:blipFill>
          <a:blip r:embed="rId42"/>
          <a:stretch>
            <a:fillRect/>
          </a:stretch>
        </p:blipFill>
        <p:spPr>
          <a:xfrm>
            <a:off x="2900772" y="5049180"/>
            <a:ext cx="751134" cy="292921"/>
          </a:xfrm>
          <a:prstGeom prst="rect">
            <a:avLst/>
          </a:prstGeom>
        </p:spPr>
      </p:pic>
      <p:pic>
        <p:nvPicPr>
          <p:cNvPr id="19" name="Picture 18"/>
          <p:cNvPicPr>
            <a:picLocks noChangeAspect="1"/>
          </p:cNvPicPr>
          <p:nvPr/>
        </p:nvPicPr>
        <p:blipFill>
          <a:blip r:embed="rId43"/>
          <a:stretch>
            <a:fillRect/>
          </a:stretch>
        </p:blipFill>
        <p:spPr>
          <a:xfrm>
            <a:off x="2900772" y="6079505"/>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068960"/>
            <a:ext cx="1222499" cy="415888"/>
          </a:xfrm>
          <a:prstGeom prst="rect">
            <a:avLst/>
          </a:prstGeom>
        </p:spPr>
      </p:pic>
      <p:pic>
        <p:nvPicPr>
          <p:cNvPr id="23" name="Picture 22"/>
          <p:cNvPicPr>
            <a:picLocks noChangeAspect="1"/>
          </p:cNvPicPr>
          <p:nvPr/>
        </p:nvPicPr>
        <p:blipFill>
          <a:blip r:embed="rId45"/>
          <a:stretch>
            <a:fillRect/>
          </a:stretch>
        </p:blipFill>
        <p:spPr>
          <a:xfrm>
            <a:off x="3024311" y="3102800"/>
            <a:ext cx="740557" cy="362204"/>
          </a:xfrm>
          <a:prstGeom prst="rect">
            <a:avLst/>
          </a:prstGeom>
        </p:spPr>
      </p:pic>
      <p:pic>
        <p:nvPicPr>
          <p:cNvPr id="24" name="Picture 23"/>
          <p:cNvPicPr>
            <a:picLocks noChangeAspect="1"/>
          </p:cNvPicPr>
          <p:nvPr/>
        </p:nvPicPr>
        <p:blipFill>
          <a:blip r:embed="rId46"/>
          <a:stretch>
            <a:fillRect/>
          </a:stretch>
        </p:blipFill>
        <p:spPr>
          <a:xfrm>
            <a:off x="2972780" y="4509120"/>
            <a:ext cx="591468" cy="318929"/>
          </a:xfrm>
          <a:prstGeom prst="rect">
            <a:avLst/>
          </a:prstGeom>
        </p:spPr>
      </p:pic>
      <p:pic>
        <p:nvPicPr>
          <p:cNvPr id="25" name="Picture 24"/>
          <p:cNvPicPr>
            <a:picLocks noChangeAspect="1"/>
          </p:cNvPicPr>
          <p:nvPr/>
        </p:nvPicPr>
        <p:blipFill>
          <a:blip r:embed="rId47"/>
          <a:stretch>
            <a:fillRect/>
          </a:stretch>
        </p:blipFill>
        <p:spPr>
          <a:xfrm>
            <a:off x="4572396" y="3086877"/>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213140" y="5558978"/>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3137507104"/>
              </p:ext>
            </p:extLst>
          </p:nvPr>
        </p:nvGraphicFramePr>
        <p:xfrm>
          <a:off x="6803890" y="2528900"/>
          <a:ext cx="2656307" cy="82149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a:solidFill>
                            <a:schemeClr val="accent4"/>
                          </a:solidFill>
                        </a:rPr>
                        <a:t>Social Media</a:t>
                      </a:r>
                    </a:p>
                  </a:txBody>
                  <a:tcPr anchor="ctr">
                    <a:solidFill>
                      <a:schemeClr val="bg1">
                        <a:lumMod val="85000"/>
                      </a:schemeClr>
                    </a:solidFill>
                  </a:tcPr>
                </a:tc>
                <a:tc>
                  <a:txBody>
                    <a:bodyPr/>
                    <a:lstStyle/>
                    <a:p>
                      <a:pPr algn="ctr"/>
                      <a:r>
                        <a:rPr lang="de-CH" b="1" dirty="0" err="1">
                          <a:solidFill>
                            <a:schemeClr val="accent4"/>
                          </a:solidFill>
                        </a:rPr>
                        <a:t>Categories</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baseline="0" dirty="0">
                          <a:solidFill>
                            <a:schemeClr val="accent4"/>
                          </a:solidFill>
                        </a:rPr>
                        <a:t>Flickr, Instagram</a:t>
                      </a:r>
                      <a:endParaRPr lang="de-CH" b="0" dirty="0">
                        <a:solidFill>
                          <a:schemeClr val="accent4"/>
                        </a:solidFill>
                      </a:endParaRPr>
                    </a:p>
                  </a:txBody>
                  <a:tcPr anchor="ctr">
                    <a:solidFill>
                      <a:schemeClr val="bg1">
                        <a:lumMod val="85000"/>
                      </a:schemeClr>
                    </a:solidFill>
                  </a:tcPr>
                </a:tc>
                <a:tc>
                  <a:txBody>
                    <a:bodyPr/>
                    <a:lstStyle/>
                    <a:p>
                      <a:pPr algn="ctr"/>
                      <a:r>
                        <a:rPr lang="de-CH" b="0" dirty="0" err="1">
                          <a:solidFill>
                            <a:schemeClr val="accent4"/>
                          </a:solidFill>
                        </a:rPr>
                        <a:t>fun</a:t>
                      </a:r>
                      <a:r>
                        <a:rPr lang="de-CH" b="0" dirty="0">
                          <a:solidFill>
                            <a:schemeClr val="accent4"/>
                          </a:solidFill>
                        </a:rPr>
                        <a:t>, </a:t>
                      </a:r>
                      <a:r>
                        <a:rPr lang="de-CH" b="0" dirty="0" err="1">
                          <a:solidFill>
                            <a:schemeClr val="accent4"/>
                          </a:solidFill>
                        </a:rPr>
                        <a:t>healthy</a:t>
                      </a:r>
                      <a:r>
                        <a:rPr lang="de-CH" b="0" dirty="0">
                          <a:solidFill>
                            <a:schemeClr val="accent4"/>
                          </a:solidFill>
                        </a:rPr>
                        <a:t>, </a:t>
                      </a:r>
                      <a:r>
                        <a:rPr lang="de-CH" b="0" dirty="0" err="1">
                          <a:solidFill>
                            <a:schemeClr val="accent4"/>
                          </a:solidFill>
                        </a:rPr>
                        <a:t>rugged</a:t>
                      </a:r>
                      <a:r>
                        <a:rPr lang="de-CH" b="0" dirty="0">
                          <a:solidFill>
                            <a:schemeClr val="accent4"/>
                          </a:solidFill>
                        </a:rPr>
                        <a:t>, </a:t>
                      </a:r>
                      <a:r>
                        <a:rPr lang="de-CH" b="0" dirty="0" err="1">
                          <a:solidFill>
                            <a:schemeClr val="accent4"/>
                          </a:solidFill>
                        </a:rPr>
                        <a:t>glamorous</a:t>
                      </a:r>
                      <a:endParaRPr lang="de-CH"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42449554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Tool 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1939591" y="4217020"/>
            <a:ext cx="6793829" cy="2308324"/>
          </a:xfrm>
          <a:prstGeom prst="rect">
            <a:avLst/>
          </a:prstGeom>
          <a:noFill/>
        </p:spPr>
        <p:txBody>
          <a:bodyPr wrap="square" rtlCol="0">
            <a:spAutoFit/>
          </a:bodyPr>
          <a:lstStyle/>
          <a:p>
            <a:r>
              <a:rPr lang="de-CH" sz="1800" b="1" dirty="0">
                <a:solidFill>
                  <a:srgbClr val="271F2E"/>
                </a:solidFill>
                <a:latin typeface="Source Sans Pro Light"/>
                <a:ea typeface="+mn-ea"/>
              </a:rPr>
              <a:t>San Pellegrino </a:t>
            </a:r>
          </a:p>
          <a:p>
            <a:pPr marL="285750" indent="-285750">
              <a:buFont typeface="Arial" panose="020B0604020202020204" pitchFamily="34" charset="0"/>
              <a:buChar char="•"/>
            </a:pPr>
            <a:r>
              <a:rPr lang="de-CH" sz="1800" dirty="0">
                <a:solidFill>
                  <a:srgbClr val="271F2E"/>
                </a:solidFill>
                <a:latin typeface="Source Sans Pro Light"/>
                <a:ea typeface="+mn-ea"/>
              </a:rPr>
              <a:t>54%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41%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pPr marL="285750" indent="-285750">
              <a:buFont typeface="Arial" panose="020B0604020202020204" pitchFamily="34" charset="0"/>
              <a:buChar char="•"/>
            </a:pPr>
            <a:r>
              <a:rPr lang="de-CH" sz="1800" dirty="0">
                <a:solidFill>
                  <a:srgbClr val="271F2E"/>
                </a:solidFill>
                <a:latin typeface="Source Sans Pro Light"/>
                <a:ea typeface="+mn-ea"/>
              </a:rPr>
              <a:t>21%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70%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unofficial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r>
              <a:rPr lang="de-CH" sz="1800" dirty="0">
                <a:solidFill>
                  <a:srgbClr val="271F2E"/>
                </a:solidFill>
                <a:latin typeface="Source Sans Pro Light"/>
                <a:ea typeface="+mn-ea"/>
                <a:sym typeface="Wingdings" panose="05000000000000000000" pitchFamily="2" charset="2"/>
              </a:rPr>
              <a:t> Marketing </a:t>
            </a:r>
            <a:r>
              <a:rPr lang="de-CH" sz="1800" dirty="0" err="1">
                <a:solidFill>
                  <a:srgbClr val="271F2E"/>
                </a:solidFill>
                <a:latin typeface="Source Sans Pro Light"/>
                <a:ea typeface="+mn-ea"/>
                <a:sym typeface="Wingdings" panose="05000000000000000000" pitchFamily="2" charset="2"/>
              </a:rPr>
              <a:t>department</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can</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focus</a:t>
            </a:r>
            <a:r>
              <a:rPr lang="de-CH" sz="1800" dirty="0">
                <a:solidFill>
                  <a:srgbClr val="271F2E"/>
                </a:solidFill>
                <a:latin typeface="Source Sans Pro Light"/>
                <a:ea typeface="+mn-ea"/>
                <a:sym typeface="Wingdings" panose="05000000000000000000" pitchFamily="2" charset="2"/>
              </a:rPr>
              <a:t> on </a:t>
            </a:r>
            <a:r>
              <a:rPr lang="de-CH" sz="1800" dirty="0" err="1">
                <a:solidFill>
                  <a:srgbClr val="271F2E"/>
                </a:solidFill>
                <a:latin typeface="Source Sans Pro Light"/>
                <a:ea typeface="+mn-ea"/>
                <a:sym typeface="Wingdings" panose="05000000000000000000" pitchFamily="2" charset="2"/>
              </a:rPr>
              <a:t>this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mismatch</a:t>
            </a:r>
            <a:r>
              <a:rPr lang="de-CH" sz="1800" dirty="0">
                <a:solidFill>
                  <a:srgbClr val="271F2E"/>
                </a:solidFill>
                <a:latin typeface="Source Sans Pro Light"/>
                <a:ea typeface="+mn-ea"/>
                <a:sym typeface="Wingdings" panose="05000000000000000000" pitchFamily="2" charset="2"/>
              </a:rPr>
              <a:t> and </a:t>
            </a:r>
            <a:r>
              <a:rPr lang="de-CH" sz="1800" dirty="0" err="1">
                <a:solidFill>
                  <a:srgbClr val="271F2E"/>
                </a:solidFill>
                <a:latin typeface="Source Sans Pro Light"/>
                <a:ea typeface="+mn-ea"/>
                <a:sym typeface="Wingdings" panose="05000000000000000000" pitchFamily="2" charset="2"/>
              </a:rPr>
              <a:t>develop</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corresponding</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strategies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to</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harmonise</a:t>
            </a:r>
            <a:r>
              <a:rPr lang="de-CH" sz="1800" dirty="0">
                <a:solidFill>
                  <a:srgbClr val="271F2E"/>
                </a:solidFill>
                <a:latin typeface="Source Sans Pro Light"/>
                <a:ea typeface="+mn-ea"/>
                <a:sym typeface="Wingdings" panose="05000000000000000000" pitchFamily="2" charset="2"/>
              </a:rPr>
              <a:t> San </a:t>
            </a:r>
            <a:r>
              <a:rPr lang="de-CH" sz="1800" dirty="0" err="1">
                <a:solidFill>
                  <a:srgbClr val="271F2E"/>
                </a:solidFill>
                <a:latin typeface="Source Sans Pro Light"/>
                <a:ea typeface="+mn-ea"/>
                <a:sym typeface="Wingdings" panose="05000000000000000000" pitchFamily="2" charset="2"/>
              </a:rPr>
              <a:t>Pellegrino’s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brand</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image</a:t>
            </a:r>
            <a:endParaRPr lang="de-CH" sz="1800" dirty="0">
              <a:solidFill>
                <a:srgbClr val="271F2E"/>
              </a:solidFill>
              <a:latin typeface="Source Sans Pro Light"/>
              <a:ea typeface="+mn-ea"/>
            </a:endParaRPr>
          </a:p>
          <a:p>
            <a:endParaRPr lang="de-CH" sz="1800" u="dotted" dirty="0">
              <a:latin typeface="Berlin Sans FB" panose="020E0602020502020306" pitchFamily="34"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939591" y="1564975"/>
            <a:ext cx="6896217" cy="2656113"/>
          </a:xfrm>
        </p:spPr>
        <p:txBody>
          <a:bodyPr/>
          <a:lstStyle/>
          <a:p>
            <a:pPr>
              <a:lnSpc>
                <a:spcPct val="100000"/>
              </a:lnSpc>
              <a:spcAft>
                <a:spcPts val="1200"/>
              </a:spcAft>
            </a:pPr>
            <a:r>
              <a:rPr lang="de-CH" b="1" dirty="0"/>
              <a:t> Consumer </a:t>
            </a:r>
            <a:r>
              <a:rPr lang="de-CH" b="1" dirty="0" err="1"/>
              <a:t>Insights</a:t>
            </a:r>
            <a:r>
              <a:rPr lang="de-CH" b="1" dirty="0"/>
              <a:t> 					   	 </a:t>
            </a:r>
            <a:r>
              <a:rPr lang="de-CH" dirty="0" err="1"/>
              <a:t>Better</a:t>
            </a:r>
            <a:r>
              <a:rPr lang="de-CH" dirty="0"/>
              <a:t> </a:t>
            </a:r>
            <a:r>
              <a:rPr lang="de-CH" dirty="0" err="1"/>
              <a:t>understand</a:t>
            </a:r>
            <a:r>
              <a:rPr lang="de-CH" dirty="0"/>
              <a:t> </a:t>
            </a:r>
            <a:r>
              <a:rPr lang="de-CH" dirty="0" err="1"/>
              <a:t>consumer</a:t>
            </a:r>
            <a:r>
              <a:rPr lang="de-CH" dirty="0"/>
              <a:t> </a:t>
            </a:r>
            <a:r>
              <a:rPr lang="de-CH" dirty="0" err="1"/>
              <a:t>brand</a:t>
            </a:r>
            <a:r>
              <a:rPr lang="de-CH" dirty="0"/>
              <a:t> </a:t>
            </a:r>
            <a:r>
              <a:rPr lang="de-CH" dirty="0" err="1"/>
              <a:t>perception</a:t>
            </a:r>
            <a:r>
              <a:rPr lang="de-CH" dirty="0"/>
              <a:t> </a:t>
            </a:r>
          </a:p>
          <a:p>
            <a:pPr>
              <a:lnSpc>
                <a:spcPct val="100000"/>
              </a:lnSpc>
              <a:spcAft>
                <a:spcPts val="1200"/>
              </a:spcAft>
            </a:pPr>
            <a:r>
              <a:rPr lang="de-CH" b="1" dirty="0"/>
              <a:t> Benchmarking 							 </a:t>
            </a:r>
            <a:r>
              <a:rPr lang="de-CH" dirty="0"/>
              <a:t>Brand </a:t>
            </a:r>
            <a:r>
              <a:rPr lang="de-CH" dirty="0" err="1"/>
              <a:t>positioning</a:t>
            </a:r>
            <a:r>
              <a:rPr lang="de-CH" dirty="0"/>
              <a:t> and </a:t>
            </a:r>
            <a:r>
              <a:rPr lang="de-CH" dirty="0" err="1"/>
              <a:t>comparison</a:t>
            </a:r>
            <a:r>
              <a:rPr lang="de-CH" dirty="0"/>
              <a:t> </a:t>
            </a:r>
            <a:r>
              <a:rPr lang="de-CH" dirty="0" err="1"/>
              <a:t>with</a:t>
            </a:r>
            <a:r>
              <a:rPr lang="de-CH" dirty="0"/>
              <a:t> </a:t>
            </a:r>
            <a:r>
              <a:rPr lang="en-US" dirty="0"/>
              <a:t>competitors</a:t>
            </a:r>
            <a:endParaRPr lang="de-CH" dirty="0"/>
          </a:p>
          <a:p>
            <a:pPr>
              <a:lnSpc>
                <a:spcPct val="100000"/>
              </a:lnSpc>
              <a:spcAft>
                <a:spcPts val="1200"/>
              </a:spcAft>
            </a:pPr>
            <a:r>
              <a:rPr lang="de-CH" b="1" dirty="0"/>
              <a:t> New </a:t>
            </a:r>
            <a:r>
              <a:rPr lang="de-CH" b="1" dirty="0" err="1"/>
              <a:t>Opportunities</a:t>
            </a:r>
            <a:r>
              <a:rPr lang="de-CH" b="1" dirty="0"/>
              <a:t>						 </a:t>
            </a:r>
            <a:r>
              <a:rPr lang="de-CH" dirty="0" err="1"/>
              <a:t>Improve</a:t>
            </a:r>
            <a:r>
              <a:rPr lang="de-CH" dirty="0"/>
              <a:t> </a:t>
            </a:r>
            <a:r>
              <a:rPr lang="de-CH" dirty="0" err="1"/>
              <a:t>corporate</a:t>
            </a:r>
            <a:r>
              <a:rPr lang="de-CH" dirty="0"/>
              <a:t> </a:t>
            </a:r>
            <a:r>
              <a:rPr lang="de-CH" dirty="0" err="1"/>
              <a:t>brand</a:t>
            </a:r>
            <a:r>
              <a:rPr lang="de-CH" dirty="0"/>
              <a:t> </a:t>
            </a:r>
            <a:r>
              <a:rPr lang="de-CH" dirty="0" err="1"/>
              <a:t>image</a:t>
            </a:r>
            <a:endParaRPr lang="de-CH" dirty="0"/>
          </a:p>
        </p:txBody>
      </p:sp>
      <p:pic>
        <p:nvPicPr>
          <p:cNvPr id="20" name="Picture 19"/>
          <p:cNvPicPr>
            <a:picLocks noChangeAspect="1"/>
          </p:cNvPicPr>
          <p:nvPr/>
        </p:nvPicPr>
        <p:blipFill>
          <a:blip r:embed="rId9"/>
          <a:stretch>
            <a:fillRect/>
          </a:stretch>
        </p:blipFill>
        <p:spPr>
          <a:xfrm>
            <a:off x="8159679" y="3719034"/>
            <a:ext cx="1352258" cy="39238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spcBef>
                <a:spcPts val="300"/>
              </a:spcBef>
              <a:spcAft>
                <a:spcPts val="300"/>
              </a:spcAft>
              <a:buFont typeface="Arial" panose="020B0604020202020204" pitchFamily="34" charset="0"/>
              <a:buChar char="•"/>
            </a:pPr>
            <a:r>
              <a:rPr lang="de-CH" b="1" dirty="0" err="1"/>
              <a:t>OneVsRest</a:t>
            </a:r>
            <a:r>
              <a:rPr lang="de-CH" b="1" dirty="0"/>
              <a:t> </a:t>
            </a:r>
            <a:r>
              <a:rPr lang="de-CH" b="1" dirty="0" err="1"/>
              <a:t>Multiclass</a:t>
            </a:r>
            <a:r>
              <a:rPr lang="de-CH" b="1" dirty="0"/>
              <a:t> Image Classification Problem</a:t>
            </a:r>
          </a:p>
          <a:p>
            <a:pPr marL="0" indent="0">
              <a:spcBef>
                <a:spcPts val="300"/>
              </a:spcBef>
              <a:spcAft>
                <a:spcPts val="1200"/>
              </a:spcAft>
              <a:buNone/>
            </a:pPr>
            <a:r>
              <a:rPr lang="de-CH" dirty="0" err="1"/>
              <a:t>Classified</a:t>
            </a:r>
            <a:r>
              <a:rPr lang="de-CH" dirty="0"/>
              <a:t> </a:t>
            </a:r>
            <a:r>
              <a:rPr lang="de-CH" dirty="0" err="1"/>
              <a:t>manually</a:t>
            </a:r>
            <a:r>
              <a:rPr lang="de-CH" dirty="0"/>
              <a:t> </a:t>
            </a:r>
            <a:r>
              <a:rPr lang="de-CH" dirty="0" err="1"/>
              <a:t>annotated</a:t>
            </a:r>
            <a:r>
              <a:rPr lang="de-CH" dirty="0"/>
              <a:t> </a:t>
            </a:r>
            <a:r>
              <a:rPr lang="de-CH" dirty="0" err="1"/>
              <a:t>images</a:t>
            </a:r>
            <a:r>
              <a:rPr lang="de-CH" dirty="0"/>
              <a:t> </a:t>
            </a:r>
            <a:r>
              <a:rPr lang="de-CH" dirty="0" err="1"/>
              <a:t>downloaded</a:t>
            </a:r>
            <a:r>
              <a:rPr lang="de-CH" dirty="0"/>
              <a:t> </a:t>
            </a:r>
            <a:r>
              <a:rPr lang="de-CH" dirty="0" err="1"/>
              <a:t>from</a:t>
            </a:r>
            <a:r>
              <a:rPr lang="de-CH" dirty="0"/>
              <a:t> Flickr </a:t>
            </a:r>
            <a:br>
              <a:rPr lang="de-CH" dirty="0"/>
            </a:br>
            <a:r>
              <a:rPr lang="de-CH" dirty="0" err="1"/>
              <a:t>using</a:t>
            </a:r>
            <a:r>
              <a:rPr lang="de-CH" dirty="0"/>
              <a:t> Linux-on-Windows </a:t>
            </a:r>
            <a:r>
              <a:rPr lang="de-CH" dirty="0" err="1"/>
              <a:t>into</a:t>
            </a:r>
            <a:r>
              <a:rPr lang="de-CH" dirty="0"/>
              <a:t> </a:t>
            </a:r>
            <a:r>
              <a:rPr lang="de-CH" dirty="0" err="1"/>
              <a:t>one</a:t>
            </a:r>
            <a:r>
              <a:rPr lang="de-CH" dirty="0"/>
              <a:t> </a:t>
            </a:r>
            <a:r>
              <a:rPr lang="de-CH" dirty="0" err="1"/>
              <a:t>of</a:t>
            </a:r>
            <a:r>
              <a:rPr lang="de-CH" dirty="0"/>
              <a:t> </a:t>
            </a:r>
            <a:r>
              <a:rPr lang="de-CH" dirty="0" err="1"/>
              <a:t>the</a:t>
            </a:r>
            <a:r>
              <a:rPr lang="de-CH" dirty="0"/>
              <a:t> </a:t>
            </a:r>
            <a:r>
              <a:rPr lang="de-CH" dirty="0" err="1"/>
              <a:t>following</a:t>
            </a:r>
            <a:r>
              <a:rPr lang="de-CH" dirty="0"/>
              <a:t> 4 </a:t>
            </a:r>
            <a:r>
              <a:rPr lang="de-CH" dirty="0" err="1"/>
              <a:t>attributes</a:t>
            </a:r>
            <a:r>
              <a:rPr lang="de-CH" dirty="0"/>
              <a:t> </a:t>
            </a:r>
            <a:br>
              <a:rPr lang="de-CH" dirty="0"/>
            </a:br>
            <a:r>
              <a:rPr lang="de-CH" dirty="0"/>
              <a:t>(+ </a:t>
            </a:r>
            <a:r>
              <a:rPr lang="de-CH" dirty="0" err="1"/>
              <a:t>their</a:t>
            </a:r>
            <a:r>
              <a:rPr lang="de-CH" dirty="0"/>
              <a:t> </a:t>
            </a:r>
            <a:r>
              <a:rPr lang="de-CH" dirty="0" err="1"/>
              <a:t>antonyms</a:t>
            </a:r>
            <a:r>
              <a:rPr lang="de-CH" dirty="0"/>
              <a:t> + UNK </a:t>
            </a:r>
            <a:r>
              <a:rPr lang="de-CH" dirty="0" err="1"/>
              <a:t>classes</a:t>
            </a:r>
            <a:r>
              <a:rPr lang="de-CH" dirty="0"/>
              <a:t>) </a:t>
            </a:r>
            <a:r>
              <a:rPr lang="de-CH" dirty="0" err="1"/>
              <a:t>taking</a:t>
            </a:r>
            <a:r>
              <a:rPr lang="de-CH" dirty="0"/>
              <a:t> </a:t>
            </a:r>
            <a:r>
              <a:rPr lang="de-CH" dirty="0" err="1"/>
              <a:t>the</a:t>
            </a:r>
            <a:r>
              <a:rPr lang="de-CH" dirty="0"/>
              <a:t> </a:t>
            </a:r>
            <a:r>
              <a:rPr lang="de-CH" dirty="0" err="1"/>
              <a:t>argmax</a:t>
            </a:r>
            <a:r>
              <a:rPr lang="de-CH" dirty="0"/>
              <a:t> </a:t>
            </a:r>
            <a:r>
              <a:rPr lang="de-CH" dirty="0" err="1"/>
              <a:t>probability</a:t>
            </a:r>
            <a:r>
              <a:rPr lang="de-CH" dirty="0"/>
              <a:t> : </a:t>
            </a:r>
          </a:p>
          <a:p>
            <a:pPr marL="285750" indent="-285750">
              <a:spcBef>
                <a:spcPts val="300"/>
              </a:spcBef>
              <a:spcAft>
                <a:spcPts val="300"/>
              </a:spcAft>
              <a:buFont typeface="Arial" panose="020B0604020202020204" pitchFamily="34" charset="0"/>
              <a:buChar char="•"/>
            </a:pPr>
            <a:r>
              <a:rPr lang="de-CH" b="1" dirty="0"/>
              <a:t>Transfer Learning Approach</a:t>
            </a:r>
          </a:p>
          <a:p>
            <a:pPr marL="0" indent="0">
              <a:spcBef>
                <a:spcPts val="300"/>
              </a:spcBef>
              <a:spcAft>
                <a:spcPts val="1200"/>
              </a:spcAft>
              <a:buNone/>
            </a:pPr>
            <a:r>
              <a:rPr lang="de-CH" dirty="0" err="1"/>
              <a:t>Used</a:t>
            </a:r>
            <a:r>
              <a:rPr lang="de-CH" dirty="0"/>
              <a:t> </a:t>
            </a:r>
            <a:r>
              <a:rPr lang="de-CH" dirty="0" err="1"/>
              <a:t>pre-trained</a:t>
            </a:r>
            <a:r>
              <a:rPr lang="de-CH" dirty="0"/>
              <a:t> «ResNet50» </a:t>
            </a:r>
            <a:r>
              <a:rPr lang="de-CH" dirty="0" err="1"/>
              <a:t>model</a:t>
            </a:r>
            <a:r>
              <a:rPr lang="de-CH" dirty="0"/>
              <a:t> (CNN) </a:t>
            </a:r>
            <a:r>
              <a:rPr lang="de-CH" dirty="0" err="1"/>
              <a:t>with</a:t>
            </a:r>
            <a:r>
              <a:rPr lang="de-CH" dirty="0"/>
              <a:t> (&gt; 23 Million )</a:t>
            </a:r>
            <a:r>
              <a:rPr lang="de-CH" dirty="0" err="1"/>
              <a:t>parameters</a:t>
            </a:r>
            <a:r>
              <a:rPr lang="de-CH" dirty="0"/>
              <a:t> and </a:t>
            </a:r>
            <a:r>
              <a:rPr lang="de-CH" dirty="0" err="1"/>
              <a:t>added</a:t>
            </a:r>
            <a:r>
              <a:rPr lang="de-CH" dirty="0"/>
              <a:t> </a:t>
            </a:r>
            <a:r>
              <a:rPr lang="de-CH" dirty="0" err="1"/>
              <a:t>our</a:t>
            </a:r>
            <a:r>
              <a:rPr lang="de-CH" dirty="0"/>
              <a:t> own last fully </a:t>
            </a:r>
            <a:r>
              <a:rPr lang="de-CH" dirty="0" err="1"/>
              <a:t>connected</a:t>
            </a:r>
            <a:r>
              <a:rPr lang="de-CH" dirty="0"/>
              <a:t> </a:t>
            </a:r>
            <a:r>
              <a:rPr lang="de-CH" dirty="0" err="1"/>
              <a:t>classifier</a:t>
            </a:r>
            <a:r>
              <a:rPr lang="de-CH" dirty="0"/>
              <a:t> </a:t>
            </a:r>
            <a:r>
              <a:rPr lang="de-CH" dirty="0" err="1"/>
              <a:t>layer</a:t>
            </a:r>
            <a:r>
              <a:rPr lang="de-CH" dirty="0"/>
              <a:t>.</a:t>
            </a:r>
          </a:p>
          <a:p>
            <a:pPr marL="285750" indent="-285750">
              <a:spcBef>
                <a:spcPts val="300"/>
              </a:spcBef>
              <a:spcAft>
                <a:spcPts val="300"/>
              </a:spcAft>
              <a:buFont typeface="Arial" panose="020B0604020202020204" pitchFamily="34" charset="0"/>
              <a:buChar char="•"/>
            </a:pPr>
            <a:r>
              <a:rPr lang="de-CH" b="1" dirty="0"/>
              <a:t>Model </a:t>
            </a:r>
            <a:r>
              <a:rPr lang="de-CH" b="1" dirty="0" err="1"/>
              <a:t>Prediction</a:t>
            </a:r>
            <a:endParaRPr lang="de-CH" dirty="0"/>
          </a:p>
          <a:p>
            <a:pPr marL="0" indent="0">
              <a:spcBef>
                <a:spcPts val="300"/>
              </a:spcBef>
              <a:spcAft>
                <a:spcPts val="300"/>
              </a:spcAft>
              <a:buNone/>
            </a:pPr>
            <a:r>
              <a:rPr lang="de-CH" dirty="0" err="1"/>
              <a:t>Predicted</a:t>
            </a:r>
            <a:r>
              <a:rPr lang="de-CH" dirty="0"/>
              <a:t> </a:t>
            </a:r>
            <a:r>
              <a:rPr lang="de-CH" dirty="0" err="1"/>
              <a:t>class</a:t>
            </a:r>
            <a:r>
              <a:rPr lang="de-CH" dirty="0"/>
              <a:t> </a:t>
            </a:r>
            <a:r>
              <a:rPr lang="de-CH" dirty="0" err="1"/>
              <a:t>label</a:t>
            </a:r>
            <a:r>
              <a:rPr lang="de-CH" dirty="0"/>
              <a:t> </a:t>
            </a:r>
            <a:r>
              <a:rPr lang="de-CH" dirty="0" err="1"/>
              <a:t>for</a:t>
            </a:r>
            <a:r>
              <a:rPr lang="de-CH" dirty="0"/>
              <a:t> </a:t>
            </a:r>
            <a:r>
              <a:rPr lang="de-CH" dirty="0" err="1"/>
              <a:t>brand</a:t>
            </a:r>
            <a:r>
              <a:rPr lang="de-CH" dirty="0"/>
              <a:t> </a:t>
            </a:r>
            <a:r>
              <a:rPr lang="de-CH" dirty="0" err="1"/>
              <a:t>images</a:t>
            </a:r>
            <a:r>
              <a:rPr lang="de-CH" dirty="0"/>
              <a:t>.</a:t>
            </a:r>
          </a:p>
          <a:p>
            <a:pPr marL="0" indent="0">
              <a:buNone/>
            </a:pPr>
            <a:r>
              <a:rPr lang="de-CH" dirty="0" err="1"/>
              <a:t>Example</a:t>
            </a:r>
            <a:r>
              <a:rPr lang="de-CH" dirty="0"/>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1166657445"/>
              </p:ext>
            </p:extLst>
          </p:nvPr>
        </p:nvGraphicFramePr>
        <p:xfrm>
          <a:off x="7005228" y="202484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dirty="0" err="1">
                          <a:solidFill>
                            <a:schemeClr val="accent4"/>
                          </a:solidFill>
                        </a:rPr>
                        <a:t>Healthy</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dirty="0" err="1">
                          <a:solidFill>
                            <a:schemeClr val="accent4"/>
                          </a:solidFill>
                        </a:rPr>
                        <a:t>Glamorous</a:t>
                      </a:r>
                      <a:endParaRPr lang="de-CH" b="1" dirty="0">
                        <a:solidFill>
                          <a:schemeClr val="accent4"/>
                        </a:solidFill>
                      </a:endParaRPr>
                    </a:p>
                  </a:txBody>
                  <a:tcPr anchor="ctr">
                    <a:solidFill>
                      <a:schemeClr val="bg1">
                        <a:lumMod val="85000"/>
                      </a:schemeClr>
                    </a:solidFill>
                  </a:tcPr>
                </a:tc>
                <a:tc>
                  <a:txBody>
                    <a:bodyPr/>
                    <a:lstStyle/>
                    <a:p>
                      <a:pPr algn="ctr"/>
                      <a:r>
                        <a:rPr lang="de-CH" b="1" dirty="0" err="1">
                          <a:solidFill>
                            <a:schemeClr val="accent4"/>
                          </a:solidFill>
                        </a:rPr>
                        <a:t>Rugged</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From</a:t>
            </a:r>
            <a:r>
              <a:rPr lang="de-CH" dirty="0">
                <a:latin typeface="Source Sans Pro Semibold" charset="0"/>
                <a:ea typeface="ヒラギノ角ゴ ProN W3" charset="0"/>
                <a:cs typeface="Source Sans Pro Semibold" charset="0"/>
              </a:rPr>
              <a:t> Image Data </a:t>
            </a:r>
            <a:r>
              <a:rPr lang="de-CH" dirty="0" err="1">
                <a:latin typeface="Source Sans Pro Semibold" charset="0"/>
                <a:ea typeface="ヒラギノ角ゴ ProN W3" charset="0"/>
                <a:cs typeface="Source Sans Pro Semibold" charset="0"/>
              </a:rPr>
              <a:t>to</a:t>
            </a:r>
            <a:r>
              <a:rPr lang="de-CH" dirty="0">
                <a:latin typeface="Source Sans Pro Semibold" charset="0"/>
                <a:ea typeface="ヒラギノ角ゴ ProN W3" charset="0"/>
                <a:cs typeface="Source Sans Pro Semibold" charset="0"/>
              </a:rPr>
              <a:t> Model </a:t>
            </a:r>
            <a:r>
              <a:rPr lang="de-CH" dirty="0" err="1">
                <a:latin typeface="Source Sans Pro Semibold" charset="0"/>
                <a:ea typeface="ヒラギノ角ゴ ProN W3" charset="0"/>
                <a:cs typeface="Source Sans Pro Semibold" charset="0"/>
              </a:rPr>
              <a:t>Deployment</a:t>
            </a:r>
            <a:r>
              <a:rPr lang="de-CH" dirty="0">
                <a:latin typeface="Source Sans Pro Semibold" charset="0"/>
                <a:ea typeface="ヒラギノ角ゴ ProN W3" charset="0"/>
                <a:cs typeface="Source Sans Pro Semibold" charset="0"/>
              </a:rPr>
              <a:t> on a Web App –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One-vs-Rest approach: multiclass classification used where each classifier was trained independently for the corresponding  attribute 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Fitting one classifier per attribute</a:t>
                </a:r>
              </a:p>
              <a:p>
                <a:pPr marL="171450" indent="-171450" eaLnBrk="1" hangingPunct="1">
                  <a:buFont typeface="Arial" panose="020B0604020202020204" pitchFamily="34" charset="0"/>
                  <a:buChar char="•"/>
                </a:pPr>
                <a:r>
                  <a:rPr lang="de-CH" sz="1200">
                    <a:latin typeface="+mn-lt"/>
                  </a:rPr>
                  <a:t>Model accuracy: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55% up to</a:t>
                </a:r>
                <a:r>
                  <a:rPr lang="de-CH" sz="120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a:latin typeface="+mn-lt"/>
                  </a:rPr>
                  <a:t> 73%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80%</a:t>
                </a:r>
                <a:r>
                  <a:rPr lang="de-CH" sz="1200">
                    <a:latin typeface="+mn-lt"/>
                  </a:rPr>
                  <a:t>)</a:t>
                </a: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Data augmentation</a:t>
            </a: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36776"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6776"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915456"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dirty="0"/>
              <a:t>8</a:t>
            </a:r>
            <a:endParaRPr lang="en-US" sz="2000" b="1" dirty="0"/>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5424662"/>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br>
              <a:rPr lang="de-CH" b="1" dirty="0"/>
            </a:br>
            <a:r>
              <a:rPr lang="de-CH" dirty="0" err="1"/>
              <a:t>adding</a:t>
            </a:r>
            <a:r>
              <a:rPr lang="de-CH" dirty="0"/>
              <a:t> e.g. Pinterest and Twitter </a:t>
            </a:r>
            <a:r>
              <a:rPr lang="de-CH" dirty="0" err="1"/>
              <a:t>images</a:t>
            </a:r>
            <a:r>
              <a:rPr lang="de-CH" dirty="0"/>
              <a:t>, </a:t>
            </a:r>
            <a:r>
              <a:rPr lang="de-CH" dirty="0" err="1"/>
              <a:t>matching</a:t>
            </a:r>
            <a:r>
              <a:rPr lang="de-CH" dirty="0"/>
              <a:t> social </a:t>
            </a:r>
            <a:r>
              <a:rPr lang="de-CH" dirty="0" err="1"/>
              <a:t>media</a:t>
            </a:r>
            <a:r>
              <a:rPr lang="de-CH" dirty="0"/>
              <a:t> </a:t>
            </a:r>
            <a:r>
              <a:rPr lang="de-CH" dirty="0" err="1"/>
              <a:t>handles</a:t>
            </a:r>
            <a:r>
              <a:rPr lang="de-CH" dirty="0"/>
              <a:t> </a:t>
            </a:r>
            <a:r>
              <a:rPr lang="de-CH" dirty="0" err="1"/>
              <a:t>to</a:t>
            </a:r>
            <a:r>
              <a:rPr lang="de-CH" dirty="0"/>
              <a:t> </a:t>
            </a:r>
            <a:r>
              <a:rPr lang="de-CH" dirty="0" err="1"/>
              <a:t>user</a:t>
            </a:r>
            <a:r>
              <a:rPr lang="de-CH" dirty="0"/>
              <a:t> </a:t>
            </a:r>
            <a:r>
              <a:rPr lang="de-CH" dirty="0" err="1"/>
              <a:t>input</a:t>
            </a:r>
            <a:r>
              <a:rPr lang="de-CH" dirty="0"/>
              <a:t>, </a:t>
            </a:r>
            <a:r>
              <a:rPr lang="de-CH" dirty="0" err="1"/>
              <a:t>performance</a:t>
            </a:r>
            <a:r>
              <a:rPr lang="de-CH" dirty="0"/>
              <a:t> </a:t>
            </a:r>
            <a:r>
              <a:rPr lang="de-CH" dirty="0" err="1"/>
              <a:t>enhancements</a:t>
            </a:r>
            <a:r>
              <a:rPr lang="de-CH" dirty="0"/>
              <a:t> </a:t>
            </a:r>
            <a:r>
              <a:rPr lang="de-CH" dirty="0" err="1"/>
              <a:t>to</a:t>
            </a:r>
            <a:r>
              <a:rPr lang="de-CH" dirty="0"/>
              <a:t> </a:t>
            </a:r>
            <a:r>
              <a:rPr lang="de-CH" dirty="0" err="1"/>
              <a:t>collect</a:t>
            </a:r>
            <a:r>
              <a:rPr lang="de-CH" dirty="0"/>
              <a:t> </a:t>
            </a:r>
            <a:r>
              <a:rPr lang="de-CH" dirty="0" err="1"/>
              <a:t>more</a:t>
            </a:r>
            <a:r>
              <a:rPr lang="de-CH" dirty="0"/>
              <a:t> </a:t>
            </a:r>
            <a:r>
              <a:rPr lang="de-CH" dirty="0" err="1"/>
              <a:t>images</a:t>
            </a:r>
            <a:endParaRPr lang="de-CH" dirty="0"/>
          </a:p>
          <a:p>
            <a:pPr marL="285750" indent="-285750">
              <a:lnSpc>
                <a:spcPct val="100000"/>
              </a:lnSpc>
              <a:buFont typeface="Arial" panose="020B0604020202020204" pitchFamily="34" charset="0"/>
              <a:buChar char="•"/>
            </a:pPr>
            <a:r>
              <a:rPr lang="de-CH" b="1" dirty="0"/>
              <a:t>Attribute </a:t>
            </a:r>
            <a:r>
              <a:rPr lang="de-CH" b="1" dirty="0" err="1"/>
              <a:t>selection</a:t>
            </a:r>
            <a:br>
              <a:rPr lang="de-CH" b="1" dirty="0"/>
            </a:br>
            <a:r>
              <a:rPr lang="de-CH" dirty="0" err="1"/>
              <a:t>adding</a:t>
            </a:r>
            <a:r>
              <a:rPr lang="de-CH" dirty="0"/>
              <a:t> </a:t>
            </a:r>
            <a:r>
              <a:rPr lang="de-CH" dirty="0" err="1"/>
              <a:t>more</a:t>
            </a:r>
            <a:r>
              <a:rPr lang="de-CH" dirty="0"/>
              <a:t> </a:t>
            </a:r>
            <a:r>
              <a:rPr lang="de-CH" dirty="0" err="1"/>
              <a:t>attributes</a:t>
            </a:r>
            <a:endParaRPr lang="de-CH"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br>
              <a:rPr lang="de-CH" b="1" dirty="0"/>
            </a:br>
            <a:r>
              <a:rPr lang="de-CH" dirty="0" err="1"/>
              <a:t>obtaining</a:t>
            </a:r>
            <a:r>
              <a:rPr lang="de-CH" dirty="0"/>
              <a:t> proper </a:t>
            </a:r>
            <a:r>
              <a:rPr lang="de-CH" dirty="0" err="1"/>
              <a:t>licenses</a:t>
            </a:r>
            <a:r>
              <a:rPr lang="de-CH" dirty="0"/>
              <a:t> </a:t>
            </a:r>
            <a:r>
              <a:rPr lang="de-CH" dirty="0" err="1"/>
              <a:t>for</a:t>
            </a:r>
            <a:r>
              <a:rPr lang="de-CH" dirty="0"/>
              <a:t> </a:t>
            </a:r>
            <a:r>
              <a:rPr lang="de-CH" dirty="0" err="1"/>
              <a:t>commercialisation</a:t>
            </a:r>
            <a:r>
              <a:rPr lang="de-CH" dirty="0"/>
              <a:t> </a:t>
            </a:r>
            <a:r>
              <a:rPr lang="de-CH" dirty="0" err="1"/>
              <a:t>of</a:t>
            </a:r>
            <a:r>
              <a:rPr lang="de-CH" dirty="0"/>
              <a:t> </a:t>
            </a:r>
            <a:r>
              <a:rPr lang="de-CH" dirty="0" err="1"/>
              <a:t>the</a:t>
            </a:r>
            <a:r>
              <a:rPr lang="de-CH" dirty="0"/>
              <a:t> Web App</a:t>
            </a:r>
          </a:p>
          <a:p>
            <a:pPr marL="285750" indent="-285750">
              <a:lnSpc>
                <a:spcPct val="100000"/>
              </a:lnSpc>
              <a:buFont typeface="Arial" panose="020B0604020202020204" pitchFamily="34" charset="0"/>
              <a:buChar char="•"/>
            </a:pPr>
            <a:r>
              <a:rPr lang="de-CH" b="1" dirty="0"/>
              <a:t>Model									   </a:t>
            </a:r>
            <a:r>
              <a:rPr lang="de-CH" i="1" dirty="0"/>
              <a:t>Hyper-Parameter Tuning </a:t>
            </a:r>
            <a:r>
              <a:rPr lang="de-CH" dirty="0" err="1"/>
              <a:t>to</a:t>
            </a:r>
            <a:r>
              <a:rPr lang="de-CH" dirty="0"/>
              <a:t> find out </a:t>
            </a:r>
            <a:r>
              <a:rPr lang="de-CH" dirty="0" err="1"/>
              <a:t>the</a:t>
            </a:r>
            <a:r>
              <a:rPr lang="de-CH" dirty="0"/>
              <a:t> </a:t>
            </a:r>
            <a:r>
              <a:rPr lang="de-CH" dirty="0" err="1"/>
              <a:t>best</a:t>
            </a:r>
            <a:r>
              <a:rPr lang="de-CH" dirty="0"/>
              <a:t> </a:t>
            </a:r>
            <a:r>
              <a:rPr lang="de-CH" dirty="0" err="1"/>
              <a:t>parameters</a:t>
            </a:r>
            <a:r>
              <a:rPr lang="de-CH" dirty="0"/>
              <a:t> </a:t>
            </a:r>
            <a:r>
              <a:rPr lang="de-CH" dirty="0" err="1"/>
              <a:t>for</a:t>
            </a:r>
            <a:r>
              <a:rPr lang="de-CH" dirty="0"/>
              <a:t> </a:t>
            </a:r>
            <a:r>
              <a:rPr lang="de-CH" dirty="0" err="1"/>
              <a:t>the</a:t>
            </a:r>
            <a:r>
              <a:rPr lang="de-CH" dirty="0"/>
              <a:t> </a:t>
            </a:r>
            <a:r>
              <a:rPr lang="de-CH" dirty="0" err="1"/>
              <a:t>models</a:t>
            </a:r>
            <a:r>
              <a:rPr lang="de-CH" dirty="0"/>
              <a:t>, </a:t>
            </a:r>
            <a:r>
              <a:rPr lang="de-CH" dirty="0" err="1"/>
              <a:t>i.e</a:t>
            </a:r>
            <a:r>
              <a:rPr lang="de-CH" dirty="0"/>
              <a:t> Optimizer, Loss </a:t>
            </a:r>
            <a:r>
              <a:rPr lang="de-CH" dirty="0" err="1"/>
              <a:t>Function</a:t>
            </a:r>
            <a:r>
              <a:rPr lang="de-CH" dirty="0"/>
              <a:t>, Numbers </a:t>
            </a:r>
            <a:r>
              <a:rPr lang="de-CH" dirty="0" err="1"/>
              <a:t>of</a:t>
            </a:r>
            <a:r>
              <a:rPr lang="de-CH" dirty="0"/>
              <a:t> </a:t>
            </a:r>
            <a:r>
              <a:rPr lang="de-CH" dirty="0" err="1"/>
              <a:t>layers</a:t>
            </a:r>
            <a:r>
              <a:rPr lang="de-CH" dirty="0"/>
              <a:t> </a:t>
            </a:r>
            <a:r>
              <a:rPr lang="de-CH" dirty="0" err="1"/>
              <a:t>to</a:t>
            </a:r>
            <a:r>
              <a:rPr lang="de-CH" dirty="0"/>
              <a:t> </a:t>
            </a:r>
            <a:r>
              <a:rPr lang="de-CH" dirty="0" err="1"/>
              <a:t>fine</a:t>
            </a:r>
            <a:r>
              <a:rPr lang="de-CH"/>
              <a:t> tune</a:t>
            </a:r>
            <a:r>
              <a:rPr lang="de-CH" dirty="0"/>
              <a:t>;</a:t>
            </a:r>
            <a:r>
              <a:rPr lang="de-CH"/>
              <a:t> </a:t>
            </a:r>
            <a:r>
              <a:rPr lang="de-CH" i="1" dirty="0"/>
              <a:t>Multilabel Classification </a:t>
            </a:r>
            <a:r>
              <a:rPr lang="de-CH" dirty="0" err="1"/>
              <a:t>to</a:t>
            </a:r>
            <a:r>
              <a:rPr lang="de-CH" dirty="0"/>
              <a:t> </a:t>
            </a:r>
            <a:r>
              <a:rPr lang="de-CH" dirty="0" err="1"/>
              <a:t>associate</a:t>
            </a:r>
            <a:r>
              <a:rPr lang="de-CH" dirty="0"/>
              <a:t> an </a:t>
            </a:r>
            <a:r>
              <a:rPr lang="de-CH" dirty="0" err="1"/>
              <a:t>image</a:t>
            </a:r>
            <a:r>
              <a:rPr lang="de-CH" dirty="0"/>
              <a:t> </a:t>
            </a:r>
            <a:r>
              <a:rPr lang="de-CH" dirty="0" err="1"/>
              <a:t>with</a:t>
            </a:r>
            <a:r>
              <a:rPr lang="de-CH" dirty="0"/>
              <a:t> multiple </a:t>
            </a:r>
            <a:r>
              <a:rPr lang="de-CH" dirty="0" err="1"/>
              <a:t>attributes</a:t>
            </a:r>
            <a:r>
              <a:rPr lang="de-CH" dirty="0"/>
              <a:t> </a:t>
            </a:r>
            <a:r>
              <a:rPr lang="de-CH" dirty="0" err="1"/>
              <a:t>instead</a:t>
            </a:r>
            <a:r>
              <a:rPr lang="de-CH" dirty="0"/>
              <a:t> </a:t>
            </a:r>
            <a:r>
              <a:rPr lang="de-CH" dirty="0" err="1"/>
              <a:t>of</a:t>
            </a:r>
            <a:r>
              <a:rPr lang="de-CH" dirty="0"/>
              <a:t> </a:t>
            </a:r>
            <a:r>
              <a:rPr lang="de-CH" dirty="0" err="1"/>
              <a:t>single</a:t>
            </a:r>
            <a:r>
              <a:rPr lang="de-CH" dirty="0"/>
              <a:t> </a:t>
            </a:r>
            <a:r>
              <a:rPr lang="de-CH" dirty="0" err="1"/>
              <a:t>attribute</a:t>
            </a:r>
            <a:r>
              <a:rPr lang="de-CH" dirty="0"/>
              <a:t>. </a:t>
            </a:r>
          </a:p>
          <a:p>
            <a:pPr marL="285750" indent="-285750">
              <a:lnSpc>
                <a:spcPct val="100000"/>
              </a:lnSpc>
              <a:buFont typeface="Arial" panose="020B0604020202020204" pitchFamily="34" charset="0"/>
              <a:buChar char="•"/>
            </a:pPr>
            <a:r>
              <a:rPr lang="de-CH" b="1" dirty="0"/>
              <a:t>Web App</a:t>
            </a:r>
            <a:br>
              <a:rPr lang="de-CH" b="1" dirty="0"/>
            </a:br>
            <a:r>
              <a:rPr lang="de-CH" dirty="0" err="1"/>
              <a:t>error</a:t>
            </a:r>
            <a:r>
              <a:rPr lang="de-CH" dirty="0"/>
              <a:t> </a:t>
            </a:r>
            <a:r>
              <a:rPr lang="de-CH" dirty="0" err="1"/>
              <a:t>handling</a:t>
            </a:r>
            <a:r>
              <a:rPr lang="de-CH" dirty="0"/>
              <a:t>, UI </a:t>
            </a:r>
            <a:r>
              <a:rPr lang="de-CH" dirty="0" err="1"/>
              <a:t>enhancements</a:t>
            </a:r>
            <a:r>
              <a:rPr lang="de-CH" dirty="0"/>
              <a:t>, </a:t>
            </a:r>
            <a:r>
              <a:rPr lang="de-CH" dirty="0" err="1"/>
              <a:t>database</a:t>
            </a:r>
            <a:r>
              <a:rPr lang="de-CH" dirty="0"/>
              <a:t> </a:t>
            </a:r>
            <a:r>
              <a:rPr lang="de-CH" dirty="0" err="1"/>
              <a:t>integration</a:t>
            </a:r>
            <a:r>
              <a:rPr lang="de-CH" dirty="0"/>
              <a:t>, </a:t>
            </a:r>
            <a:r>
              <a:rPr lang="de-CH" dirty="0" err="1"/>
              <a:t>image</a:t>
            </a:r>
            <a:r>
              <a:rPr lang="de-CH" dirty="0"/>
              <a:t> </a:t>
            </a:r>
            <a:r>
              <a:rPr lang="de-CH" dirty="0" err="1"/>
              <a:t>display</a:t>
            </a:r>
            <a:endParaRPr lang="de-CH" dirty="0"/>
          </a:p>
          <a:p>
            <a:pPr marL="285750" indent="-285750">
              <a:lnSpc>
                <a:spcPct val="100000"/>
              </a:lnSpc>
              <a:buFont typeface="Arial" panose="020B0604020202020204" pitchFamily="34" charset="0"/>
              <a:buChar char="•"/>
            </a:pPr>
            <a:r>
              <a:rPr lang="de-CH" b="1" dirty="0" err="1"/>
              <a:t>Deployment</a:t>
            </a:r>
            <a:br>
              <a:rPr lang="de-CH" b="1" dirty="0"/>
            </a:br>
            <a:r>
              <a:rPr lang="de-CH" dirty="0" err="1"/>
              <a:t>starting</a:t>
            </a:r>
            <a:r>
              <a:rPr lang="de-CH" dirty="0"/>
              <a:t> </a:t>
            </a:r>
            <a:r>
              <a:rPr lang="de-CH" dirty="0" err="1"/>
              <a:t>with</a:t>
            </a:r>
            <a:r>
              <a:rPr lang="de-CH" dirty="0"/>
              <a:t> a simple </a:t>
            </a:r>
            <a:r>
              <a:rPr lang="de-CH" dirty="0" err="1"/>
              <a:t>pipeline</a:t>
            </a:r>
            <a:r>
              <a:rPr lang="de-CH" dirty="0"/>
              <a:t> and </a:t>
            </a:r>
            <a:r>
              <a:rPr lang="de-CH" dirty="0" err="1"/>
              <a:t>gradually</a:t>
            </a:r>
            <a:r>
              <a:rPr lang="de-CH" dirty="0"/>
              <a:t> </a:t>
            </a:r>
            <a:r>
              <a:rPr lang="de-CH" dirty="0" err="1"/>
              <a:t>increase</a:t>
            </a:r>
            <a:r>
              <a:rPr lang="de-CH" dirty="0"/>
              <a:t> ist </a:t>
            </a:r>
            <a:r>
              <a:rPr lang="de-CH" dirty="0" err="1"/>
              <a:t>complexity</a:t>
            </a:r>
            <a:r>
              <a:rPr lang="de-CH" dirty="0"/>
              <a:t> </a:t>
            </a:r>
            <a:r>
              <a:rPr lang="de-CH" dirty="0" err="1"/>
              <a:t>to</a:t>
            </a:r>
            <a:r>
              <a:rPr lang="de-CH" dirty="0"/>
              <a:t> </a:t>
            </a:r>
            <a:r>
              <a:rPr lang="de-CH" dirty="0" err="1"/>
              <a:t>better</a:t>
            </a:r>
            <a:r>
              <a:rPr lang="de-CH" dirty="0"/>
              <a:t> </a:t>
            </a:r>
            <a:r>
              <a:rPr lang="de-CH" dirty="0" err="1"/>
              <a:t>understand</a:t>
            </a:r>
            <a:r>
              <a:rPr lang="de-CH" dirty="0"/>
              <a:t> </a:t>
            </a:r>
            <a:r>
              <a:rPr lang="de-CH" dirty="0" err="1"/>
              <a:t>arising</a:t>
            </a:r>
            <a:r>
              <a:rPr lang="de-CH" dirty="0"/>
              <a:t> </a:t>
            </a:r>
            <a:r>
              <a:rPr lang="de-CH" dirty="0" err="1"/>
              <a:t>problems</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listening!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2286</Words>
  <Characters>0</Characters>
  <Application>Microsoft Office PowerPoint</Application>
  <PresentationFormat>A4-Papier (210 x 297 mm)</PresentationFormat>
  <Lines>0</Lines>
  <Paragraphs>149</Paragraphs>
  <Slides>8</Slides>
  <Notes>8</Notes>
  <HiddenSlides>0</HiddenSlides>
  <MMClips>0</MMClips>
  <ScaleCrop>false</ScaleCrop>
  <HeadingPairs>
    <vt:vector size="8" baseType="variant">
      <vt:variant>
        <vt:lpstr>Verwendete Schriftarten</vt:lpstr>
      </vt:variant>
      <vt:variant>
        <vt:i4>13</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23" baseType="lpstr">
      <vt:lpstr>Arial</vt:lpstr>
      <vt:lpstr>Berlin Sans FB</vt:lpstr>
      <vt:lpstr>Calibri</vt:lpstr>
      <vt:lpstr>Cambria Math</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 –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Theebana Rajendram</cp:lastModifiedBy>
  <cp:revision>1170</cp:revision>
  <cp:lastPrinted>2017-02-09T19:24:07Z</cp:lastPrinted>
  <dcterms:created xsi:type="dcterms:W3CDTF">2012-01-01T19:20:04Z</dcterms:created>
  <dcterms:modified xsi:type="dcterms:W3CDTF">2020-04-27T10:37:28Z</dcterms:modified>
</cp:coreProperties>
</file>