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10"/>
  </p:notesMasterIdLst>
  <p:handoutMasterIdLst>
    <p:handoutMasterId r:id="rId11"/>
  </p:handoutMasterIdLst>
  <p:sldIdLst>
    <p:sldId id="848" r:id="rId2"/>
    <p:sldId id="849" r:id="rId3"/>
    <p:sldId id="862" r:id="rId4"/>
    <p:sldId id="868" r:id="rId5"/>
    <p:sldId id="865" r:id="rId6"/>
    <p:sldId id="866" r:id="rId7"/>
    <p:sldId id="861" r:id="rId8"/>
    <p:sldId id="832" r:id="rId9"/>
  </p:sldIdLst>
  <p:sldSz cx="9906000" cy="6858000" type="A4"/>
  <p:notesSz cx="7099300" cy="10234613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1pPr>
    <a:lvl2pPr marL="334963" indent="11906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2pPr>
    <a:lvl3pPr marL="671513" indent="23971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3pPr>
    <a:lvl4pPr marL="1008063" indent="36036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4pPr>
    <a:lvl5pPr marL="1344613" indent="48101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7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3930">
          <p15:clr>
            <a:srgbClr val="A4A3A4"/>
          </p15:clr>
        </p15:guide>
        <p15:guide id="4" orient="horz" pos="1094">
          <p15:clr>
            <a:srgbClr val="A4A3A4"/>
          </p15:clr>
        </p15:guide>
        <p15:guide id="5" orient="horz" pos="278">
          <p15:clr>
            <a:srgbClr val="A4A3A4"/>
          </p15:clr>
        </p15:guide>
        <p15:guide id="6" orient="horz" pos="981">
          <p15:clr>
            <a:srgbClr val="A4A3A4"/>
          </p15:clr>
        </p15:guide>
        <p15:guide id="7" pos="398">
          <p15:clr>
            <a:srgbClr val="A4A3A4"/>
          </p15:clr>
        </p15:guide>
        <p15:guide id="8" pos="5842">
          <p15:clr>
            <a:srgbClr val="A4A3A4"/>
          </p15:clr>
        </p15:guide>
        <p15:guide id="9" pos="625">
          <p15:clr>
            <a:srgbClr val="A4A3A4"/>
          </p15:clr>
        </p15:guide>
        <p15:guide id="10" pos="1102">
          <p15:clr>
            <a:srgbClr val="A4A3A4"/>
          </p15:clr>
        </p15:guide>
        <p15:guide id="11" pos="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ebana Rajendram" initials="TR" lastIdx="3" clrIdx="0">
    <p:extLst>
      <p:ext uri="{19B8F6BF-5375-455C-9EA6-DF929625EA0E}">
        <p15:presenceInfo xmlns:p15="http://schemas.microsoft.com/office/powerpoint/2012/main" userId="f0fd86f2b187c5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13F"/>
    <a:srgbClr val="97E4FF"/>
    <a:srgbClr val="FFC000"/>
    <a:srgbClr val="FFFF00"/>
    <a:srgbClr val="ABF010"/>
    <a:srgbClr val="E4F50B"/>
    <a:srgbClr val="00009B"/>
    <a:srgbClr val="2D2D8A"/>
    <a:srgbClr val="00B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660"/>
  </p:normalViewPr>
  <p:slideViewPr>
    <p:cSldViewPr snapToObjects="1">
      <p:cViewPr varScale="1">
        <p:scale>
          <a:sx n="124" d="100"/>
          <a:sy n="124" d="100"/>
        </p:scale>
        <p:origin x="762" y="108"/>
      </p:cViewPr>
      <p:guideLst>
        <p:guide orient="horz" pos="277"/>
        <p:guide orient="horz" pos="3929"/>
        <p:guide orient="horz" pos="3930"/>
        <p:guide orient="horz" pos="1094"/>
        <p:guide orient="horz" pos="278"/>
        <p:guide orient="horz" pos="981"/>
        <p:guide pos="398"/>
        <p:guide pos="5842"/>
        <p:guide pos="625"/>
        <p:guide pos="1102"/>
        <p:guide pos="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5" d="100"/>
          <a:sy n="55" d="100"/>
        </p:scale>
        <p:origin x="-3704" y="-10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9T23:36:26.166" idx="3">
    <p:pos x="5313" y="3501"/>
    <p:text>Link to the Demo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svg"/><Relationship Id="rId1" Type="http://schemas.openxmlformats.org/officeDocument/2006/relationships/image" Target="../media/image10.png"/><Relationship Id="rId6" Type="http://schemas.openxmlformats.org/officeDocument/2006/relationships/image" Target="../media/image21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svg"/><Relationship Id="rId1" Type="http://schemas.openxmlformats.org/officeDocument/2006/relationships/image" Target="../media/image10.png"/><Relationship Id="rId6" Type="http://schemas.openxmlformats.org/officeDocument/2006/relationships/image" Target="../media/image21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 dirty="0"/>
            <a:t>Request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 dirty="0"/>
            <a:t>Response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 dirty="0"/>
            <a:t>Web </a:t>
          </a:r>
          <a:r>
            <a:rPr lang="de-CH" b="1" dirty="0" err="1"/>
            <a:t>Application</a:t>
          </a:r>
          <a:endParaRPr lang="de-CH" b="1" dirty="0"/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 dirty="0"/>
            <a:t>Deep Learning Model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4448CC-3C1B-475A-B0F8-BFB183F71789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de-CH"/>
        </a:p>
      </dgm:t>
    </dgm:pt>
    <dgm:pt modelId="{D5738C20-078A-48AF-A045-054B8E1D6576}">
      <dgm:prSet phldrT="[Text]"/>
      <dgm:spPr/>
      <dgm:t>
        <a:bodyPr/>
        <a:lstStyle/>
        <a:p>
          <a:pPr algn="l"/>
          <a:r>
            <a:rPr lang="de-CH" dirty="0"/>
            <a:t>Consumer </a:t>
          </a:r>
          <a:r>
            <a:rPr lang="de-CH" dirty="0" err="1"/>
            <a:t>Insights</a:t>
          </a:r>
          <a:endParaRPr lang="de-CH" dirty="0"/>
        </a:p>
        <a:p>
          <a:pPr algn="ctr"/>
          <a:endParaRPr lang="de-CH" dirty="0"/>
        </a:p>
      </dgm:t>
    </dgm:pt>
    <dgm:pt modelId="{B546451D-13D7-44A6-A130-73EFEA1A6607}" type="parTrans" cxnId="{2607E0DB-82D7-445C-9811-CE3A03A26A38}">
      <dgm:prSet/>
      <dgm:spPr/>
      <dgm:t>
        <a:bodyPr/>
        <a:lstStyle/>
        <a:p>
          <a:endParaRPr lang="de-CH"/>
        </a:p>
      </dgm:t>
    </dgm:pt>
    <dgm:pt modelId="{DB544F9A-5BE0-493E-9B53-38B1FC1F384A}" type="sibTrans" cxnId="{2607E0DB-82D7-445C-9811-CE3A03A26A38}">
      <dgm:prSet/>
      <dgm:spPr/>
      <dgm:t>
        <a:bodyPr/>
        <a:lstStyle/>
        <a:p>
          <a:endParaRPr lang="de-CH"/>
        </a:p>
      </dgm:t>
    </dgm:pt>
    <dgm:pt modelId="{7384358E-E16B-43AE-8BD7-9F4EB411F319}">
      <dgm:prSet phldrT="[Text]"/>
      <dgm:spPr/>
      <dgm:t>
        <a:bodyPr/>
        <a:lstStyle/>
        <a:p>
          <a:pPr algn="l"/>
          <a:r>
            <a:rPr lang="de-CH" dirty="0"/>
            <a:t>Benchmarking</a:t>
          </a:r>
        </a:p>
        <a:p>
          <a:pPr algn="l"/>
          <a:endParaRPr lang="de-CH" dirty="0"/>
        </a:p>
      </dgm:t>
    </dgm:pt>
    <dgm:pt modelId="{D3592DA5-7B29-4CA0-A94A-44ED08AF1FC3}" type="parTrans" cxnId="{15D27BFD-3A54-4390-9BD1-9FCF5448D562}">
      <dgm:prSet/>
      <dgm:spPr/>
      <dgm:t>
        <a:bodyPr/>
        <a:lstStyle/>
        <a:p>
          <a:endParaRPr lang="de-CH"/>
        </a:p>
      </dgm:t>
    </dgm:pt>
    <dgm:pt modelId="{DD82199A-8863-4D21-825B-E5558FE29B39}" type="sibTrans" cxnId="{15D27BFD-3A54-4390-9BD1-9FCF5448D562}">
      <dgm:prSet/>
      <dgm:spPr/>
      <dgm:t>
        <a:bodyPr/>
        <a:lstStyle/>
        <a:p>
          <a:endParaRPr lang="de-CH"/>
        </a:p>
      </dgm:t>
    </dgm:pt>
    <dgm:pt modelId="{BDD61187-DCB8-4B26-8519-38A709864AF1}">
      <dgm:prSet phldrT="[Text]"/>
      <dgm:spPr/>
      <dgm:t>
        <a:bodyPr/>
        <a:lstStyle/>
        <a:p>
          <a:pPr algn="l"/>
          <a:r>
            <a:rPr lang="de-CH" dirty="0"/>
            <a:t>New </a:t>
          </a:r>
          <a:r>
            <a:rPr lang="de-CH" dirty="0" err="1"/>
            <a:t>Opportunities</a:t>
          </a:r>
          <a:endParaRPr lang="de-CH" dirty="0"/>
        </a:p>
        <a:p>
          <a:pPr algn="l"/>
          <a:endParaRPr lang="de-CH" dirty="0"/>
        </a:p>
      </dgm:t>
    </dgm:pt>
    <dgm:pt modelId="{E974A127-D791-488C-8754-AF01339E378E}" type="parTrans" cxnId="{951BACCF-E8D6-479D-87C4-6E99A5F70DE9}">
      <dgm:prSet/>
      <dgm:spPr/>
      <dgm:t>
        <a:bodyPr/>
        <a:lstStyle/>
        <a:p>
          <a:endParaRPr lang="de-CH"/>
        </a:p>
      </dgm:t>
    </dgm:pt>
    <dgm:pt modelId="{A60849C7-0ED6-4D5A-BB3A-1BE7957DF24F}" type="sibTrans" cxnId="{951BACCF-E8D6-479D-87C4-6E99A5F70DE9}">
      <dgm:prSet/>
      <dgm:spPr/>
      <dgm:t>
        <a:bodyPr/>
        <a:lstStyle/>
        <a:p>
          <a:endParaRPr lang="de-CH"/>
        </a:p>
      </dgm:t>
    </dgm:pt>
    <dgm:pt modelId="{F8AD8AFE-8B45-4E8E-A689-D288E96579A3}" type="pres">
      <dgm:prSet presAssocID="{0D4448CC-3C1B-475A-B0F8-BFB183F7178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2CA635-6EE6-494C-8CC6-699D6DDFF9DA}" type="pres">
      <dgm:prSet presAssocID="{D5738C20-078A-48AF-A045-054B8E1D6576}" presName="composite" presStyleCnt="0"/>
      <dgm:spPr/>
    </dgm:pt>
    <dgm:pt modelId="{E0FEEB1E-D410-4E1A-A309-EC053A7C2101}" type="pres">
      <dgm:prSet presAssocID="{D5738C20-078A-48AF-A045-054B8E1D657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pf mit Zahnrädern"/>
        </a:ext>
      </dgm:extLst>
    </dgm:pt>
    <dgm:pt modelId="{770B2953-B491-4338-B50F-8D7E3F6AAACC}" type="pres">
      <dgm:prSet presAssocID="{D5738C20-078A-48AF-A045-054B8E1D657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F0CAF-F383-4B73-AAE3-81F18FEE4EBF}" type="pres">
      <dgm:prSet presAssocID="{DB544F9A-5BE0-493E-9B53-38B1FC1F384A}" presName="spacing" presStyleCnt="0"/>
      <dgm:spPr/>
    </dgm:pt>
    <dgm:pt modelId="{BAEC9D9C-1BC4-4CEE-9252-2574D587C25E}" type="pres">
      <dgm:prSet presAssocID="{7384358E-E16B-43AE-8BD7-9F4EB411F319}" presName="composite" presStyleCnt="0"/>
      <dgm:spPr/>
    </dgm:pt>
    <dgm:pt modelId="{6BA4F9A2-201E-4DE2-946D-7377D6C716CB}" type="pres">
      <dgm:prSet presAssocID="{7384358E-E16B-43AE-8BD7-9F4EB411F319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del"/>
        </a:ext>
      </dgm:extLst>
    </dgm:pt>
    <dgm:pt modelId="{F915090A-59BE-453A-8B52-DEAD801EFC00}" type="pres">
      <dgm:prSet presAssocID="{7384358E-E16B-43AE-8BD7-9F4EB411F319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7E6C0-058E-4B17-9B02-9FF76115D1D3}" type="pres">
      <dgm:prSet presAssocID="{DD82199A-8863-4D21-825B-E5558FE29B39}" presName="spacing" presStyleCnt="0"/>
      <dgm:spPr/>
    </dgm:pt>
    <dgm:pt modelId="{52705DA4-383F-44E9-BC89-4A8ECE32C446}" type="pres">
      <dgm:prSet presAssocID="{BDD61187-DCB8-4B26-8519-38A709864AF1}" presName="composite" presStyleCnt="0"/>
      <dgm:spPr/>
    </dgm:pt>
    <dgm:pt modelId="{545AFCAB-1B4C-4087-A7A3-18C2B84DADC5}" type="pres">
      <dgm:prSet presAssocID="{BDD61187-DCB8-4B26-8519-38A709864AF1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ühbirne und Zahnrad"/>
        </a:ext>
      </dgm:extLst>
    </dgm:pt>
    <dgm:pt modelId="{468BC5A6-9E8D-46ED-B5FF-466F99C09528}" type="pres">
      <dgm:prSet presAssocID="{BDD61187-DCB8-4B26-8519-38A709864AF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D27BFD-3A54-4390-9BD1-9FCF5448D562}" srcId="{0D4448CC-3C1B-475A-B0F8-BFB183F71789}" destId="{7384358E-E16B-43AE-8BD7-9F4EB411F319}" srcOrd="1" destOrd="0" parTransId="{D3592DA5-7B29-4CA0-A94A-44ED08AF1FC3}" sibTransId="{DD82199A-8863-4D21-825B-E5558FE29B39}"/>
    <dgm:cxn modelId="{39CD8076-7A10-418A-B66F-897A70885471}" type="presOf" srcId="{BDD61187-DCB8-4B26-8519-38A709864AF1}" destId="{468BC5A6-9E8D-46ED-B5FF-466F99C09528}" srcOrd="0" destOrd="0" presId="urn:microsoft.com/office/officeart/2005/8/layout/vList3"/>
    <dgm:cxn modelId="{2607E0DB-82D7-445C-9811-CE3A03A26A38}" srcId="{0D4448CC-3C1B-475A-B0F8-BFB183F71789}" destId="{D5738C20-078A-48AF-A045-054B8E1D6576}" srcOrd="0" destOrd="0" parTransId="{B546451D-13D7-44A6-A130-73EFEA1A6607}" sibTransId="{DB544F9A-5BE0-493E-9B53-38B1FC1F384A}"/>
    <dgm:cxn modelId="{4F0B0D10-263E-41DA-B164-772269D287BA}" type="presOf" srcId="{D5738C20-078A-48AF-A045-054B8E1D6576}" destId="{770B2953-B491-4338-B50F-8D7E3F6AAACC}" srcOrd="0" destOrd="0" presId="urn:microsoft.com/office/officeart/2005/8/layout/vList3"/>
    <dgm:cxn modelId="{01DD7FCA-7DFF-4A5C-80F7-1A0EE33B4D8D}" type="presOf" srcId="{7384358E-E16B-43AE-8BD7-9F4EB411F319}" destId="{F915090A-59BE-453A-8B52-DEAD801EFC00}" srcOrd="0" destOrd="0" presId="urn:microsoft.com/office/officeart/2005/8/layout/vList3"/>
    <dgm:cxn modelId="{C74FA3EF-2D99-4D79-8283-34EE384065F7}" type="presOf" srcId="{0D4448CC-3C1B-475A-B0F8-BFB183F71789}" destId="{F8AD8AFE-8B45-4E8E-A689-D288E96579A3}" srcOrd="0" destOrd="0" presId="urn:microsoft.com/office/officeart/2005/8/layout/vList3"/>
    <dgm:cxn modelId="{951BACCF-E8D6-479D-87C4-6E99A5F70DE9}" srcId="{0D4448CC-3C1B-475A-B0F8-BFB183F71789}" destId="{BDD61187-DCB8-4B26-8519-38A709864AF1}" srcOrd="2" destOrd="0" parTransId="{E974A127-D791-488C-8754-AF01339E378E}" sibTransId="{A60849C7-0ED6-4D5A-BB3A-1BE7957DF24F}"/>
    <dgm:cxn modelId="{B918EB34-D78A-44C9-B174-89B7E1963D21}" type="presParOf" srcId="{F8AD8AFE-8B45-4E8E-A689-D288E96579A3}" destId="{282CA635-6EE6-494C-8CC6-699D6DDFF9DA}" srcOrd="0" destOrd="0" presId="urn:microsoft.com/office/officeart/2005/8/layout/vList3"/>
    <dgm:cxn modelId="{974DADB0-3DBB-407D-97E3-0C86278FB964}" type="presParOf" srcId="{282CA635-6EE6-494C-8CC6-699D6DDFF9DA}" destId="{E0FEEB1E-D410-4E1A-A309-EC053A7C2101}" srcOrd="0" destOrd="0" presId="urn:microsoft.com/office/officeart/2005/8/layout/vList3"/>
    <dgm:cxn modelId="{CFE056F6-9806-4A6B-A172-88E152466C6E}" type="presParOf" srcId="{282CA635-6EE6-494C-8CC6-699D6DDFF9DA}" destId="{770B2953-B491-4338-B50F-8D7E3F6AAACC}" srcOrd="1" destOrd="0" presId="urn:microsoft.com/office/officeart/2005/8/layout/vList3"/>
    <dgm:cxn modelId="{CE1F5A30-68D7-4EC1-89DA-A2852B2DEDD3}" type="presParOf" srcId="{F8AD8AFE-8B45-4E8E-A689-D288E96579A3}" destId="{E45F0CAF-F383-4B73-AAE3-81F18FEE4EBF}" srcOrd="1" destOrd="0" presId="urn:microsoft.com/office/officeart/2005/8/layout/vList3"/>
    <dgm:cxn modelId="{B5CB8246-943F-491B-B9FA-9B2C5BFA3E31}" type="presParOf" srcId="{F8AD8AFE-8B45-4E8E-A689-D288E96579A3}" destId="{BAEC9D9C-1BC4-4CEE-9252-2574D587C25E}" srcOrd="2" destOrd="0" presId="urn:microsoft.com/office/officeart/2005/8/layout/vList3"/>
    <dgm:cxn modelId="{85873132-1960-44AC-96A4-0B7848BF5B98}" type="presParOf" srcId="{BAEC9D9C-1BC4-4CEE-9252-2574D587C25E}" destId="{6BA4F9A2-201E-4DE2-946D-7377D6C716CB}" srcOrd="0" destOrd="0" presId="urn:microsoft.com/office/officeart/2005/8/layout/vList3"/>
    <dgm:cxn modelId="{65E0514A-E028-457B-851B-8DFC775442F8}" type="presParOf" srcId="{BAEC9D9C-1BC4-4CEE-9252-2574D587C25E}" destId="{F915090A-59BE-453A-8B52-DEAD801EFC00}" srcOrd="1" destOrd="0" presId="urn:microsoft.com/office/officeart/2005/8/layout/vList3"/>
    <dgm:cxn modelId="{39820519-DC1A-4FE1-8938-58C67ED1EA63}" type="presParOf" srcId="{F8AD8AFE-8B45-4E8E-A689-D288E96579A3}" destId="{5917E6C0-058E-4B17-9B02-9FF76115D1D3}" srcOrd="3" destOrd="0" presId="urn:microsoft.com/office/officeart/2005/8/layout/vList3"/>
    <dgm:cxn modelId="{8C4A8D88-8946-46D5-822E-7C30D4DDFCF7}" type="presParOf" srcId="{F8AD8AFE-8B45-4E8E-A689-D288E96579A3}" destId="{52705DA4-383F-44E9-BC89-4A8ECE32C446}" srcOrd="4" destOrd="0" presId="urn:microsoft.com/office/officeart/2005/8/layout/vList3"/>
    <dgm:cxn modelId="{C07C29C7-68DC-48A9-BE43-70345F30E4B4}" type="presParOf" srcId="{52705DA4-383F-44E9-BC89-4A8ECE32C446}" destId="{545AFCAB-1B4C-4087-A7A3-18C2B84DADC5}" srcOrd="0" destOrd="0" presId="urn:microsoft.com/office/officeart/2005/8/layout/vList3"/>
    <dgm:cxn modelId="{DF9006FF-0148-45EE-8506-4C104CD0D860}" type="presParOf" srcId="{52705DA4-383F-44E9-BC89-4A8ECE32C446}" destId="{468BC5A6-9E8D-46ED-B5FF-466F99C0952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186A1A-0102-4F21-A74C-63E020EF9D70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98112BB7-05EE-4D64-A617-C6DFF9B3C9A2}">
      <dgm:prSet phldrT="[Text]"/>
      <dgm:spPr/>
      <dgm:t>
        <a:bodyPr/>
        <a:lstStyle/>
        <a:p>
          <a:r>
            <a:rPr lang="de-CH" dirty="0"/>
            <a:t>Input: Brand Image</a:t>
          </a:r>
        </a:p>
      </dgm:t>
    </dgm:pt>
    <dgm:pt modelId="{EBA341AB-7739-4C9C-9680-D3B2E6F81BAB}" type="parTrans" cxnId="{F950C0E4-ECF1-4508-B254-B54CAF70A7B7}">
      <dgm:prSet/>
      <dgm:spPr/>
      <dgm:t>
        <a:bodyPr/>
        <a:lstStyle/>
        <a:p>
          <a:endParaRPr lang="de-CH"/>
        </a:p>
      </dgm:t>
    </dgm:pt>
    <dgm:pt modelId="{6DFFFC3A-2321-4262-A509-66542788A4D6}" type="sibTrans" cxnId="{F950C0E4-ECF1-4508-B254-B54CAF70A7B7}">
      <dgm:prSet/>
      <dgm:spPr/>
      <dgm:t>
        <a:bodyPr/>
        <a:lstStyle/>
        <a:p>
          <a:endParaRPr lang="de-CH"/>
        </a:p>
      </dgm:t>
    </dgm:pt>
    <dgm:pt modelId="{B2CB0E99-6729-4E23-AA16-5EEF100F5516}" type="pres">
      <dgm:prSet presAssocID="{4C186A1A-0102-4F21-A74C-63E020EF9D7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3375C94-53B5-4709-ACB6-7EB8DCBBC6E4}" type="pres">
      <dgm:prSet presAssocID="{98112BB7-05EE-4D64-A617-C6DFF9B3C9A2}" presName="composite" presStyleCnt="0"/>
      <dgm:spPr/>
    </dgm:pt>
    <dgm:pt modelId="{4410D1C5-5299-4434-911D-48C21622B9EB}" type="pres">
      <dgm:prSet presAssocID="{98112BB7-05EE-4D64-A617-C6DFF9B3C9A2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515C0-51EE-43F7-B816-E9E9B76C7F4D}" type="pres">
      <dgm:prSet presAssocID="{98112BB7-05EE-4D64-A617-C6DFF9B3C9A2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>
          <a:solidFill>
            <a:schemeClr val="accent2"/>
          </a:solidFill>
        </a:ln>
      </dgm:spPr>
    </dgm:pt>
    <dgm:pt modelId="{6CA2013A-D747-4F29-8854-A237704ED6FB}" type="pres">
      <dgm:prSet presAssocID="{98112BB7-05EE-4D64-A617-C6DFF9B3C9A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A8BB80E-3204-4F7A-BB7E-36527AA8B445}" type="presOf" srcId="{98112BB7-05EE-4D64-A617-C6DFF9B3C9A2}" destId="{4410D1C5-5299-4434-911D-48C21622B9EB}" srcOrd="0" destOrd="0" presId="urn:microsoft.com/office/officeart/2008/layout/TitledPictureBlocks"/>
    <dgm:cxn modelId="{FD7CF9AA-9E26-4D5B-AB31-D2BB69D852D7}" type="presOf" srcId="{4C186A1A-0102-4F21-A74C-63E020EF9D70}" destId="{B2CB0E99-6729-4E23-AA16-5EEF100F5516}" srcOrd="0" destOrd="0" presId="urn:microsoft.com/office/officeart/2008/layout/TitledPictureBlocks"/>
    <dgm:cxn modelId="{F950C0E4-ECF1-4508-B254-B54CAF70A7B7}" srcId="{4C186A1A-0102-4F21-A74C-63E020EF9D70}" destId="{98112BB7-05EE-4D64-A617-C6DFF9B3C9A2}" srcOrd="0" destOrd="0" parTransId="{EBA341AB-7739-4C9C-9680-D3B2E6F81BAB}" sibTransId="{6DFFFC3A-2321-4262-A509-66542788A4D6}"/>
    <dgm:cxn modelId="{0559814D-6C2C-441A-9745-3ECE207F411E}" type="presParOf" srcId="{B2CB0E99-6729-4E23-AA16-5EEF100F5516}" destId="{C3375C94-53B5-4709-ACB6-7EB8DCBBC6E4}" srcOrd="0" destOrd="0" presId="urn:microsoft.com/office/officeart/2008/layout/TitledPictureBlocks"/>
    <dgm:cxn modelId="{7217F51A-0541-4B03-80CE-D201BCD1AAF4}" type="presParOf" srcId="{C3375C94-53B5-4709-ACB6-7EB8DCBBC6E4}" destId="{4410D1C5-5299-4434-911D-48C21622B9EB}" srcOrd="0" destOrd="0" presId="urn:microsoft.com/office/officeart/2008/layout/TitledPictureBlocks"/>
    <dgm:cxn modelId="{008E9313-1DEF-4986-A8DA-6BADC34CA177}" type="presParOf" srcId="{C3375C94-53B5-4709-ACB6-7EB8DCBBC6E4}" destId="{3C2515C0-51EE-43F7-B816-E9E9B76C7F4D}" srcOrd="1" destOrd="0" presId="urn:microsoft.com/office/officeart/2008/layout/TitledPictureBlocks"/>
    <dgm:cxn modelId="{75F56616-F3C9-4A79-98EB-5A0D6665D932}" type="presParOf" srcId="{C3375C94-53B5-4709-ACB6-7EB8DCBBC6E4}" destId="{6CA2013A-D747-4F29-8854-A237704ED6F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186A1A-0102-4F21-A74C-63E020EF9D70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98112BB7-05EE-4D64-A617-C6DFF9B3C9A2}">
      <dgm:prSet phldrT="[Text]"/>
      <dgm:spPr>
        <a:solidFill>
          <a:schemeClr val="accent2"/>
        </a:solidFill>
      </dgm:spPr>
      <dgm:t>
        <a:bodyPr/>
        <a:lstStyle/>
        <a:p>
          <a:r>
            <a:rPr lang="de-CH" dirty="0"/>
            <a:t>Output: Class Label</a:t>
          </a:r>
        </a:p>
      </dgm:t>
    </dgm:pt>
    <dgm:pt modelId="{EBA341AB-7739-4C9C-9680-D3B2E6F81BAB}" type="parTrans" cxnId="{F950C0E4-ECF1-4508-B254-B54CAF70A7B7}">
      <dgm:prSet/>
      <dgm:spPr/>
      <dgm:t>
        <a:bodyPr/>
        <a:lstStyle/>
        <a:p>
          <a:endParaRPr lang="de-CH"/>
        </a:p>
      </dgm:t>
    </dgm:pt>
    <dgm:pt modelId="{6DFFFC3A-2321-4262-A509-66542788A4D6}" type="sibTrans" cxnId="{F950C0E4-ECF1-4508-B254-B54CAF70A7B7}">
      <dgm:prSet/>
      <dgm:spPr/>
      <dgm:t>
        <a:bodyPr/>
        <a:lstStyle/>
        <a:p>
          <a:endParaRPr lang="de-CH"/>
        </a:p>
      </dgm:t>
    </dgm:pt>
    <dgm:pt modelId="{B2CB0E99-6729-4E23-AA16-5EEF100F5516}" type="pres">
      <dgm:prSet presAssocID="{4C186A1A-0102-4F21-A74C-63E020EF9D7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3375C94-53B5-4709-ACB6-7EB8DCBBC6E4}" type="pres">
      <dgm:prSet presAssocID="{98112BB7-05EE-4D64-A617-C6DFF9B3C9A2}" presName="composite" presStyleCnt="0"/>
      <dgm:spPr/>
    </dgm:pt>
    <dgm:pt modelId="{4410D1C5-5299-4434-911D-48C21622B9EB}" type="pres">
      <dgm:prSet presAssocID="{98112BB7-05EE-4D64-A617-C6DFF9B3C9A2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515C0-51EE-43F7-B816-E9E9B76C7F4D}" type="pres">
      <dgm:prSet presAssocID="{98112BB7-05EE-4D64-A617-C6DFF9B3C9A2}" presName="Image" presStyleLbl="bgImgPlace1" presStyleIdx="0" presStyleCnt="1"/>
      <dgm:spPr>
        <a:blipFill dpi="0" rotWithShape="1">
          <a:blip xmlns:r="http://schemas.openxmlformats.org/officeDocument/2006/relationships" r:embed="rId1">
            <a:alphaModFix amt="60000"/>
          </a:blip>
          <a:srcRect/>
          <a:stretch>
            <a:fillRect l="828" t="20983" r="828" b="20983"/>
          </a:stretch>
        </a:blipFill>
        <a:ln w="12700">
          <a:solidFill>
            <a:schemeClr val="accent2"/>
          </a:solidFill>
        </a:ln>
      </dgm:spPr>
    </dgm:pt>
    <dgm:pt modelId="{6CA2013A-D747-4F29-8854-A237704ED6FB}" type="pres">
      <dgm:prSet presAssocID="{98112BB7-05EE-4D64-A617-C6DFF9B3C9A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A8BB80E-3204-4F7A-BB7E-36527AA8B445}" type="presOf" srcId="{98112BB7-05EE-4D64-A617-C6DFF9B3C9A2}" destId="{4410D1C5-5299-4434-911D-48C21622B9EB}" srcOrd="0" destOrd="0" presId="urn:microsoft.com/office/officeart/2008/layout/TitledPictureBlocks"/>
    <dgm:cxn modelId="{FD7CF9AA-9E26-4D5B-AB31-D2BB69D852D7}" type="presOf" srcId="{4C186A1A-0102-4F21-A74C-63E020EF9D70}" destId="{B2CB0E99-6729-4E23-AA16-5EEF100F5516}" srcOrd="0" destOrd="0" presId="urn:microsoft.com/office/officeart/2008/layout/TitledPictureBlocks"/>
    <dgm:cxn modelId="{F950C0E4-ECF1-4508-B254-B54CAF70A7B7}" srcId="{4C186A1A-0102-4F21-A74C-63E020EF9D70}" destId="{98112BB7-05EE-4D64-A617-C6DFF9B3C9A2}" srcOrd="0" destOrd="0" parTransId="{EBA341AB-7739-4C9C-9680-D3B2E6F81BAB}" sibTransId="{6DFFFC3A-2321-4262-A509-66542788A4D6}"/>
    <dgm:cxn modelId="{0559814D-6C2C-441A-9745-3ECE207F411E}" type="presParOf" srcId="{B2CB0E99-6729-4E23-AA16-5EEF100F5516}" destId="{C3375C94-53B5-4709-ACB6-7EB8DCBBC6E4}" srcOrd="0" destOrd="0" presId="urn:microsoft.com/office/officeart/2008/layout/TitledPictureBlocks"/>
    <dgm:cxn modelId="{7217F51A-0541-4B03-80CE-D201BCD1AAF4}" type="presParOf" srcId="{C3375C94-53B5-4709-ACB6-7EB8DCBBC6E4}" destId="{4410D1C5-5299-4434-911D-48C21622B9EB}" srcOrd="0" destOrd="0" presId="urn:microsoft.com/office/officeart/2008/layout/TitledPictureBlocks"/>
    <dgm:cxn modelId="{008E9313-1DEF-4986-A8DA-6BADC34CA177}" type="presParOf" srcId="{C3375C94-53B5-4709-ACB6-7EB8DCBBC6E4}" destId="{3C2515C0-51EE-43F7-B816-E9E9B76C7F4D}" srcOrd="1" destOrd="0" presId="urn:microsoft.com/office/officeart/2008/layout/TitledPictureBlocks"/>
    <dgm:cxn modelId="{75F56616-F3C9-4A79-98EB-5A0D6665D932}" type="presParOf" srcId="{C3375C94-53B5-4709-ACB6-7EB8DCBBC6E4}" destId="{6CA2013A-D747-4F29-8854-A237704ED6F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165513"/>
          <a:ext cx="2173635" cy="418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b="1" kern="1200" dirty="0"/>
            <a:t>Request</a:t>
          </a:r>
        </a:p>
      </dsp:txBody>
      <dsp:txXfrm>
        <a:off x="0" y="165513"/>
        <a:ext cx="2173635" cy="418586"/>
      </dsp:txXfrm>
    </dsp:sp>
    <dsp:sp modelId="{C09B49A9-F287-466D-9FA8-2969A250D43B}">
      <dsp:nvSpPr>
        <dsp:cNvPr id="0" name=""/>
        <dsp:cNvSpPr/>
      </dsp:nvSpPr>
      <dsp:spPr>
        <a:xfrm>
          <a:off x="0" y="542135"/>
          <a:ext cx="2173635" cy="9662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134166"/>
          <a:ext cx="2173635" cy="418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b="1" kern="1200" dirty="0"/>
            <a:t>Response</a:t>
          </a:r>
        </a:p>
      </dsp:txBody>
      <dsp:txXfrm>
        <a:off x="0" y="134166"/>
        <a:ext cx="2173635" cy="418586"/>
      </dsp:txXfrm>
    </dsp:sp>
    <dsp:sp modelId="{C09B49A9-F287-466D-9FA8-2969A250D43B}">
      <dsp:nvSpPr>
        <dsp:cNvPr id="0" name=""/>
        <dsp:cNvSpPr/>
      </dsp:nvSpPr>
      <dsp:spPr>
        <a:xfrm>
          <a:off x="0" y="510788"/>
          <a:ext cx="2173635" cy="9662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61005"/>
          <a:ext cx="2173635" cy="311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/>
            <a:t>Web </a:t>
          </a:r>
          <a:r>
            <a:rPr lang="de-CH" sz="1300" b="1" kern="1200" dirty="0" err="1"/>
            <a:t>Application</a:t>
          </a:r>
          <a:endParaRPr lang="de-CH" sz="1300" b="1" kern="1200" dirty="0"/>
        </a:p>
      </dsp:txBody>
      <dsp:txXfrm>
        <a:off x="0" y="61005"/>
        <a:ext cx="2173635" cy="311867"/>
      </dsp:txXfrm>
    </dsp:sp>
    <dsp:sp modelId="{C09B49A9-F287-466D-9FA8-2969A250D43B}">
      <dsp:nvSpPr>
        <dsp:cNvPr id="0" name=""/>
        <dsp:cNvSpPr/>
      </dsp:nvSpPr>
      <dsp:spPr>
        <a:xfrm>
          <a:off x="0" y="341607"/>
          <a:ext cx="2173635" cy="5709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61005"/>
          <a:ext cx="2173635" cy="311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/>
            <a:t>Deep Learning Model</a:t>
          </a:r>
        </a:p>
      </dsp:txBody>
      <dsp:txXfrm>
        <a:off x="0" y="61005"/>
        <a:ext cx="2173635" cy="311867"/>
      </dsp:txXfrm>
    </dsp:sp>
    <dsp:sp modelId="{C09B49A9-F287-466D-9FA8-2969A250D43B}">
      <dsp:nvSpPr>
        <dsp:cNvPr id="0" name=""/>
        <dsp:cNvSpPr/>
      </dsp:nvSpPr>
      <dsp:spPr>
        <a:xfrm>
          <a:off x="0" y="341607"/>
          <a:ext cx="2173635" cy="5709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B2953-B491-4338-B50F-8D7E3F6AAACC}">
      <dsp:nvSpPr>
        <dsp:cNvPr id="0" name=""/>
        <dsp:cNvSpPr/>
      </dsp:nvSpPr>
      <dsp:spPr>
        <a:xfrm rot="10800000">
          <a:off x="1756325" y="1921"/>
          <a:ext cx="5764053" cy="121790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63" tIns="110490" rIns="206248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900" kern="1200" dirty="0"/>
            <a:t>Consumer </a:t>
          </a:r>
          <a:r>
            <a:rPr lang="de-CH" sz="2900" kern="1200" dirty="0" err="1"/>
            <a:t>Insights</a:t>
          </a:r>
          <a:endParaRPr lang="de-CH" sz="2900" kern="1200" dirty="0"/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2900" kern="1200" dirty="0"/>
        </a:p>
      </dsp:txBody>
      <dsp:txXfrm rot="10800000">
        <a:off x="2060802" y="1921"/>
        <a:ext cx="5459576" cy="1217907"/>
      </dsp:txXfrm>
    </dsp:sp>
    <dsp:sp modelId="{E0FEEB1E-D410-4E1A-A309-EC053A7C2101}">
      <dsp:nvSpPr>
        <dsp:cNvPr id="0" name=""/>
        <dsp:cNvSpPr/>
      </dsp:nvSpPr>
      <dsp:spPr>
        <a:xfrm>
          <a:off x="1147371" y="1921"/>
          <a:ext cx="1217907" cy="12179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5090A-59BE-453A-8B52-DEAD801EFC00}">
      <dsp:nvSpPr>
        <dsp:cNvPr id="0" name=""/>
        <dsp:cNvSpPr/>
      </dsp:nvSpPr>
      <dsp:spPr>
        <a:xfrm rot="10800000">
          <a:off x="1756325" y="1583383"/>
          <a:ext cx="5764053" cy="121790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63" tIns="110490" rIns="206248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900" kern="1200" dirty="0"/>
            <a:t>Benchmarking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2900" kern="1200" dirty="0"/>
        </a:p>
      </dsp:txBody>
      <dsp:txXfrm rot="10800000">
        <a:off x="2060802" y="1583383"/>
        <a:ext cx="5459576" cy="1217907"/>
      </dsp:txXfrm>
    </dsp:sp>
    <dsp:sp modelId="{6BA4F9A2-201E-4DE2-946D-7377D6C716CB}">
      <dsp:nvSpPr>
        <dsp:cNvPr id="0" name=""/>
        <dsp:cNvSpPr/>
      </dsp:nvSpPr>
      <dsp:spPr>
        <a:xfrm>
          <a:off x="1147371" y="1583383"/>
          <a:ext cx="1217907" cy="121790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BC5A6-9E8D-46ED-B5FF-466F99C09528}">
      <dsp:nvSpPr>
        <dsp:cNvPr id="0" name=""/>
        <dsp:cNvSpPr/>
      </dsp:nvSpPr>
      <dsp:spPr>
        <a:xfrm rot="10800000">
          <a:off x="1756325" y="3164845"/>
          <a:ext cx="5764053" cy="121790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63" tIns="110490" rIns="206248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900" kern="1200" dirty="0"/>
            <a:t>New </a:t>
          </a:r>
          <a:r>
            <a:rPr lang="de-CH" sz="2900" kern="1200" dirty="0" err="1"/>
            <a:t>Opportunities</a:t>
          </a:r>
          <a:endParaRPr lang="de-CH" sz="2900" kern="1200" dirty="0"/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2900" kern="1200" dirty="0"/>
        </a:p>
      </dsp:txBody>
      <dsp:txXfrm rot="10800000">
        <a:off x="2060802" y="3164845"/>
        <a:ext cx="5459576" cy="1217907"/>
      </dsp:txXfrm>
    </dsp:sp>
    <dsp:sp modelId="{545AFCAB-1B4C-4087-A7A3-18C2B84DADC5}">
      <dsp:nvSpPr>
        <dsp:cNvPr id="0" name=""/>
        <dsp:cNvSpPr/>
      </dsp:nvSpPr>
      <dsp:spPr>
        <a:xfrm>
          <a:off x="1147371" y="3164845"/>
          <a:ext cx="1217907" cy="12179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15C0-51EE-43F7-B816-E9E9B76C7F4D}">
      <dsp:nvSpPr>
        <dsp:cNvPr id="0" name=""/>
        <dsp:cNvSpPr/>
      </dsp:nvSpPr>
      <dsp:spPr>
        <a:xfrm>
          <a:off x="255213" y="307185"/>
          <a:ext cx="1859596" cy="157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0D1C5-5299-4434-911D-48C21622B9EB}">
      <dsp:nvSpPr>
        <dsp:cNvPr id="0" name=""/>
        <dsp:cNvSpPr/>
      </dsp:nvSpPr>
      <dsp:spPr>
        <a:xfrm>
          <a:off x="255213" y="6748"/>
          <a:ext cx="1859596" cy="271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/>
            <a:t>Input: Brand Image</a:t>
          </a:r>
        </a:p>
      </dsp:txBody>
      <dsp:txXfrm>
        <a:off x="255213" y="6748"/>
        <a:ext cx="1859596" cy="2713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15C0-51EE-43F7-B816-E9E9B76C7F4D}">
      <dsp:nvSpPr>
        <dsp:cNvPr id="0" name=""/>
        <dsp:cNvSpPr/>
      </dsp:nvSpPr>
      <dsp:spPr>
        <a:xfrm>
          <a:off x="255213" y="307185"/>
          <a:ext cx="1859596" cy="157562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60000"/>
          </a:blip>
          <a:srcRect/>
          <a:stretch>
            <a:fillRect l="828" t="20983" r="828" b="20983"/>
          </a:stretch>
        </a:blip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0D1C5-5299-4434-911D-48C21622B9EB}">
      <dsp:nvSpPr>
        <dsp:cNvPr id="0" name=""/>
        <dsp:cNvSpPr/>
      </dsp:nvSpPr>
      <dsp:spPr>
        <a:xfrm>
          <a:off x="255213" y="6748"/>
          <a:ext cx="1859596" cy="271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/>
            <a:t>Output: Class Label</a:t>
          </a:r>
        </a:p>
      </dsp:txBody>
      <dsp:txXfrm>
        <a:off x="255213" y="6748"/>
        <a:ext cx="1859596" cy="271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1766B9EA-E083-A94D-96A5-C5476B884CFE}" type="datetime1">
              <a:rPr lang="en-US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B97C6CC3-1B99-CC41-8C4F-FD94DC1E37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598794E-35F3-8D48-B244-F21DA91EADA9}" type="datetime1">
              <a:rPr lang="en-US"/>
              <a:pPr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CH" noProof="0"/>
              <a:t>Click to edit Master text styles</a:t>
            </a:r>
          </a:p>
          <a:p>
            <a:pPr lvl="1"/>
            <a:r>
              <a:rPr lang="de-CH" noProof="0"/>
              <a:t>Second level</a:t>
            </a:r>
          </a:p>
          <a:p>
            <a:pPr lvl="2"/>
            <a:r>
              <a:rPr lang="de-CH" noProof="0"/>
              <a:t>Third level</a:t>
            </a:r>
          </a:p>
          <a:p>
            <a:pPr lvl="3"/>
            <a:r>
              <a:rPr lang="de-CH" noProof="0"/>
              <a:t>Fourth level</a:t>
            </a:r>
          </a:p>
          <a:p>
            <a:pPr lvl="4"/>
            <a:r>
              <a:rPr lang="de-CH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2A9D45BF-071E-7C44-BE90-B011D0240A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574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277491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009B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NeutrafaceText-Light"/>
                <a:cs typeface="NeutrafaceText-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90022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in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009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latin typeface="Source Sans Pro Semibold" charset="0"/>
              <a:cs typeface="+mn-cs"/>
            </a:endParaRPr>
          </a:p>
        </p:txBody>
      </p:sp>
      <p:graphicFrame>
        <p:nvGraphicFramePr>
          <p:cNvPr id="6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think-cell Slide" r:id="rId7" imgW="38100" imgH="38100" progId="TCLayout.ActiveDocument.1">
                  <p:embed/>
                </p:oleObj>
              </mc:Choice>
              <mc:Fallback>
                <p:oleObj name="think-cell Slide" r:id="rId7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chemeClr val="bg1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235825" y="5330825"/>
            <a:ext cx="2686050" cy="906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pic>
        <p:nvPicPr>
          <p:cNvPr id="9" name="Picture 44" descr="http://t1.gstatic.com/images?q=tbn:ANd9GcS-TCeP5_rbsrXyYxOdmc8tOnvTPIwWfU9obyUwEns1dWEluKflAQ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432425"/>
            <a:ext cx="2178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19125" y="3049364"/>
            <a:ext cx="8648402" cy="2286000"/>
          </a:xfrm>
          <a:prstGeom prst="rect">
            <a:avLst/>
          </a:prstGeom>
          <a:solidFill>
            <a:srgbClr val="00009B"/>
          </a:solidFill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 Semibold"/>
                <a:cs typeface="Source Sans Pro Semibold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0" y="6525344"/>
            <a:ext cx="9906000" cy="2592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619125" y="2408189"/>
            <a:ext cx="8648402" cy="660772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492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gin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009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latin typeface="Source Sans Pro Semibold" charset="0"/>
              <a:cs typeface="+mn-cs"/>
            </a:endParaRPr>
          </a:p>
        </p:txBody>
      </p:sp>
      <p:graphicFrame>
        <p:nvGraphicFramePr>
          <p:cNvPr id="6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think-cell Slide" r:id="rId7" imgW="38100" imgH="38100" progId="TCLayout.ActiveDocument.1">
                  <p:embed/>
                </p:oleObj>
              </mc:Choice>
              <mc:Fallback>
                <p:oleObj name="think-cell Slide" r:id="rId7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chemeClr val="bg1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235825" y="5330825"/>
            <a:ext cx="2686050" cy="906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pic>
        <p:nvPicPr>
          <p:cNvPr id="9" name="Picture 44" descr="http://t1.gstatic.com/images?q=tbn:ANd9GcS-TCeP5_rbsrXyYxOdmc8tOnvTPIwWfU9obyUwEns1dWEluKflAQ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432425"/>
            <a:ext cx="2178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19125" y="3049364"/>
            <a:ext cx="8648402" cy="2286000"/>
          </a:xfrm>
          <a:prstGeom prst="rect">
            <a:avLst/>
          </a:prstGeom>
          <a:solidFill>
            <a:srgbClr val="00009B"/>
          </a:solidFill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Source Sans Pro Semibold"/>
                <a:cs typeface="Source Sans Pro Semibold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0" y="6525344"/>
            <a:ext cx="9906000" cy="2592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619125" y="2408189"/>
            <a:ext cx="8648402" cy="660772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16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9" descr="Rplo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1484313"/>
            <a:ext cx="554355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009B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NeutrafaceText-Light"/>
                <a:cs typeface="NeutrafaceText-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3"/>
          </p:nvPr>
        </p:nvSpPr>
        <p:spPr>
          <a:xfrm>
            <a:off x="631825" y="1484313"/>
            <a:ext cx="8569647" cy="4320951"/>
          </a:xfrm>
          <a:prstGeom prst="rect">
            <a:avLst/>
          </a:prstGeom>
        </p:spPr>
        <p:txBody>
          <a:bodyPr vert="horz"/>
          <a:lstStyle>
            <a:lvl1pPr>
              <a:defRPr b="0" baseline="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  <a:p>
            <a:pPr lvl="2"/>
            <a:r>
              <a:rPr lang="fr-CH"/>
              <a:t>Terzo livello</a:t>
            </a:r>
          </a:p>
          <a:p>
            <a:pPr lvl="3"/>
            <a:r>
              <a:rPr lang="fr-CH"/>
              <a:t>Quarto livello</a:t>
            </a:r>
          </a:p>
          <a:p>
            <a:pPr lvl="4"/>
            <a:r>
              <a:rPr lang="fr-CH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95201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="0" baseline="0">
                <a:latin typeface="Source Sans Pro Bold"/>
                <a:cs typeface="Source Sans Pro Bold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977534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>
                <a:sym typeface="Monotype Sorts"/>
              </a:rPr>
              <a:t>Fare clic per modificare gli stili del testo dello schema</a:t>
            </a:r>
          </a:p>
          <a:p>
            <a:pPr lvl="1"/>
            <a:r>
              <a:rPr lang="fr-CH">
                <a:sym typeface="Monotype Sorts"/>
              </a:rPr>
              <a:t>Secondo livello</a:t>
            </a:r>
          </a:p>
          <a:p>
            <a:pPr lvl="2"/>
            <a:r>
              <a:rPr lang="fr-CH">
                <a:sym typeface="Monotype Sorts"/>
              </a:rPr>
              <a:t>Terzo livello</a:t>
            </a:r>
          </a:p>
          <a:p>
            <a:pPr lvl="3"/>
            <a:r>
              <a:rPr lang="fr-CH">
                <a:sym typeface="Monotype Sorts"/>
              </a:rPr>
              <a:t>Quarto livello</a:t>
            </a:r>
          </a:p>
          <a:p>
            <a:pPr lvl="4"/>
            <a:r>
              <a:rPr lang="fr-CH">
                <a:sym typeface="Monotype Sorts"/>
              </a:rPr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047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740512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932295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72570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634012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813932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 txBox="1">
            <a:spLocks/>
          </p:cNvSpPr>
          <p:nvPr/>
        </p:nvSpPr>
        <p:spPr>
          <a:xfrm>
            <a:off x="8769350" y="333375"/>
            <a:ext cx="1152525" cy="546100"/>
          </a:xfrm>
          <a:prstGeom prst="rect">
            <a:avLst/>
          </a:prstGeom>
        </p:spPr>
        <p:txBody>
          <a:bodyPr wrap="none" lIns="91429" tIns="45715" rIns="91429" bIns="45715"/>
          <a:lstStyle>
            <a:lvl1pPr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9pPr>
          </a:lstStyle>
          <a:p>
            <a:pPr algn="r" eaLnBrk="1" hangingPunct="1"/>
            <a:fld id="{7D6738CC-8B73-D841-8D57-8FE6EF68B95D}" type="slidenum">
              <a:rPr lang="en-US" sz="2800" b="1">
                <a:solidFill>
                  <a:srgbClr val="E6E6E6"/>
                </a:solidFill>
                <a:latin typeface="Neutraface Text Bold" charset="0"/>
              </a:rPr>
              <a:pPr algn="r" eaLnBrk="1" hangingPunct="1"/>
              <a:t>‹#›</a:t>
            </a:fld>
            <a:endParaRPr lang="en-US" sz="2800" b="1">
              <a:solidFill>
                <a:srgbClr val="E6E6E6"/>
              </a:solidFill>
              <a:latin typeface="Neutraface Text Bold" charset="0"/>
            </a:endParaRPr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rgbClr val="000000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 dirty="0">
              <a:latin typeface="NeutrafaceText-Light"/>
              <a:cs typeface="NeutrafaceText-Light"/>
            </a:endParaRPr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0" y="0"/>
            <a:ext cx="257175" cy="1196975"/>
          </a:xfrm>
          <a:prstGeom prst="rect">
            <a:avLst/>
          </a:prstGeom>
          <a:solidFill>
            <a:srgbClr val="00009B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9" tIns="45715" rIns="91429" bIns="45715"/>
          <a:lstStyle>
            <a:lvl1pPr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466138" y="0"/>
            <a:ext cx="1439862" cy="441325"/>
          </a:xfrm>
          <a:prstGeom prst="rect">
            <a:avLst/>
          </a:prstGeom>
          <a:solidFill>
            <a:srgbClr val="E6E6E6"/>
          </a:solidFill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tabLst>
                <a:tab pos="444450" algn="l"/>
              </a:tabLst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17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57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57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marR="0" indent="-228574" algn="l" defTabSz="914296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tabLst/>
              <a:defRPr sz="1800" b="0" i="0" baseline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r">
              <a:defRPr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NeutrafaceText-DemiAlt"/>
              <a:cs typeface="NeutrafaceText-DemiA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2900" y="366713"/>
            <a:ext cx="8027988" cy="571500"/>
          </a:xfrm>
          <a:prstGeom prst="rect">
            <a:avLst/>
          </a:prstGeom>
        </p:spPr>
        <p:txBody>
          <a:bodyPr/>
          <a:lstStyle>
            <a:lvl1pPr marL="41271" indent="-4127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rgbClr val="00009B"/>
                </a:solidFill>
                <a:latin typeface="NeutrafaceText-DemiAlt"/>
                <a:ea typeface="+mj-ea"/>
                <a:cs typeface="NeutrafaceText-DemiAlt"/>
                <a:sym typeface="Neutraface Text Book" charset="0"/>
              </a:defRPr>
            </a:lvl1pPr>
            <a:lvl2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2pPr>
            <a:lvl3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3pPr>
            <a:lvl4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4pPr>
            <a:lvl5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5pPr>
            <a:lvl6pPr marL="378827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6pPr>
            <a:lvl7pPr marL="715563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7pPr>
            <a:lvl8pPr marL="1052298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8pPr>
            <a:lvl9pPr marL="1389033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9125" y="1555750"/>
            <a:ext cx="866775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9959" marR="0" indent="-359959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355559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1pPr>
            <a:lvl2pPr marL="726992" indent="-358734" algn="l" defTabSz="723818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2pPr>
            <a:lvl3pPr marL="1082552" indent="-35873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3pPr>
            <a:lvl4pPr marL="1438111" indent="-35873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4pPr>
            <a:lvl5pPr marL="1793671" marR="0" indent="-358734" algn="l" defTabSz="914296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 sz="1800" b="0" i="0" baseline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5pPr>
            <a:lvl6pPr marL="336736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marL="0" indent="0">
              <a:buFont typeface="+mj-lt"/>
              <a:buNone/>
              <a:defRPr/>
            </a:pPr>
            <a:endParaRPr lang="en-US" sz="4000" dirty="0"/>
          </a:p>
        </p:txBody>
      </p:sp>
      <p:sp>
        <p:nvSpPr>
          <p:cNvPr id="5128" name="CasellaDiTesto 2"/>
          <p:cNvSpPr txBox="1">
            <a:spLocks noChangeArrowheads="1"/>
          </p:cNvSpPr>
          <p:nvPr/>
        </p:nvSpPr>
        <p:spPr bwMode="auto">
          <a:xfrm>
            <a:off x="1703388" y="7826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it-IT" altLang="de-DE" sz="18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6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7" r:id="rId11"/>
    <p:sldLayoutId id="2147483988" r:id="rId12"/>
  </p:sldLayoutIdLst>
  <p:transition/>
  <p:hf sldNum="0" hdr="0" ftr="0"/>
  <p:txStyles>
    <p:titleStyle>
      <a:lvl1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/>
          <a:ea typeface="+mj-ea"/>
          <a:cs typeface="NeutrafaceText-DemiAlt"/>
          <a:sym typeface="Neutraface Text Book" charset="0"/>
        </a:defRPr>
      </a:lvl1pPr>
      <a:lvl2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2pPr>
      <a:lvl3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3pPr>
      <a:lvl4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4pPr>
      <a:lvl5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5pPr>
      <a:lvl6pPr marL="37882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6pPr>
      <a:lvl7pPr marL="71556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7pPr>
      <a:lvl8pPr marL="105229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8pPr>
      <a:lvl9pPr marL="138903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9pPr>
    </p:titleStyle>
    <p:bodyStyle>
      <a:lvl1pPr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009B"/>
        </a:buClr>
        <a:buSzPct val="125000"/>
        <a:buFont typeface="Neutraface Text Book" charset="0"/>
        <a:tabLst>
          <a:tab pos="442913" algn="l"/>
        </a:tabLst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1pPr>
      <a:lvl2pPr indent="-1841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009B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2pPr>
      <a:lvl3pPr indent="-227013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3pPr>
      <a:lvl4pPr indent="-227013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4pPr>
      <a:lvl5pPr indent="-227013" algn="l" defTabSz="912813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5pPr>
      <a:lvl6pPr marL="336736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6pPr>
      <a:lvl7pPr marL="673471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7pPr>
      <a:lvl8pPr marL="1010207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8pPr>
      <a:lvl9pPr marL="1346941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9pPr>
    </p:bodyStyle>
    <p:otherStyle>
      <a:defPPr>
        <a:defRPr lang="de-DE"/>
      </a:defPPr>
      <a:lvl1pPr marL="0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36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7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07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4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676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1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147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882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image" Target="../media/image7.svg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image" Target="../media/image15.svg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image" Target="../media/image5.png"/><Relationship Id="rId3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5.svg"/><Relationship Id="rId32" Type="http://schemas.openxmlformats.org/officeDocument/2006/relationships/image" Target="../media/image13.sv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4.png"/><Relationship Id="rId28" Type="http://schemas.openxmlformats.org/officeDocument/2006/relationships/image" Target="../media/image9.sv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openxmlformats.org/officeDocument/2006/relationships/image" Target="../media/image6.png"/><Relationship Id="rId30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Inhaltsplatzhalter 1"/>
          <p:cNvSpPr>
            <a:spLocks noGrp="1"/>
          </p:cNvSpPr>
          <p:nvPr>
            <p:ph idx="1"/>
          </p:nvPr>
        </p:nvSpPr>
        <p:spPr bwMode="auto">
          <a:xfrm>
            <a:off x="619125" y="3049588"/>
            <a:ext cx="8648700" cy="2286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Extracting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Brand Image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Portrayed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on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Social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Media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7171" name="Textplatzhalter 2"/>
          <p:cNvSpPr>
            <a:spLocks noGrp="1"/>
          </p:cNvSpPr>
          <p:nvPr>
            <p:ph type="body" sz="quarter" idx="10"/>
          </p:nvPr>
        </p:nvSpPr>
        <p:spPr bwMode="auto">
          <a:xfrm>
            <a:off x="0" y="6524625"/>
            <a:ext cx="9906000" cy="2603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Neeraj</a:t>
            </a:r>
            <a:r>
              <a:rPr lang="de-DE" dirty="0">
                <a:latin typeface="Neutraface Text Book" charset="0"/>
                <a:ea typeface="ヒラギノ角ゴ ProN W3" charset="0"/>
                <a:cs typeface="Neutraface Text Book" charset="0"/>
              </a:rPr>
              <a:t> Kumar | Linda </a:t>
            </a:r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Samsinger</a:t>
            </a:r>
            <a:r>
              <a:rPr lang="de-DE" dirty="0">
                <a:latin typeface="Neutraface Text Book" charset="0"/>
                <a:ea typeface="ヒラギノ角ゴ ProN W3" charset="0"/>
                <a:cs typeface="Neutraface Text Book" charset="0"/>
              </a:rPr>
              <a:t>  | Theebana Rajendram | Vincent </a:t>
            </a:r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Rüegge</a:t>
            </a:r>
            <a:endParaRPr lang="de-DE" dirty="0">
              <a:latin typeface="Neutraface Text Book" charset="0"/>
              <a:ea typeface="ヒラギノ角ゴ ProN W3" charset="0"/>
              <a:cs typeface="Neutraface Text Book" charset="0"/>
            </a:endParaRPr>
          </a:p>
        </p:txBody>
      </p:sp>
      <p:sp>
        <p:nvSpPr>
          <p:cNvPr id="7172" name="Titel 3"/>
          <p:cNvSpPr>
            <a:spLocks noGrp="1"/>
          </p:cNvSpPr>
          <p:nvPr>
            <p:ph type="title"/>
          </p:nvPr>
        </p:nvSpPr>
        <p:spPr bwMode="auto">
          <a:xfrm>
            <a:off x="524508" y="2018251"/>
            <a:ext cx="8648700" cy="660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6600" dirty="0">
                <a:latin typeface="Berlin Sans FB" panose="020E0602020502020306" pitchFamily="34" charset="0"/>
                <a:ea typeface="ヒラギノ角ゴ ProN W3" charset="0"/>
                <a:cs typeface="Arial" panose="020B0604020202020204" pitchFamily="34" charset="0"/>
              </a:rPr>
              <a:t>Visual </a:t>
            </a:r>
            <a:r>
              <a:rPr lang="de-CH" sz="6600" dirty="0" smtClean="0">
                <a:latin typeface="Berlin Sans FB" panose="020E0602020502020306" pitchFamily="34" charset="0"/>
                <a:ea typeface="ヒラギノ角ゴ ProN W3" charset="0"/>
                <a:cs typeface="Arial" panose="020B0604020202020204" pitchFamily="34" charset="0"/>
              </a:rPr>
              <a:t>Listening</a:t>
            </a:r>
            <a:endParaRPr lang="de-DE" sz="6600" dirty="0">
              <a:latin typeface="Berlin Sans FB" panose="020E0602020502020306" pitchFamily="34" charset="0"/>
              <a:ea typeface="ヒラギノ角ゴ ProN W3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>
                <a:latin typeface="Source Sans Pro Semibold" charset="0"/>
                <a:ea typeface="ヒラギノ角ゴ ProN W3" charset="0"/>
                <a:cs typeface="Source Sans Pro Semibold" charset="0"/>
              </a:rPr>
              <a:t>Agenda</a:t>
            </a:r>
            <a:endParaRPr lang="de-DE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>
          <a:xfrm>
            <a:off x="619125" y="1555750"/>
            <a:ext cx="8667750" cy="43846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Introduction</a:t>
            </a: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Benefits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of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the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Web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Application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 dirty="0" err="1" smtClean="0">
                <a:latin typeface="Source Sans Pro Light" charset="0"/>
                <a:ea typeface="ヒラギノ角ゴ ProN W3" charset="0"/>
                <a:cs typeface="Source Sans Pro Light" charset="0"/>
              </a:rPr>
              <a:t>Marketers</a:t>
            </a: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 smtClean="0">
                <a:latin typeface="Source Sans Pro Light" charset="0"/>
                <a:ea typeface="ヒラギノ角ゴ ProN W3" charset="0"/>
                <a:cs typeface="Source Sans Pro Light" charset="0"/>
              </a:rPr>
              <a:t>Design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of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the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CH" dirty="0" smtClean="0">
                <a:latin typeface="Source Sans Pro Light" charset="0"/>
                <a:ea typeface="ヒラギノ角ゴ ProN W3" charset="0"/>
                <a:cs typeface="Source Sans Pro Light" charset="0"/>
              </a:rPr>
              <a:t>Model </a:t>
            </a:r>
            <a:r>
              <a:rPr lang="de-CH" dirty="0" err="1" smtClean="0">
                <a:latin typeface="Source Sans Pro Light" charset="0"/>
                <a:ea typeface="ヒラギノ角ゴ ProN W3" charset="0"/>
                <a:cs typeface="Source Sans Pro Light" charset="0"/>
              </a:rPr>
              <a:t>Architecture</a:t>
            </a: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From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Image Data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Model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Deployment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on </a:t>
            </a:r>
            <a:r>
              <a:rPr lang="de-CH" dirty="0" smtClean="0">
                <a:latin typeface="Source Sans Pro Light" charset="0"/>
                <a:ea typeface="ヒラギノ角ゴ ProN W3" charset="0"/>
                <a:cs typeface="Source Sans Pro Light" charset="0"/>
              </a:rPr>
              <a:t>a Web 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App</a:t>
            </a: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Problems and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Improvements</a:t>
            </a: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 marL="0" indent="0">
              <a:buNone/>
              <a:tabLst>
                <a:tab pos="354013" algn="l"/>
              </a:tabLst>
            </a:pP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197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2930" y="6570663"/>
            <a:ext cx="9903070" cy="2873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</a:t>
            </a:r>
            <a:r>
              <a:rPr lang="de-DE" dirty="0" smtClean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Listening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Introduction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>
          <a:xfrm>
            <a:off x="619125" y="1304764"/>
            <a:ext cx="8667750" cy="5004556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dirty="0">
                <a:latin typeface="Source Sans Pro Light" charset="0"/>
                <a:ea typeface="ヒラギノ角ゴ ProN W3" charset="0"/>
                <a:cs typeface="Source Sans Pro Light" charset="0"/>
              </a:rPr>
              <a:t>Task</a:t>
            </a:r>
            <a:endParaRPr lang="en-US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dirty="0">
                <a:latin typeface="Source Sans Pro Light" charset="0"/>
                <a:ea typeface="ヒラギノ角ゴ ProN W3" charset="0"/>
                <a:cs typeface="Source Sans Pro Light" charset="0"/>
              </a:rPr>
              <a:t>Design a Web Application to analyze brand images portrayed on Social Media. 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dirty="0">
                <a:latin typeface="Source Sans Pro Light" charset="0"/>
                <a:ea typeface="ヒラギノ角ゴ ProN W3" charset="0"/>
                <a:cs typeface="Source Sans Pro Light" charset="0"/>
              </a:rPr>
              <a:t>Approach</a:t>
            </a:r>
            <a:endParaRPr lang="en-US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dirty="0">
                <a:latin typeface="Source Sans Pro Light" charset="0"/>
                <a:ea typeface="ヒラギノ角ゴ ProN W3" charset="0"/>
                <a:cs typeface="Source Sans Pro Light" charset="0"/>
              </a:rPr>
              <a:t>Develop a Deep Learning Model to classify images according to predefined attributes and deploy the model to the Web Application.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dirty="0">
                <a:latin typeface="Source Sans Pro Light" charset="0"/>
                <a:ea typeface="ヒラギノ角ゴ ProN W3" charset="0"/>
                <a:cs typeface="Source Sans Pro Light" charset="0"/>
              </a:rPr>
              <a:t>Web Application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endParaRPr lang="en-US" b="1" dirty="0"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D6015F72-5A41-4E04-BBB9-CB45490F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930" y="6570663"/>
            <a:ext cx="9903070" cy="2873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graphicFrame>
        <p:nvGraphicFramePr>
          <p:cNvPr id="13" name="Inhaltsplatzhalter 1">
            <a:extLst>
              <a:ext uri="{FF2B5EF4-FFF2-40B4-BE49-F238E27FC236}">
                <a16:creationId xmlns:a16="http://schemas.microsoft.com/office/drawing/2014/main" id="{67E4525E-CAF9-42CF-889E-5CCD07586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120325"/>
              </p:ext>
            </p:extLst>
          </p:nvPr>
        </p:nvGraphicFramePr>
        <p:xfrm>
          <a:off x="619125" y="4239387"/>
          <a:ext cx="2173635" cy="167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Inhaltsplatzhalter 1">
            <a:extLst>
              <a:ext uri="{FF2B5EF4-FFF2-40B4-BE49-F238E27FC236}">
                <a16:creationId xmlns:a16="http://schemas.microsoft.com/office/drawing/2014/main" id="{8539A56D-7A8E-40A2-BE2C-577547F81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516201"/>
              </p:ext>
            </p:extLst>
          </p:nvPr>
        </p:nvGraphicFramePr>
        <p:xfrm>
          <a:off x="7099443" y="4239387"/>
          <a:ext cx="2173635" cy="161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Inhaltsplatzhalter 1">
            <a:extLst>
              <a:ext uri="{FF2B5EF4-FFF2-40B4-BE49-F238E27FC236}">
                <a16:creationId xmlns:a16="http://schemas.microsoft.com/office/drawing/2014/main" id="{8C17DF7A-7CC6-4C43-8B9F-0FFCCB544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03722"/>
              </p:ext>
            </p:extLst>
          </p:nvPr>
        </p:nvGraphicFramePr>
        <p:xfrm>
          <a:off x="3859284" y="4147615"/>
          <a:ext cx="2173635" cy="97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8" name="Inhaltsplatzhalter 1">
            <a:extLst>
              <a:ext uri="{FF2B5EF4-FFF2-40B4-BE49-F238E27FC236}">
                <a16:creationId xmlns:a16="http://schemas.microsoft.com/office/drawing/2014/main" id="{50FC43FD-6FCD-44FF-967A-9C8A56461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421170"/>
              </p:ext>
            </p:extLst>
          </p:nvPr>
        </p:nvGraphicFramePr>
        <p:xfrm>
          <a:off x="3866182" y="5408497"/>
          <a:ext cx="2173635" cy="97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21" name="Grafik 20" descr="Zurück RNL">
            <a:extLst>
              <a:ext uri="{FF2B5EF4-FFF2-40B4-BE49-F238E27FC236}">
                <a16:creationId xmlns:a16="http://schemas.microsoft.com/office/drawing/2014/main" id="{1235F239-8337-4F0A-AF87-A2DB5562EF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 rot="21087087">
            <a:off x="2966022" y="4353400"/>
            <a:ext cx="720000" cy="720000"/>
          </a:xfrm>
          <a:prstGeom prst="rect">
            <a:avLst/>
          </a:prstGeom>
        </p:spPr>
      </p:pic>
      <p:pic>
        <p:nvPicPr>
          <p:cNvPr id="30" name="Grafik 29" descr="Zurück RNL">
            <a:extLst>
              <a:ext uri="{FF2B5EF4-FFF2-40B4-BE49-F238E27FC236}">
                <a16:creationId xmlns:a16="http://schemas.microsoft.com/office/drawing/2014/main" id="{AD27084D-8696-4F1E-8939-12CC604DA47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 rot="3292379">
            <a:off x="6319537" y="4331618"/>
            <a:ext cx="720000" cy="720000"/>
          </a:xfrm>
          <a:prstGeom prst="rect">
            <a:avLst/>
          </a:prstGeom>
        </p:spPr>
      </p:pic>
      <p:pic>
        <p:nvPicPr>
          <p:cNvPr id="31" name="Grafik 30" descr="Lupe">
            <a:extLst>
              <a:ext uri="{FF2B5EF4-FFF2-40B4-BE49-F238E27FC236}">
                <a16:creationId xmlns:a16="http://schemas.microsoft.com/office/drawing/2014/main" id="{4FF9548A-CF48-43F3-A99C-68923567E03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355959" y="4951297"/>
            <a:ext cx="720000" cy="720000"/>
          </a:xfrm>
          <a:prstGeom prst="rect">
            <a:avLst/>
          </a:prstGeom>
        </p:spPr>
      </p:pic>
      <p:pic>
        <p:nvPicPr>
          <p:cNvPr id="32" name="Grafik 31" descr="Balkendiagramm">
            <a:extLst>
              <a:ext uri="{FF2B5EF4-FFF2-40B4-BE49-F238E27FC236}">
                <a16:creationId xmlns:a16="http://schemas.microsoft.com/office/drawing/2014/main" id="{FE34B65D-35C3-4506-A1DA-BD840CE415E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7826260" y="4901254"/>
            <a:ext cx="720000" cy="72000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E1D98BE6-BB07-40A2-9BF3-3B387461D79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4586101" y="4421738"/>
            <a:ext cx="720000" cy="720000"/>
          </a:xfrm>
          <a:prstGeom prst="rect">
            <a:avLst/>
          </a:prstGeom>
        </p:spPr>
      </p:pic>
      <p:pic>
        <p:nvPicPr>
          <p:cNvPr id="36" name="Grafik 35" descr="Gehirn im Kopf">
            <a:extLst>
              <a:ext uri="{FF2B5EF4-FFF2-40B4-BE49-F238E27FC236}">
                <a16:creationId xmlns:a16="http://schemas.microsoft.com/office/drawing/2014/main" id="{9BBC5126-35AB-431F-8DEA-61557D201F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4682999" y="5771033"/>
            <a:ext cx="540000" cy="540000"/>
          </a:xfrm>
          <a:prstGeom prst="rect">
            <a:avLst/>
          </a:prstGeom>
        </p:spPr>
      </p:pic>
      <p:sp>
        <p:nvSpPr>
          <p:cNvPr id="37" name="Sprechblase: rechteckig mit abgerundeten Ecken 36">
            <a:extLst>
              <a:ext uri="{FF2B5EF4-FFF2-40B4-BE49-F238E27FC236}">
                <a16:creationId xmlns:a16="http://schemas.microsoft.com/office/drawing/2014/main" id="{C7978CCC-B0F8-4DFE-B757-D4A28B982001}"/>
              </a:ext>
            </a:extLst>
          </p:cNvPr>
          <p:cNvSpPr/>
          <p:nvPr/>
        </p:nvSpPr>
        <p:spPr bwMode="auto">
          <a:xfrm>
            <a:off x="686422" y="5868492"/>
            <a:ext cx="2059075" cy="460192"/>
          </a:xfrm>
          <a:prstGeom prst="wedgeRoundRectCallout">
            <a:avLst>
              <a:gd name="adj1" fmla="val -874"/>
              <a:gd name="adj2" fmla="val -70534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Social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Media URL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of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brand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/>
              <a:t>Brand </a:t>
            </a:r>
            <a:r>
              <a:rPr lang="de-CH" sz="1200" dirty="0" err="1"/>
              <a:t>name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38" name="Sprechblase: rechteckig mit abgerundeten Ecken 37">
            <a:extLst>
              <a:ext uri="{FF2B5EF4-FFF2-40B4-BE49-F238E27FC236}">
                <a16:creationId xmlns:a16="http://schemas.microsoft.com/office/drawing/2014/main" id="{0386E3AD-425A-4D6C-BDB8-C2DF4F4A4E85}"/>
              </a:ext>
            </a:extLst>
          </p:cNvPr>
          <p:cNvSpPr/>
          <p:nvPr/>
        </p:nvSpPr>
        <p:spPr bwMode="auto">
          <a:xfrm>
            <a:off x="5569882" y="5098569"/>
            <a:ext cx="1315406" cy="341633"/>
          </a:xfrm>
          <a:prstGeom prst="wedgeRoundRectCallout">
            <a:avLst>
              <a:gd name="adj1" fmla="val -79324"/>
              <a:gd name="adj2" fmla="val -6592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Model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Prediction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39" name="Sprechblase: rechteckig mit abgerundeten Ecken 38">
            <a:extLst>
              <a:ext uri="{FF2B5EF4-FFF2-40B4-BE49-F238E27FC236}">
                <a16:creationId xmlns:a16="http://schemas.microsoft.com/office/drawing/2014/main" id="{67A61387-6880-4592-B1F1-9059BFFEBB2E}"/>
              </a:ext>
            </a:extLst>
          </p:cNvPr>
          <p:cNvSpPr/>
          <p:nvPr/>
        </p:nvSpPr>
        <p:spPr bwMode="auto">
          <a:xfrm>
            <a:off x="7363596" y="5822464"/>
            <a:ext cx="1686396" cy="488570"/>
          </a:xfrm>
          <a:prstGeom prst="wedgeRoundRectCallout">
            <a:avLst>
              <a:gd name="adj1" fmla="val 3536"/>
              <a:gd name="adj2" fmla="val -67053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Association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of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brands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with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attributes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pic>
        <p:nvPicPr>
          <p:cNvPr id="3" name="Grafik 2" descr="Übertragen">
            <a:extLst>
              <a:ext uri="{FF2B5EF4-FFF2-40B4-BE49-F238E27FC236}">
                <a16:creationId xmlns:a16="http://schemas.microsoft.com/office/drawing/2014/main" id="{E16066A5-10E3-4351-A3D8-AE2B131F06D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 rot="5400000">
            <a:off x="4773000" y="508737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36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Source Sans Pro Semibold" charset="0"/>
                <a:ea typeface="ヒラギノ角ゴ ProN W3" charset="0"/>
                <a:cs typeface="Source Sans Pro Semibold" charset="0"/>
              </a:rPr>
              <a:t>Benefits of the Web Application for Marketer</a:t>
            </a:r>
            <a:br>
              <a:rPr lang="en-US" dirty="0">
                <a:latin typeface="Source Sans Pro Semibold" charset="0"/>
                <a:ea typeface="ヒラギノ角ゴ ProN W3" charset="0"/>
                <a:cs typeface="Source Sans Pro Semibold" charset="0"/>
              </a:rPr>
            </a:b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22D7F305-058B-405E-8A49-0F116EC2E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077941"/>
              </p:ext>
            </p:extLst>
          </p:nvPr>
        </p:nvGraphicFramePr>
        <p:xfrm>
          <a:off x="619125" y="1555750"/>
          <a:ext cx="8667750" cy="438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197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2930" y="6570663"/>
            <a:ext cx="9903070" cy="2873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C64672-18FA-472A-8A5F-06E6CD10E003}"/>
              </a:ext>
            </a:extLst>
          </p:cNvPr>
          <p:cNvSpPr txBox="1"/>
          <p:nvPr/>
        </p:nvSpPr>
        <p:spPr>
          <a:xfrm>
            <a:off x="3211839" y="2086507"/>
            <a:ext cx="475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err="1"/>
              <a:t>Better</a:t>
            </a:r>
            <a:r>
              <a:rPr lang="de-CH" sz="1800" dirty="0"/>
              <a:t> </a:t>
            </a:r>
            <a:r>
              <a:rPr lang="de-CH" sz="1800" dirty="0" err="1"/>
              <a:t>understand</a:t>
            </a:r>
            <a:r>
              <a:rPr lang="de-CH" sz="1800" dirty="0"/>
              <a:t> </a:t>
            </a:r>
            <a:r>
              <a:rPr lang="de-CH" sz="1800" dirty="0" err="1"/>
              <a:t>consumer’s</a:t>
            </a:r>
            <a:r>
              <a:rPr lang="de-CH" sz="1800" dirty="0"/>
              <a:t> </a:t>
            </a:r>
            <a:r>
              <a:rPr lang="de-CH" sz="1800" dirty="0" err="1"/>
              <a:t>brand</a:t>
            </a:r>
            <a:r>
              <a:rPr lang="de-CH" sz="1800" dirty="0"/>
              <a:t> </a:t>
            </a:r>
            <a:r>
              <a:rPr lang="de-CH" sz="1800" dirty="0" err="1"/>
              <a:t>perception</a:t>
            </a:r>
            <a:endParaRPr lang="de-CH" sz="1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47A01BE-E26F-411A-9F23-369883A99379}"/>
              </a:ext>
            </a:extLst>
          </p:cNvPr>
          <p:cNvSpPr txBox="1"/>
          <p:nvPr/>
        </p:nvSpPr>
        <p:spPr>
          <a:xfrm>
            <a:off x="3213142" y="3695555"/>
            <a:ext cx="427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/>
              <a:t>Brand </a:t>
            </a:r>
            <a:r>
              <a:rPr lang="de-CH" sz="1800" dirty="0" err="1"/>
              <a:t>positioning</a:t>
            </a:r>
            <a:r>
              <a:rPr lang="de-CH" sz="1800" dirty="0"/>
              <a:t> </a:t>
            </a:r>
            <a:r>
              <a:rPr lang="de-CH" sz="1800" dirty="0" err="1"/>
              <a:t>compared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competitors</a:t>
            </a:r>
            <a:endParaRPr lang="de-CH" sz="1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5E2C2B-4370-4728-9CD6-BA36AEF65A84}"/>
              </a:ext>
            </a:extLst>
          </p:cNvPr>
          <p:cNvSpPr txBox="1"/>
          <p:nvPr/>
        </p:nvSpPr>
        <p:spPr>
          <a:xfrm>
            <a:off x="3213142" y="5317407"/>
            <a:ext cx="276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err="1"/>
              <a:t>Improve</a:t>
            </a:r>
            <a:r>
              <a:rPr lang="de-CH" sz="1800" dirty="0"/>
              <a:t> </a:t>
            </a:r>
            <a:r>
              <a:rPr lang="de-CH" sz="1800" dirty="0" err="1"/>
              <a:t>firm’s</a:t>
            </a:r>
            <a:r>
              <a:rPr lang="de-CH" sz="1800" dirty="0"/>
              <a:t> </a:t>
            </a:r>
            <a:r>
              <a:rPr lang="de-CH" sz="1800" dirty="0" err="1"/>
              <a:t>brand</a:t>
            </a:r>
            <a:r>
              <a:rPr lang="de-CH" sz="1800" dirty="0"/>
              <a:t> </a:t>
            </a:r>
            <a:r>
              <a:rPr lang="de-CH" sz="1800" dirty="0" err="1"/>
              <a:t>image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017870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Description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of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the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Deep Learning Model 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D6015F72-5A41-4E04-BBB9-CB45490F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930" y="6570663"/>
            <a:ext cx="9903070" cy="2873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329CD-DF4B-4D35-A790-3225B0E4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4" y="1556415"/>
            <a:ext cx="9086404" cy="43844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err="1"/>
              <a:t>Multiclass</a:t>
            </a:r>
            <a:r>
              <a:rPr lang="de-CH" b="1" dirty="0"/>
              <a:t> Image Classification Problem</a:t>
            </a:r>
          </a:p>
          <a:p>
            <a:pPr marL="0" indent="0">
              <a:buNone/>
            </a:pPr>
            <a:r>
              <a:rPr lang="de-CH" b="1" dirty="0"/>
              <a:t>	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brand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 </a:t>
            </a:r>
            <a:r>
              <a:rPr lang="de-CH" dirty="0" err="1"/>
              <a:t>according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following</a:t>
            </a:r>
            <a:r>
              <a:rPr lang="de-CH" dirty="0"/>
              <a:t> 4 </a:t>
            </a:r>
            <a:r>
              <a:rPr lang="de-CH" dirty="0" err="1"/>
              <a:t>attributes</a:t>
            </a:r>
            <a:r>
              <a:rPr lang="de-CH" dirty="0"/>
              <a:t>: 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attribute</a:t>
            </a:r>
            <a:r>
              <a:rPr lang="de-CH" dirty="0"/>
              <a:t> </a:t>
            </a:r>
            <a:r>
              <a:rPr lang="de-CH" dirty="0" err="1"/>
              <a:t>corresponds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Transfer Learning Approach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pre-trained</a:t>
            </a:r>
            <a:r>
              <a:rPr lang="de-CH" dirty="0"/>
              <a:t> ResNet50 </a:t>
            </a:r>
            <a:r>
              <a:rPr lang="de-CH" dirty="0" err="1"/>
              <a:t>model</a:t>
            </a:r>
            <a:r>
              <a:rPr lang="de-CH" dirty="0"/>
              <a:t> and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own last fully </a:t>
            </a:r>
            <a:r>
              <a:rPr lang="de-CH" dirty="0" err="1"/>
              <a:t>connected</a:t>
            </a:r>
            <a:r>
              <a:rPr lang="de-CH" dirty="0"/>
              <a:t> </a:t>
            </a:r>
            <a:r>
              <a:rPr lang="de-CH" dirty="0" err="1"/>
              <a:t>classifier</a:t>
            </a:r>
            <a:r>
              <a:rPr lang="de-CH" dirty="0"/>
              <a:t> </a:t>
            </a:r>
            <a:r>
              <a:rPr lang="de-CH" dirty="0" err="1"/>
              <a:t>layer</a:t>
            </a:r>
            <a:r>
              <a:rPr lang="de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Model </a:t>
            </a:r>
            <a:r>
              <a:rPr lang="de-CH" b="1" dirty="0" err="1"/>
              <a:t>Prediction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brand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.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err="1"/>
              <a:t>Example</a:t>
            </a:r>
            <a:r>
              <a:rPr lang="de-CH" dirty="0"/>
              <a:t>: Brand «DAR-VIDA» </a:t>
            </a:r>
          </a:p>
        </p:txBody>
      </p:sp>
      <p:graphicFrame>
        <p:nvGraphicFramePr>
          <p:cNvPr id="2" name="Tabelle 4">
            <a:extLst>
              <a:ext uri="{FF2B5EF4-FFF2-40B4-BE49-F238E27FC236}">
                <a16:creationId xmlns:a16="http://schemas.microsoft.com/office/drawing/2014/main" id="{44C93209-B695-43BD-9134-3616C4710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5028"/>
              </p:ext>
            </p:extLst>
          </p:nvPr>
        </p:nvGraphicFramePr>
        <p:xfrm>
          <a:off x="6897216" y="2168860"/>
          <a:ext cx="2535172" cy="10081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67586">
                  <a:extLst>
                    <a:ext uri="{9D8B030D-6E8A-4147-A177-3AD203B41FA5}">
                      <a16:colId xmlns:a16="http://schemas.microsoft.com/office/drawing/2014/main" val="1206606293"/>
                    </a:ext>
                  </a:extLst>
                </a:gridCol>
                <a:gridCol w="1267586">
                  <a:extLst>
                    <a:ext uri="{9D8B030D-6E8A-4147-A177-3AD203B41FA5}">
                      <a16:colId xmlns:a16="http://schemas.microsoft.com/office/drawing/2014/main" val="126615385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accent4"/>
                          </a:solidFill>
                        </a:rPr>
                        <a:t>Fun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err="1">
                          <a:solidFill>
                            <a:schemeClr val="accent4"/>
                          </a:solidFill>
                        </a:rPr>
                        <a:t>Healthy</a:t>
                      </a:r>
                      <a:endParaRPr lang="de-CH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548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err="1">
                          <a:solidFill>
                            <a:schemeClr val="accent4"/>
                          </a:solidFill>
                        </a:rPr>
                        <a:t>Glamorous</a:t>
                      </a:r>
                      <a:endParaRPr lang="de-CH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err="1">
                          <a:solidFill>
                            <a:schemeClr val="accent4"/>
                          </a:solidFill>
                        </a:rPr>
                        <a:t>Rugged</a:t>
                      </a:r>
                      <a:endParaRPr lang="de-CH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1788"/>
                  </a:ext>
                </a:extLst>
              </a:tr>
            </a:tbl>
          </a:graphicData>
        </a:graphic>
      </p:graphicFrame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2E9F72B-6F61-478E-89F9-462C59DEB2D2}"/>
              </a:ext>
            </a:extLst>
          </p:cNvPr>
          <p:cNvSpPr/>
          <p:nvPr/>
        </p:nvSpPr>
        <p:spPr bwMode="auto">
          <a:xfrm>
            <a:off x="6897216" y="5309125"/>
            <a:ext cx="648072" cy="4227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D782766D-637C-4136-AE12-0EE00C326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488015"/>
              </p:ext>
            </p:extLst>
          </p:nvPr>
        </p:nvGraphicFramePr>
        <p:xfrm>
          <a:off x="4664968" y="4491769"/>
          <a:ext cx="3004186" cy="188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DB5A43DE-8773-4BCB-AD4C-5B48052C8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275670"/>
              </p:ext>
            </p:extLst>
          </p:nvPr>
        </p:nvGraphicFramePr>
        <p:xfrm>
          <a:off x="7365268" y="4487099"/>
          <a:ext cx="3004186" cy="188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407491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12323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From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Image Data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to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Model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Deployment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on Web App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80562280-76F7-4A16-A749-C8E4A35FFE5E}"/>
              </a:ext>
            </a:extLst>
          </p:cNvPr>
          <p:cNvSpPr txBox="1">
            <a:spLocks/>
          </p:cNvSpPr>
          <p:nvPr/>
        </p:nvSpPr>
        <p:spPr bwMode="auto">
          <a:xfrm>
            <a:off x="2930" y="6570663"/>
            <a:ext cx="9903070" cy="287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tabLst>
                <a:tab pos="442913" algn="l"/>
              </a:tabLst>
              <a:defRPr sz="1200">
                <a:solidFill>
                  <a:srgbClr val="271F2E"/>
                </a:solidFill>
                <a:latin typeface="Source Sans Pro Light"/>
                <a:ea typeface="+mn-ea"/>
                <a:cs typeface="Source Sans Pro Light"/>
                <a:sym typeface="Neutraface Text Book" charset="0"/>
              </a:defRPr>
            </a:lvl1pPr>
            <a:lvl2pPr indent="-1841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indent="-227013" algn="l" defTabSz="912813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F80C483-48AB-4EA8-AB0C-E7C62C20B48C}"/>
              </a:ext>
            </a:extLst>
          </p:cNvPr>
          <p:cNvSpPr/>
          <p:nvPr/>
        </p:nvSpPr>
        <p:spPr bwMode="auto">
          <a:xfrm>
            <a:off x="557638" y="1664804"/>
            <a:ext cx="1692188" cy="828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Labeled</a:t>
            </a: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Flickr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Images</a:t>
            </a: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CFC015-3DB5-461B-AA43-A6F776ED542D}"/>
              </a:ext>
            </a:extLst>
          </p:cNvPr>
          <p:cNvSpPr/>
          <p:nvPr/>
        </p:nvSpPr>
        <p:spPr bwMode="auto">
          <a:xfrm>
            <a:off x="3128256" y="1664804"/>
            <a:ext cx="1836204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Data </a:t>
            </a:r>
            <a:r>
              <a:rPr kumimoji="0" lang="de-CH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Preprocessing</a:t>
            </a:r>
            <a:endParaRPr kumimoji="0" lang="de-CH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BD1C62B-0B7B-4F07-A5E9-A25489185591}"/>
              </a:ext>
            </a:extLst>
          </p:cNvPr>
          <p:cNvSpPr/>
          <p:nvPr/>
        </p:nvSpPr>
        <p:spPr bwMode="auto">
          <a:xfrm>
            <a:off x="3130731" y="2874181"/>
            <a:ext cx="1836204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Train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F1F0B-5A93-479F-BB2A-97C878F9829B}"/>
              </a:ext>
            </a:extLst>
          </p:cNvPr>
          <p:cNvSpPr/>
          <p:nvPr/>
        </p:nvSpPr>
        <p:spPr bwMode="auto">
          <a:xfrm>
            <a:off x="4973862" y="2874181"/>
            <a:ext cx="846889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Validate</a:t>
            </a:r>
            <a:endParaRPr kumimoji="0" lang="de-CH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B110BCE-213D-4B42-9F9B-B88E8EA12A7B}"/>
              </a:ext>
            </a:extLst>
          </p:cNvPr>
          <p:cNvSpPr/>
          <p:nvPr/>
        </p:nvSpPr>
        <p:spPr bwMode="auto">
          <a:xfrm>
            <a:off x="6365759" y="2874181"/>
            <a:ext cx="846889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Test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9659907-703D-4265-9BDE-E97178F6F96D}"/>
              </a:ext>
            </a:extLst>
          </p:cNvPr>
          <p:cNvSpPr/>
          <p:nvPr/>
        </p:nvSpPr>
        <p:spPr bwMode="auto">
          <a:xfrm>
            <a:off x="3128256" y="4071628"/>
            <a:ext cx="1836204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Label </a:t>
            </a:r>
            <a:r>
              <a:rPr kumimoji="0" lang="de-CH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Classifier</a:t>
            </a: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 Model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EE4FDB0-288D-4D91-9BFF-3658D8A96213}"/>
              </a:ext>
            </a:extLst>
          </p:cNvPr>
          <p:cNvSpPr/>
          <p:nvPr/>
        </p:nvSpPr>
        <p:spPr bwMode="auto">
          <a:xfrm>
            <a:off x="560512" y="4071628"/>
            <a:ext cx="1692188" cy="828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Unlabeled</a:t>
            </a: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Instagram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Images</a:t>
            </a: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7" name="Flussdiagramm: Grenzstelle 6">
            <a:extLst>
              <a:ext uri="{FF2B5EF4-FFF2-40B4-BE49-F238E27FC236}">
                <a16:creationId xmlns:a16="http://schemas.microsoft.com/office/drawing/2014/main" id="{24BFB8EF-596F-488A-904E-C38070F84557}"/>
              </a:ext>
            </a:extLst>
          </p:cNvPr>
          <p:cNvSpPr/>
          <p:nvPr/>
        </p:nvSpPr>
        <p:spPr bwMode="auto">
          <a:xfrm>
            <a:off x="6645188" y="5199755"/>
            <a:ext cx="1980220" cy="1001553"/>
          </a:xfrm>
          <a:prstGeom prst="flowChartTerminator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Web </a:t>
            </a:r>
            <a:r>
              <a:rPr kumimoji="0" lang="de-CH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Application</a:t>
            </a:r>
            <a:endParaRPr kumimoji="0" lang="de-CH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D907F3D-84A5-4CBC-9909-71D9D0AB900E}"/>
              </a:ext>
            </a:extLst>
          </p:cNvPr>
          <p:cNvSpPr/>
          <p:nvPr/>
        </p:nvSpPr>
        <p:spPr bwMode="auto">
          <a:xfrm>
            <a:off x="3128256" y="5286485"/>
            <a:ext cx="1836204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Model </a:t>
            </a:r>
            <a:r>
              <a:rPr kumimoji="0" lang="de-CH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Prediction</a:t>
            </a:r>
            <a:endParaRPr kumimoji="0" lang="de-CH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6995AD0-7079-439E-919F-2664BA069970}"/>
              </a:ext>
            </a:extLst>
          </p:cNvPr>
          <p:cNvSpPr/>
          <p:nvPr/>
        </p:nvSpPr>
        <p:spPr bwMode="auto">
          <a:xfrm>
            <a:off x="3008784" y="2786372"/>
            <a:ext cx="4320480" cy="1020231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B2C36A0-2120-41F6-AE2F-10711B490AA3}"/>
              </a:ext>
            </a:extLst>
          </p:cNvPr>
          <p:cNvCxnSpPr>
            <a:stCxn id="3" idx="6"/>
            <a:endCxn id="5" idx="1"/>
          </p:cNvCxnSpPr>
          <p:nvPr/>
        </p:nvCxnSpPr>
        <p:spPr bwMode="auto">
          <a:xfrm>
            <a:off x="2249826" y="2078850"/>
            <a:ext cx="878430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4D88891-4F9C-4FC3-9620-5D1920CBE889}"/>
              </a:ext>
            </a:extLst>
          </p:cNvPr>
          <p:cNvCxnSpPr/>
          <p:nvPr/>
        </p:nvCxnSpPr>
        <p:spPr bwMode="auto">
          <a:xfrm>
            <a:off x="2261286" y="4485674"/>
            <a:ext cx="866970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62AC879-1391-4F75-A3A7-BF367CAC4C76}"/>
              </a:ext>
            </a:extLst>
          </p:cNvPr>
          <p:cNvCxnSpPr>
            <a:stCxn id="14" idx="2"/>
            <a:endCxn id="17" idx="0"/>
          </p:cNvCxnSpPr>
          <p:nvPr/>
        </p:nvCxnSpPr>
        <p:spPr bwMode="auto">
          <a:xfrm>
            <a:off x="4046358" y="4899720"/>
            <a:ext cx="0" cy="386765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336D857-52ED-48AA-9A24-5E0A47DF7C4D}"/>
              </a:ext>
            </a:extLst>
          </p:cNvPr>
          <p:cNvCxnSpPr>
            <a:stCxn id="5" idx="2"/>
          </p:cNvCxnSpPr>
          <p:nvPr/>
        </p:nvCxnSpPr>
        <p:spPr bwMode="auto">
          <a:xfrm>
            <a:off x="4046358" y="2492896"/>
            <a:ext cx="0" cy="293476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FC92CF2-63F3-4850-B786-1E80AE169C1B}"/>
              </a:ext>
            </a:extLst>
          </p:cNvPr>
          <p:cNvCxnSpPr>
            <a:endCxn id="14" idx="0"/>
          </p:cNvCxnSpPr>
          <p:nvPr/>
        </p:nvCxnSpPr>
        <p:spPr bwMode="auto">
          <a:xfrm>
            <a:off x="4046358" y="3806603"/>
            <a:ext cx="0" cy="265025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1D3A44-D877-4206-9AFF-AD531DBEE640}"/>
              </a:ext>
            </a:extLst>
          </p:cNvPr>
          <p:cNvCxnSpPr>
            <a:stCxn id="17" idx="3"/>
            <a:endCxn id="7" idx="1"/>
          </p:cNvCxnSpPr>
          <p:nvPr/>
        </p:nvCxnSpPr>
        <p:spPr bwMode="auto">
          <a:xfrm>
            <a:off x="4964460" y="5700531"/>
            <a:ext cx="1680728" cy="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1246AA05-67BC-4EE9-8D94-75D3CA2CC998}"/>
              </a:ext>
            </a:extLst>
          </p:cNvPr>
          <p:cNvCxnSpPr>
            <a:stCxn id="10" idx="3"/>
            <a:endCxn id="13" idx="1"/>
          </p:cNvCxnSpPr>
          <p:nvPr/>
        </p:nvCxnSpPr>
        <p:spPr bwMode="auto">
          <a:xfrm>
            <a:off x="5820751" y="3288227"/>
            <a:ext cx="545008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Pfeil: nach oben gekrümmt 11">
            <a:extLst>
              <a:ext uri="{FF2B5EF4-FFF2-40B4-BE49-F238E27FC236}">
                <a16:creationId xmlns:a16="http://schemas.microsoft.com/office/drawing/2014/main" id="{FAEEBDCE-C40F-44C8-B686-E69CE2A1B484}"/>
              </a:ext>
            </a:extLst>
          </p:cNvPr>
          <p:cNvSpPr/>
          <p:nvPr/>
        </p:nvSpPr>
        <p:spPr bwMode="auto">
          <a:xfrm>
            <a:off x="3722322" y="3394963"/>
            <a:ext cx="648072" cy="242237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27" name="Pfeil: nach oben gekrümmt 26">
            <a:extLst>
              <a:ext uri="{FF2B5EF4-FFF2-40B4-BE49-F238E27FC236}">
                <a16:creationId xmlns:a16="http://schemas.microsoft.com/office/drawing/2014/main" id="{889A2627-F915-4237-8BAA-A2D016F060E2}"/>
              </a:ext>
            </a:extLst>
          </p:cNvPr>
          <p:cNvSpPr/>
          <p:nvPr/>
        </p:nvSpPr>
        <p:spPr bwMode="auto">
          <a:xfrm rot="10800000">
            <a:off x="3708822" y="2928269"/>
            <a:ext cx="648072" cy="242237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19" name="Sprechblase: rechteckig mit abgerundeten Ecken 18">
            <a:extLst>
              <a:ext uri="{FF2B5EF4-FFF2-40B4-BE49-F238E27FC236}">
                <a16:creationId xmlns:a16="http://schemas.microsoft.com/office/drawing/2014/main" id="{21CB9E2F-7B4E-41A1-BD51-3AF6E9A609ED}"/>
              </a:ext>
            </a:extLst>
          </p:cNvPr>
          <p:cNvSpPr/>
          <p:nvPr/>
        </p:nvSpPr>
        <p:spPr bwMode="auto">
          <a:xfrm>
            <a:off x="7658485" y="2620620"/>
            <a:ext cx="2155055" cy="1274196"/>
          </a:xfrm>
          <a:prstGeom prst="wedgeRoundRectCallout">
            <a:avLst>
              <a:gd name="adj1" fmla="val -64967"/>
              <a:gd name="adj2" fmla="val 295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>
                <a:latin typeface="+mn-lt"/>
              </a:rPr>
              <a:t>Train-Test-Validation Split: 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Neutraface Text Book" charset="0"/>
              </a:rPr>
              <a:t>80:10:10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 err="1">
                <a:latin typeface="+mn-lt"/>
              </a:rPr>
              <a:t>Each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classifier</a:t>
            </a:r>
            <a:r>
              <a:rPr lang="de-CH" sz="1200" dirty="0">
                <a:latin typeface="+mn-lt"/>
              </a:rPr>
              <a:t> was </a:t>
            </a:r>
            <a:r>
              <a:rPr lang="de-CH" sz="1200" dirty="0" err="1">
                <a:latin typeface="+mn-lt"/>
              </a:rPr>
              <a:t>trained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independently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with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the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corresponding</a:t>
            </a:r>
            <a:r>
              <a:rPr lang="de-CH" sz="1200" dirty="0">
                <a:latin typeface="+mn-lt"/>
              </a:rPr>
              <a:t>  </a:t>
            </a:r>
            <a:r>
              <a:rPr lang="de-CH" sz="1200" dirty="0" err="1">
                <a:latin typeface="+mn-lt"/>
              </a:rPr>
              <a:t>attribute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dataset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30" name="Sprechblase: rechteckig mit abgerundeten Ecken 29">
            <a:extLst>
              <a:ext uri="{FF2B5EF4-FFF2-40B4-BE49-F238E27FC236}">
                <a16:creationId xmlns:a16="http://schemas.microsoft.com/office/drawing/2014/main" id="{72F02271-62C3-4D5B-BB74-D50397FCB035}"/>
              </a:ext>
            </a:extLst>
          </p:cNvPr>
          <p:cNvSpPr/>
          <p:nvPr/>
        </p:nvSpPr>
        <p:spPr bwMode="auto">
          <a:xfrm>
            <a:off x="5259037" y="3990088"/>
            <a:ext cx="2070227" cy="679071"/>
          </a:xfrm>
          <a:prstGeom prst="wedgeRoundRectCallout">
            <a:avLst>
              <a:gd name="adj1" fmla="val -63439"/>
              <a:gd name="adj2" fmla="val 39805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 err="1">
                <a:latin typeface="+mn-lt"/>
              </a:rPr>
              <a:t>Each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classifier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belongs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to</a:t>
            </a:r>
            <a:r>
              <a:rPr lang="de-CH" sz="1200" dirty="0">
                <a:latin typeface="+mn-lt"/>
              </a:rPr>
              <a:t> an </a:t>
            </a:r>
            <a:r>
              <a:rPr lang="de-CH" sz="1200" dirty="0" err="1">
                <a:latin typeface="+mn-lt"/>
              </a:rPr>
              <a:t>attribute</a:t>
            </a:r>
            <a:endParaRPr lang="de-CH" sz="1200" dirty="0">
              <a:latin typeface="+mn-lt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de-CH" sz="1200" dirty="0">
                <a:latin typeface="+mn-lt"/>
              </a:rPr>
              <a:t>Model </a:t>
            </a:r>
            <a:r>
              <a:rPr lang="de-CH" sz="1200" dirty="0" err="1">
                <a:latin typeface="+mn-lt"/>
              </a:rPr>
              <a:t>accuracy</a:t>
            </a:r>
            <a:r>
              <a:rPr lang="de-CH" sz="1200" dirty="0">
                <a:latin typeface="+mn-lt"/>
              </a:rPr>
              <a:t>: 73%</a:t>
            </a:r>
          </a:p>
        </p:txBody>
      </p:sp>
      <p:sp>
        <p:nvSpPr>
          <p:cNvPr id="32" name="Sprechblase: rechteckig mit abgerundeten Ecken 31">
            <a:extLst>
              <a:ext uri="{FF2B5EF4-FFF2-40B4-BE49-F238E27FC236}">
                <a16:creationId xmlns:a16="http://schemas.microsoft.com/office/drawing/2014/main" id="{08EDACF1-DFFE-4802-A6D3-C160FF072A90}"/>
              </a:ext>
            </a:extLst>
          </p:cNvPr>
          <p:cNvSpPr/>
          <p:nvPr/>
        </p:nvSpPr>
        <p:spPr bwMode="auto">
          <a:xfrm>
            <a:off x="5259036" y="1561133"/>
            <a:ext cx="2070227" cy="679071"/>
          </a:xfrm>
          <a:prstGeom prst="wedgeRoundRectCallout">
            <a:avLst>
              <a:gd name="adj1" fmla="val -63439"/>
              <a:gd name="adj2" fmla="val 39805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CH" sz="1200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60916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Limitations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and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Improvements</a:t>
            </a:r>
            <a:endParaRPr lang="en-GB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E06B26C4-0553-49A7-B0D9-53B58E3FA4BA}"/>
              </a:ext>
            </a:extLst>
          </p:cNvPr>
          <p:cNvSpPr txBox="1">
            <a:spLocks/>
          </p:cNvSpPr>
          <p:nvPr/>
        </p:nvSpPr>
        <p:spPr bwMode="auto">
          <a:xfrm>
            <a:off x="2930" y="6570663"/>
            <a:ext cx="9903070" cy="287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tabLst>
                <a:tab pos="442913" algn="l"/>
              </a:tabLst>
              <a:defRPr sz="1200">
                <a:solidFill>
                  <a:srgbClr val="271F2E"/>
                </a:solidFill>
                <a:latin typeface="Source Sans Pro Light"/>
                <a:ea typeface="+mn-ea"/>
                <a:cs typeface="Source Sans Pro Light"/>
                <a:sym typeface="Neutraface Text Book" charset="0"/>
              </a:defRPr>
            </a:lvl1pPr>
            <a:lvl2pPr indent="-1841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indent="-227013" algn="l" defTabSz="912813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C283B-8D8F-4AD8-8AA8-F611770E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1"/>
          <p:cNvSpPr>
            <a:spLocks noGrp="1"/>
          </p:cNvSpPr>
          <p:nvPr>
            <p:ph idx="1"/>
          </p:nvPr>
        </p:nvSpPr>
        <p:spPr bwMode="auto">
          <a:xfrm>
            <a:off x="618579" y="2528900"/>
            <a:ext cx="8648700" cy="228600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22532" name="Titolo 3"/>
          <p:cNvSpPr>
            <a:spLocks noGrp="1"/>
          </p:cNvSpPr>
          <p:nvPr>
            <p:ph type="title"/>
          </p:nvPr>
        </p:nvSpPr>
        <p:spPr bwMode="auto">
          <a:xfrm>
            <a:off x="619125" y="2408238"/>
            <a:ext cx="8648700" cy="660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>
                <a:latin typeface="Source Sans Pro Semibold" charset="0"/>
                <a:ea typeface="ヒラギノ角ゴ ProN W3" charset="0"/>
                <a:cs typeface="Source Sans Pro Semibold" charset="0"/>
              </a:rPr>
              <a:t>           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9A499-C810-4816-A32B-35813142A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Neeraj</a:t>
            </a:r>
            <a:r>
              <a:rPr lang="de-DE" dirty="0">
                <a:latin typeface="Neutraface Text Book" charset="0"/>
                <a:ea typeface="ヒラギノ角ゴ ProN W3" charset="0"/>
                <a:cs typeface="Neutraface Text Book" charset="0"/>
              </a:rPr>
              <a:t> Kumar | Linda </a:t>
            </a:r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Samsinger</a:t>
            </a:r>
            <a:r>
              <a:rPr lang="de-DE" dirty="0">
                <a:latin typeface="Neutraface Text Book" charset="0"/>
                <a:ea typeface="ヒラギノ角ゴ ProN W3" charset="0"/>
                <a:cs typeface="Neutraface Text Book" charset="0"/>
              </a:rPr>
              <a:t>  | Theebana Rajendram | Vincent </a:t>
            </a:r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Rüegge</a:t>
            </a:r>
            <a:endParaRPr lang="de-DE" dirty="0">
              <a:latin typeface="Neutraface Text Book" charset="0"/>
              <a:ea typeface="ヒラギノ角ゴ ProN W3" charset="0"/>
              <a:cs typeface="Neutraface Text Book" charset="0"/>
            </a:endParaRPr>
          </a:p>
          <a:p>
            <a:endParaRPr lang="de-CH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0iTlrkUqEefLLVWTqt4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7yUHye.U2oBkBlDQDe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v8.vsoOESO2Nq0iful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0iTlrkUqEefLLVWTqt4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7yUHye.U2oBkBlDQDe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v8.vsoOESO2Nq0ifulQg"/>
</p:tagLst>
</file>

<file path=ppt/theme/theme1.xml><?xml version="1.0" encoding="utf-8"?>
<a:theme xmlns:a="http://schemas.openxmlformats.org/drawingml/2006/main" name="Greenpeace_Presentation">
  <a:themeElements>
    <a:clrScheme name="Custom 1">
      <a:dk1>
        <a:srgbClr val="00009B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0C0"/>
      </a:hlink>
      <a:folHlink>
        <a:srgbClr val="99CC00"/>
      </a:folHlink>
    </a:clrScheme>
    <a:fontScheme name="text cat 1">
      <a:majorFont>
        <a:latin typeface="Neutraface Text Book"/>
        <a:ea typeface="ヒラギノ角ゴ ProN W3"/>
        <a:cs typeface="ヒラギノ角ゴ ProN W3"/>
      </a:majorFont>
      <a:minorFont>
        <a:latin typeface="Neutraface Text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Neutraface Text Book" charset="0"/>
            <a:ea typeface="ヒラギノ角ゴ ProN W3" charset="0"/>
            <a:cs typeface="ヒラギノ角ゴ ProN W3" charset="0"/>
            <a:sym typeface="Neutraface Text Boo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Neutraface Text Book" charset="0"/>
            <a:ea typeface="ヒラギノ角ゴ ProN W3" charset="0"/>
            <a:cs typeface="ヒラギノ角ゴ ProN W3" charset="0"/>
            <a:sym typeface="Neutraface Text Book" charset="0"/>
          </a:defRPr>
        </a:defPPr>
      </a:lstStyle>
    </a:lnDef>
  </a:objectDefaults>
  <a:extraClrSchemeLst>
    <a:extraClrScheme>
      <a:clrScheme name="text cat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D139C2-9CC7-49AF-9020-15A0AF14A24C}">
  <we:reference id="wa104381063" version="1.0.0.1" store="de-DE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Greenpeace_Presentation.potx</Template>
  <TotalTime>0</TotalTime>
  <Pages>0</Pages>
  <Words>356</Words>
  <Characters>0</Characters>
  <Application>Microsoft Office PowerPoint</Application>
  <PresentationFormat>A4 Paper (210x297 mm)</PresentationFormat>
  <Lines>0</Lines>
  <Paragraphs>75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MS PGothic</vt:lpstr>
      <vt:lpstr>Arial</vt:lpstr>
      <vt:lpstr>Berlin Sans FB</vt:lpstr>
      <vt:lpstr>Calibri</vt:lpstr>
      <vt:lpstr>Monotype Sorts</vt:lpstr>
      <vt:lpstr>Neutraface Text Bold</vt:lpstr>
      <vt:lpstr>Neutraface Text Book</vt:lpstr>
      <vt:lpstr>NeutrafaceText-DemiAlt</vt:lpstr>
      <vt:lpstr>NeutrafaceText-Light</vt:lpstr>
      <vt:lpstr>Source Sans Pro</vt:lpstr>
      <vt:lpstr>Source Sans Pro Bold</vt:lpstr>
      <vt:lpstr>Source Sans Pro Light</vt:lpstr>
      <vt:lpstr>Source Sans Pro Semibold</vt:lpstr>
      <vt:lpstr>Wingdings</vt:lpstr>
      <vt:lpstr>ヒラギノ角ゴ ProN W3</vt:lpstr>
      <vt:lpstr>Greenpeace_Presentation</vt:lpstr>
      <vt:lpstr>think-cell Slide</vt:lpstr>
      <vt:lpstr>Visual Listening</vt:lpstr>
      <vt:lpstr>Agenda</vt:lpstr>
      <vt:lpstr>Introduction</vt:lpstr>
      <vt:lpstr>Benefits of the Web Application for Marketer </vt:lpstr>
      <vt:lpstr>Description of the Deep Learning Model </vt:lpstr>
      <vt:lpstr>From Image Data to Model Deployment on Web App</vt:lpstr>
      <vt:lpstr>Limitations and Improvements</vt:lpstr>
      <vt:lpstr>           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Meierer</dc:creator>
  <cp:lastModifiedBy>Linda Samsinger (lsamsi)</cp:lastModifiedBy>
  <cp:revision>995</cp:revision>
  <cp:lastPrinted>2017-02-09T19:24:07Z</cp:lastPrinted>
  <dcterms:created xsi:type="dcterms:W3CDTF">2012-01-01T19:20:04Z</dcterms:created>
  <dcterms:modified xsi:type="dcterms:W3CDTF">2020-04-21T06:15:55Z</dcterms:modified>
</cp:coreProperties>
</file>