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BE772-EAE1-454D-8D55-7315A0DE9F19}" v="48" dt="2020-04-25T10:33:36.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94" d="100"/>
          <a:sy n="94" d="100"/>
        </p:scale>
        <p:origin x="1032" y="66"/>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Rüegge" userId="ac3338584e172575" providerId="LiveId" clId="{B89BE772-EAE1-454D-8D55-7315A0DE9F19}"/>
    <pc:docChg chg="undo custSel modSld">
      <pc:chgData name="Vincent Rüegge" userId="ac3338584e172575" providerId="LiveId" clId="{B89BE772-EAE1-454D-8D55-7315A0DE9F19}" dt="2020-04-25T10:46:10.469" v="6725" actId="20577"/>
      <pc:docMkLst>
        <pc:docMk/>
      </pc:docMkLst>
      <pc:sldChg chg="modNotesTx">
        <pc:chgData name="Vincent Rüegge" userId="ac3338584e172575" providerId="LiveId" clId="{B89BE772-EAE1-454D-8D55-7315A0DE9F19}" dt="2020-04-25T10:18:51.548" v="4750" actId="20577"/>
        <pc:sldMkLst>
          <pc:docMk/>
          <pc:sldMk cId="0" sldId="832"/>
        </pc:sldMkLst>
      </pc:sldChg>
      <pc:sldChg chg="delSp modNotesTx">
        <pc:chgData name="Vincent Rüegge" userId="ac3338584e172575" providerId="LiveId" clId="{B89BE772-EAE1-454D-8D55-7315A0DE9F19}" dt="2020-04-25T10:42:10.565" v="6535" actId="20577"/>
        <pc:sldMkLst>
          <pc:docMk/>
          <pc:sldMk cId="0" sldId="848"/>
        </pc:sldMkLst>
        <pc:spChg chg="del">
          <ac:chgData name="Vincent Rüegge" userId="ac3338584e172575" providerId="LiveId" clId="{B89BE772-EAE1-454D-8D55-7315A0DE9F19}" dt="2020-04-25T08:59:13.291" v="0" actId="478"/>
          <ac:spMkLst>
            <pc:docMk/>
            <pc:sldMk cId="0" sldId="848"/>
            <ac:spMk id="4" creationId="{00000000-0000-0000-0000-000000000000}"/>
          </ac:spMkLst>
        </pc:spChg>
      </pc:sldChg>
      <pc:sldChg chg="modSp modNotesTx">
        <pc:chgData name="Vincent Rüegge" userId="ac3338584e172575" providerId="LiveId" clId="{B89BE772-EAE1-454D-8D55-7315A0DE9F19}" dt="2020-04-25T10:46:10.469" v="6725" actId="20577"/>
        <pc:sldMkLst>
          <pc:docMk/>
          <pc:sldMk cId="0" sldId="849"/>
        </pc:sldMkLst>
        <pc:spChg chg="mod">
          <ac:chgData name="Vincent Rüegge" userId="ac3338584e172575" providerId="LiveId" clId="{B89BE772-EAE1-454D-8D55-7315A0DE9F19}" dt="2020-04-25T10:45:20.594" v="6682" actId="20577"/>
          <ac:spMkLst>
            <pc:docMk/>
            <pc:sldMk cId="0" sldId="849"/>
            <ac:spMk id="8195" creationId="{00000000-0000-0000-0000-000000000000}"/>
          </ac:spMkLst>
        </pc:spChg>
      </pc:sldChg>
      <pc:sldChg chg="modSp modNotesTx">
        <pc:chgData name="Vincent Rüegge" userId="ac3338584e172575" providerId="LiveId" clId="{B89BE772-EAE1-454D-8D55-7315A0DE9F19}" dt="2020-04-25T10:40:47.457" v="6463" actId="20577"/>
        <pc:sldMkLst>
          <pc:docMk/>
          <pc:sldMk cId="0" sldId="861"/>
        </pc:sldMkLst>
        <pc:spChg chg="mod">
          <ac:chgData name="Vincent Rüegge" userId="ac3338584e172575" providerId="LiveId" clId="{B89BE772-EAE1-454D-8D55-7315A0DE9F19}" dt="2020-04-25T10:40:28.464" v="6454" actId="20577"/>
          <ac:spMkLst>
            <pc:docMk/>
            <pc:sldMk cId="0" sldId="861"/>
            <ac:spMk id="3" creationId="{C68C283B-8D8F-4AD8-8AA8-F611770EA319}"/>
          </ac:spMkLst>
        </pc:spChg>
      </pc:sldChg>
      <pc:sldChg chg="modSp modNotesTx">
        <pc:chgData name="Vincent Rüegge" userId="ac3338584e172575" providerId="LiveId" clId="{B89BE772-EAE1-454D-8D55-7315A0DE9F19}" dt="2020-04-25T09:40:48.402" v="1499" actId="20577"/>
        <pc:sldMkLst>
          <pc:docMk/>
          <pc:sldMk cId="1110433661" sldId="862"/>
        </pc:sldMkLst>
        <pc:spChg chg="mod">
          <ac:chgData name="Vincent Rüegge" userId="ac3338584e172575" providerId="LiveId" clId="{B89BE772-EAE1-454D-8D55-7315A0DE9F19}" dt="2020-04-25T09:07:27.981" v="268" actId="1036"/>
          <ac:spMkLst>
            <pc:docMk/>
            <pc:sldMk cId="1110433661" sldId="862"/>
            <ac:spMk id="37" creationId="{C7978CCC-B0F8-4DFE-B757-D4A28B982001}"/>
          </ac:spMkLst>
        </pc:spChg>
        <pc:spChg chg="mod">
          <ac:chgData name="Vincent Rüegge" userId="ac3338584e172575" providerId="LiveId" clId="{B89BE772-EAE1-454D-8D55-7315A0DE9F19}" dt="2020-04-25T09:07:59.412" v="305" actId="1076"/>
          <ac:spMkLst>
            <pc:docMk/>
            <pc:sldMk cId="1110433661" sldId="862"/>
            <ac:spMk id="38" creationId="{0386E3AD-425A-4D6C-BDB8-C2DF4F4A4E85}"/>
          </ac:spMkLst>
        </pc:spChg>
        <pc:spChg chg="mod">
          <ac:chgData name="Vincent Rüegge" userId="ac3338584e172575" providerId="LiveId" clId="{B89BE772-EAE1-454D-8D55-7315A0DE9F19}" dt="2020-04-25T09:07:27.981" v="268" actId="1036"/>
          <ac:spMkLst>
            <pc:docMk/>
            <pc:sldMk cId="1110433661" sldId="862"/>
            <ac:spMk id="39" creationId="{67A61387-6880-4592-B1F1-9059BFFEBB2E}"/>
          </ac:spMkLst>
        </pc:spChg>
        <pc:spChg chg="mod">
          <ac:chgData name="Vincent Rüegge" userId="ac3338584e172575" providerId="LiveId" clId="{B89BE772-EAE1-454D-8D55-7315A0DE9F19}" dt="2020-04-25T09:02:20.275" v="15" actId="20577"/>
          <ac:spMkLst>
            <pc:docMk/>
            <pc:sldMk cId="1110433661" sldId="862"/>
            <ac:spMk id="11266" creationId="{00000000-0000-0000-0000-000000000000}"/>
          </ac:spMkLst>
        </pc:spChg>
        <pc:spChg chg="mod">
          <ac:chgData name="Vincent Rüegge" userId="ac3338584e172575" providerId="LiveId" clId="{B89BE772-EAE1-454D-8D55-7315A0DE9F19}" dt="2020-04-25T09:27:18.710" v="476" actId="20577"/>
          <ac:spMkLst>
            <pc:docMk/>
            <pc:sldMk cId="1110433661" sldId="862"/>
            <ac:spMk id="11267" creationId="{00000000-0000-0000-0000-000000000000}"/>
          </ac:spMkLst>
        </pc:spChg>
        <pc:graphicFrameChg chg="mod">
          <ac:chgData name="Vincent Rüegge" userId="ac3338584e172575" providerId="LiveId" clId="{B89BE772-EAE1-454D-8D55-7315A0DE9F19}" dt="2020-04-25T09:07:27.981" v="268" actId="1036"/>
          <ac:graphicFrameMkLst>
            <pc:docMk/>
            <pc:sldMk cId="1110433661" sldId="862"/>
            <ac:graphicFrameMk id="13" creationId="{67E4525E-CAF9-42CF-889E-5CCD0758630D}"/>
          </ac:graphicFrameMkLst>
        </pc:graphicFrameChg>
        <pc:graphicFrameChg chg="mod">
          <ac:chgData name="Vincent Rüegge" userId="ac3338584e172575" providerId="LiveId" clId="{B89BE772-EAE1-454D-8D55-7315A0DE9F19}" dt="2020-04-25T09:07:27.981" v="268" actId="1036"/>
          <ac:graphicFrameMkLst>
            <pc:docMk/>
            <pc:sldMk cId="1110433661" sldId="862"/>
            <ac:graphicFrameMk id="14" creationId="{8539A56D-7A8E-40A2-BE2C-577547F816E3}"/>
          </ac:graphicFrameMkLst>
        </pc:graphicFrameChg>
        <pc:graphicFrameChg chg="mod">
          <ac:chgData name="Vincent Rüegge" userId="ac3338584e172575" providerId="LiveId" clId="{B89BE772-EAE1-454D-8D55-7315A0DE9F19}" dt="2020-04-25T09:07:27.981" v="268" actId="1036"/>
          <ac:graphicFrameMkLst>
            <pc:docMk/>
            <pc:sldMk cId="1110433661" sldId="862"/>
            <ac:graphicFrameMk id="15" creationId="{8C17DF7A-7CC6-4C43-8B9F-0FFCCB5447A1}"/>
          </ac:graphicFrameMkLst>
        </pc:graphicFrameChg>
        <pc:graphicFrameChg chg="mod">
          <ac:chgData name="Vincent Rüegge" userId="ac3338584e172575" providerId="LiveId" clId="{B89BE772-EAE1-454D-8D55-7315A0DE9F19}" dt="2020-04-25T09:07:37.720" v="286" actId="1035"/>
          <ac:graphicFrameMkLst>
            <pc:docMk/>
            <pc:sldMk cId="1110433661" sldId="862"/>
            <ac:graphicFrameMk id="18" creationId="{50FC43FD-6FCD-44FF-967A-9C8A564617F9}"/>
          </ac:graphicFrameMkLst>
        </pc:graphicFrameChg>
        <pc:graphicFrameChg chg="mod modGraphic">
          <ac:chgData name="Vincent Rüegge" userId="ac3338584e172575" providerId="LiveId" clId="{B89BE772-EAE1-454D-8D55-7315A0DE9F19}" dt="2020-04-25T09:26:55.227" v="457" actId="1036"/>
          <ac:graphicFrameMkLst>
            <pc:docMk/>
            <pc:sldMk cId="1110433661" sldId="862"/>
            <ac:graphicFrameMk id="34" creationId="{44C93209-B695-43BD-9134-3616C4710206}"/>
          </ac:graphicFrameMkLst>
        </pc:graphicFrameChg>
        <pc:picChg chg="mod">
          <ac:chgData name="Vincent Rüegge" userId="ac3338584e172575" providerId="LiveId" clId="{B89BE772-EAE1-454D-8D55-7315A0DE9F19}" dt="2020-04-25T09:07:37.720" v="286" actId="1035"/>
          <ac:picMkLst>
            <pc:docMk/>
            <pc:sldMk cId="1110433661" sldId="862"/>
            <ac:picMk id="3" creationId="{E16066A5-10E3-4351-A3D8-AE2B131F06DE}"/>
          </ac:picMkLst>
        </pc:picChg>
        <pc:picChg chg="mod">
          <ac:chgData name="Vincent Rüegge" userId="ac3338584e172575" providerId="LiveId" clId="{B89BE772-EAE1-454D-8D55-7315A0DE9F19}" dt="2020-04-25T09:07:27.981" v="268" actId="1036"/>
          <ac:picMkLst>
            <pc:docMk/>
            <pc:sldMk cId="1110433661" sldId="862"/>
            <ac:picMk id="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7"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8"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0"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1"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2"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7"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19"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0"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1" creationId="{1235F239-8337-4F0A-AF87-A2DB5562EF4C}"/>
          </ac:picMkLst>
        </pc:picChg>
        <pc:picChg chg="mod">
          <ac:chgData name="Vincent Rüegge" userId="ac3338584e172575" providerId="LiveId" clId="{B89BE772-EAE1-454D-8D55-7315A0DE9F19}" dt="2020-04-25T09:07:27.981" v="268" actId="1036"/>
          <ac:picMkLst>
            <pc:docMk/>
            <pc:sldMk cId="1110433661" sldId="862"/>
            <ac:picMk id="23"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4"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5"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26" creationId="{00000000-0000-0000-0000-000000000000}"/>
          </ac:picMkLst>
        </pc:picChg>
        <pc:picChg chg="mod">
          <ac:chgData name="Vincent Rüegge" userId="ac3338584e172575" providerId="LiveId" clId="{B89BE772-EAE1-454D-8D55-7315A0DE9F19}" dt="2020-04-25T09:07:27.981" v="268" actId="1036"/>
          <ac:picMkLst>
            <pc:docMk/>
            <pc:sldMk cId="1110433661" sldId="862"/>
            <ac:picMk id="30" creationId="{AD27084D-8696-4F1E-8939-12CC604DA47E}"/>
          </ac:picMkLst>
        </pc:picChg>
        <pc:picChg chg="mod">
          <ac:chgData name="Vincent Rüegge" userId="ac3338584e172575" providerId="LiveId" clId="{B89BE772-EAE1-454D-8D55-7315A0DE9F19}" dt="2020-04-25T09:07:27.981" v="268" actId="1036"/>
          <ac:picMkLst>
            <pc:docMk/>
            <pc:sldMk cId="1110433661" sldId="862"/>
            <ac:picMk id="31" creationId="{4FF9548A-CF48-43F3-A99C-68923567E03F}"/>
          </ac:picMkLst>
        </pc:picChg>
        <pc:picChg chg="mod">
          <ac:chgData name="Vincent Rüegge" userId="ac3338584e172575" providerId="LiveId" clId="{B89BE772-EAE1-454D-8D55-7315A0DE9F19}" dt="2020-04-25T09:07:27.981" v="268" actId="1036"/>
          <ac:picMkLst>
            <pc:docMk/>
            <pc:sldMk cId="1110433661" sldId="862"/>
            <ac:picMk id="32" creationId="{FE34B65D-35C3-4506-A1DA-BD840CE415E0}"/>
          </ac:picMkLst>
        </pc:picChg>
        <pc:picChg chg="mod">
          <ac:chgData name="Vincent Rüegge" userId="ac3338584e172575" providerId="LiveId" clId="{B89BE772-EAE1-454D-8D55-7315A0DE9F19}" dt="2020-04-25T09:07:51.834" v="304" actId="1076"/>
          <ac:picMkLst>
            <pc:docMk/>
            <pc:sldMk cId="1110433661" sldId="862"/>
            <ac:picMk id="35" creationId="{E1D98BE6-BB07-40A2-9BF3-3B387461D794}"/>
          </ac:picMkLst>
        </pc:picChg>
        <pc:picChg chg="mod">
          <ac:chgData name="Vincent Rüegge" userId="ac3338584e172575" providerId="LiveId" clId="{B89BE772-EAE1-454D-8D55-7315A0DE9F19}" dt="2020-04-25T09:07:44.493" v="303" actId="1035"/>
          <ac:picMkLst>
            <pc:docMk/>
            <pc:sldMk cId="1110433661" sldId="862"/>
            <ac:picMk id="36" creationId="{9BBC5126-35AB-431F-8DEA-61557D201FD0}"/>
          </ac:picMkLst>
        </pc:picChg>
      </pc:sldChg>
      <pc:sldChg chg="modSp modNotesTx">
        <pc:chgData name="Vincent Rüegge" userId="ac3338584e172575" providerId="LiveId" clId="{B89BE772-EAE1-454D-8D55-7315A0DE9F19}" dt="2020-04-25T10:16:51.551" v="4747" actId="20577"/>
        <pc:sldMkLst>
          <pc:docMk/>
          <pc:sldMk cId="266091653" sldId="866"/>
        </pc:sldMkLst>
        <pc:spChg chg="mod">
          <ac:chgData name="Vincent Rüegge" userId="ac3338584e172575" providerId="LiveId" clId="{B89BE772-EAE1-454D-8D55-7315A0DE9F19}" dt="2020-04-25T10:05:48.393" v="2897" actId="5793"/>
          <ac:spMkLst>
            <pc:docMk/>
            <pc:sldMk cId="266091653" sldId="866"/>
            <ac:spMk id="11266" creationId="{00000000-0000-0000-0000-000000000000}"/>
          </ac:spMkLst>
        </pc:spChg>
      </pc:sldChg>
      <pc:sldChg chg="addSp delSp modSp modNotesTx">
        <pc:chgData name="Vincent Rüegge" userId="ac3338584e172575" providerId="LiveId" clId="{B89BE772-EAE1-454D-8D55-7315A0DE9F19}" dt="2020-04-25T10:00:53.154" v="2539" actId="20577"/>
        <pc:sldMkLst>
          <pc:docMk/>
          <pc:sldMk cId="2017870631" sldId="868"/>
        </pc:sldMkLst>
        <pc:spChg chg="add del mod">
          <ac:chgData name="Vincent Rüegge" userId="ac3338584e172575" providerId="LiveId" clId="{B89BE772-EAE1-454D-8D55-7315A0DE9F19}" dt="2020-04-25T09:54:58.412" v="2024" actId="20577"/>
          <ac:spMkLst>
            <pc:docMk/>
            <pc:sldMk cId="2017870631" sldId="868"/>
            <ac:spMk id="6" creationId="{00000000-0000-0000-0000-000000000000}"/>
          </ac:spMkLst>
        </pc:spChg>
        <pc:spChg chg="mod">
          <ac:chgData name="Vincent Rüegge" userId="ac3338584e172575" providerId="LiveId" clId="{B89BE772-EAE1-454D-8D55-7315A0DE9F19}" dt="2020-04-25T09:50:34.256" v="1872" actId="20577"/>
          <ac:spMkLst>
            <pc:docMk/>
            <pc:sldMk cId="2017870631" sldId="868"/>
            <ac:spMk id="11" creationId="{00000000-0000-0000-0000-000000000000}"/>
          </ac:spMkLst>
        </pc:spChg>
        <pc:spChg chg="mod">
          <ac:chgData name="Vincent Rüegge" userId="ac3338584e172575" providerId="LiveId" clId="{B89BE772-EAE1-454D-8D55-7315A0DE9F19}" dt="2020-04-25T09:39:48.593" v="1426" actId="1076"/>
          <ac:spMkLst>
            <pc:docMk/>
            <pc:sldMk cId="2017870631" sldId="868"/>
            <ac:spMk id="13" creationId="{00000000-0000-0000-0000-000000000000}"/>
          </ac:spMkLst>
        </pc:spChg>
        <pc:spChg chg="mod">
          <ac:chgData name="Vincent Rüegge" userId="ac3338584e172575" providerId="LiveId" clId="{B89BE772-EAE1-454D-8D55-7315A0DE9F19}" dt="2020-04-25T09:39:48.355" v="1425" actId="1076"/>
          <ac:spMkLst>
            <pc:docMk/>
            <pc:sldMk cId="2017870631" sldId="868"/>
            <ac:spMk id="14" creationId="{00000000-0000-0000-0000-000000000000}"/>
          </ac:spMkLst>
        </pc:spChg>
        <pc:spChg chg="add del mod">
          <ac:chgData name="Vincent Rüegge" userId="ac3338584e172575" providerId="LiveId" clId="{B89BE772-EAE1-454D-8D55-7315A0DE9F19}" dt="2020-04-25T09:51:36.712" v="1877" actId="478"/>
          <ac:spMkLst>
            <pc:docMk/>
            <pc:sldMk cId="2017870631" sldId="868"/>
            <ac:spMk id="17" creationId="{00000000-0000-0000-0000-000000000000}"/>
          </ac:spMkLst>
        </pc:spChg>
        <pc:spChg chg="add del mod">
          <ac:chgData name="Vincent Rüegge" userId="ac3338584e172575" providerId="LiveId" clId="{B89BE772-EAE1-454D-8D55-7315A0DE9F19}" dt="2020-04-25T09:51:35.203" v="1876" actId="478"/>
          <ac:spMkLst>
            <pc:docMk/>
            <pc:sldMk cId="2017870631" sldId="868"/>
            <ac:spMk id="21" creationId="{00000000-0000-0000-0000-000000000000}"/>
          </ac:spMkLst>
        </pc:spChg>
        <pc:spChg chg="add del mod">
          <ac:chgData name="Vincent Rüegge" userId="ac3338584e172575" providerId="LiveId" clId="{B89BE772-EAE1-454D-8D55-7315A0DE9F19}" dt="2020-04-25T09:51:41.557" v="1879" actId="478"/>
          <ac:spMkLst>
            <pc:docMk/>
            <pc:sldMk cId="2017870631" sldId="868"/>
            <ac:spMk id="22" creationId="{00000000-0000-0000-0000-000000000000}"/>
          </ac:spMkLst>
        </pc:spChg>
        <pc:picChg chg="del mod">
          <ac:chgData name="Vincent Rüegge" userId="ac3338584e172575" providerId="LiveId" clId="{B89BE772-EAE1-454D-8D55-7315A0DE9F19}" dt="2020-04-25T09:42:34.513" v="1539" actId="478"/>
          <ac:picMkLst>
            <pc:docMk/>
            <pc:sldMk cId="2017870631" sldId="868"/>
            <ac:picMk id="7" creationId="{00000000-0000-0000-0000-000000000000}"/>
          </ac:picMkLst>
        </pc:picChg>
        <pc:picChg chg="del mod">
          <ac:chgData name="Vincent Rüegge" userId="ac3338584e172575" providerId="LiveId" clId="{B89BE772-EAE1-454D-8D55-7315A0DE9F19}" dt="2020-04-25T09:42:32.808" v="1538" actId="478"/>
          <ac:picMkLst>
            <pc:docMk/>
            <pc:sldMk cId="2017870631" sldId="868"/>
            <ac:picMk id="12" creationId="{00000000-0000-0000-0000-000000000000}"/>
          </ac:picMkLst>
        </pc:picChg>
        <pc:picChg chg="add del mod">
          <ac:chgData name="Vincent Rüegge" userId="ac3338584e172575" providerId="LiveId" clId="{B89BE772-EAE1-454D-8D55-7315A0DE9F19}" dt="2020-04-25T09:51:38.394" v="1878" actId="478"/>
          <ac:picMkLst>
            <pc:docMk/>
            <pc:sldMk cId="2017870631" sldId="868"/>
            <ac:picMk id="16" creationId="{00000000-0000-0000-0000-000000000000}"/>
          </ac:picMkLst>
        </pc:picChg>
        <pc:picChg chg="add del mod">
          <ac:chgData name="Vincent Rüegge" userId="ac3338584e172575" providerId="LiveId" clId="{B89BE772-EAE1-454D-8D55-7315A0DE9F19}" dt="2020-04-25T09:51:29.954" v="1875" actId="1076"/>
          <ac:picMkLst>
            <pc:docMk/>
            <pc:sldMk cId="2017870631" sldId="868"/>
            <ac:picMk id="20"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28.PNG"/></Relationships>
</file>

<file path=ppt/diagrams/_rels/data6.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t>
        <a:bodyPr/>
        <a:lstStyle/>
        <a:p>
          <a:endParaRPr lang="en-US"/>
        </a:p>
      </dgm:t>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t>
        <a:bodyPr/>
        <a:lstStyle/>
        <a:p>
          <a:endParaRPr lang="en-US"/>
        </a:p>
      </dgm:t>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0D15C02F-34DA-45EB-896A-D87CF4722274}" type="presOf" srcId="{63340D2B-A71D-43C4-97F7-17D296365ACA}" destId="{7FD6EACB-80AA-4660-88F3-3F7E496F0178}" srcOrd="0" destOrd="0" presId="urn:microsoft.com/office/officeart/2005/8/layout/hList1"/>
    <dgm:cxn modelId="{FC1B8E0B-E31D-49F7-9332-4213C24337DB}" type="presOf" srcId="{4F70F4CF-DD21-4008-B481-6BA6CFA8606F}" destId="{164972D1-934A-430E-8C24-4713175A720E}"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t>
        <a:bodyPr/>
        <a:lstStyle/>
        <a:p>
          <a:endParaRPr lang="en-US"/>
        </a:p>
      </dgm:t>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t>
        <a:bodyPr/>
        <a:lstStyle/>
        <a:p>
          <a:endParaRPr lang="en-US"/>
        </a:p>
      </dgm:t>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4355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Request</a:t>
          </a:r>
        </a:p>
      </dsp:txBody>
      <dsp:txXfrm>
        <a:off x="0" y="143553"/>
        <a:ext cx="2173635" cy="418586"/>
      </dsp:txXfrm>
    </dsp:sp>
    <dsp:sp modelId="{C09B49A9-F287-466D-9FA8-2969A250D43B}">
      <dsp:nvSpPr>
        <dsp:cNvPr id="0" name=""/>
        <dsp:cNvSpPr/>
      </dsp:nvSpPr>
      <dsp:spPr>
        <a:xfrm>
          <a:off x="0" y="520175"/>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1220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de-CH" sz="1900" b="1" kern="1200"/>
            <a:t>Response</a:t>
          </a:r>
        </a:p>
      </dsp:txBody>
      <dsp:txXfrm>
        <a:off x="0" y="112206"/>
        <a:ext cx="2173635" cy="418586"/>
      </dsp:txXfrm>
    </dsp:sp>
    <dsp:sp modelId="{C09B49A9-F287-466D-9FA8-2969A250D43B}">
      <dsp:nvSpPr>
        <dsp:cNvPr id="0" name=""/>
        <dsp:cNvSpPr/>
      </dsp:nvSpPr>
      <dsp:spPr>
        <a:xfrm>
          <a:off x="0" y="488828"/>
          <a:ext cx="2173635" cy="10101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de-CH" sz="13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4/25/2020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4/25/2020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Brand</a:t>
            </a:r>
            <a:r>
              <a:rPr lang="de-CH" baseline="0" dirty="0"/>
              <a:t> Management. First </a:t>
            </a:r>
            <a:r>
              <a:rPr lang="de-CH" baseline="0" dirty="0" err="1"/>
              <a:t>of</a:t>
            </a:r>
            <a:r>
              <a:rPr lang="de-CH" baseline="0" dirty="0"/>
              <a:t> all, </a:t>
            </a:r>
            <a:r>
              <a:rPr lang="de-CH" baseline="0" dirty="0" err="1"/>
              <a:t>let’s</a:t>
            </a:r>
            <a:r>
              <a:rPr lang="de-CH" baseline="0" dirty="0"/>
              <a:t> </a:t>
            </a:r>
            <a:r>
              <a:rPr lang="de-CH" baseline="0" dirty="0" err="1"/>
              <a:t>take</a:t>
            </a:r>
            <a:r>
              <a:rPr lang="de-CH" baseline="0" dirty="0"/>
              <a:t> a loot at </a:t>
            </a:r>
            <a:r>
              <a:rPr lang="de-CH" baseline="0" dirty="0" err="1"/>
              <a:t>the</a:t>
            </a:r>
            <a:r>
              <a:rPr lang="de-CH" baseline="0" dirty="0"/>
              <a:t> </a:t>
            </a:r>
            <a:r>
              <a:rPr lang="de-CH" baseline="0" dirty="0" err="1"/>
              <a:t>agenda</a:t>
            </a:r>
            <a:r>
              <a:rPr lang="de-CH" baseline="0" dirty="0"/>
              <a:t> </a:t>
            </a:r>
            <a:r>
              <a:rPr lang="de-CH" baseline="0" dirty="0" err="1"/>
              <a:t>for</a:t>
            </a:r>
            <a:r>
              <a:rPr lang="de-CH" baseline="0" dirty="0"/>
              <a:t> </a:t>
            </a:r>
            <a:r>
              <a:rPr lang="de-CH" baseline="0" dirty="0" err="1"/>
              <a:t>today</a:t>
            </a:r>
            <a:r>
              <a:rPr lang="de-CH" baseline="0" dirty="0"/>
              <a:t>.</a:t>
            </a: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err="1"/>
              <a:t>the</a:t>
            </a:r>
            <a:r>
              <a:rPr lang="de-CH" baseline="0"/>
              <a:t> </a:t>
            </a:r>
            <a:r>
              <a:rPr lang="de-CH" baseline="0" smtClean="0"/>
              <a:t>future which </a:t>
            </a:r>
            <a:r>
              <a:rPr lang="de-CH" baseline="0" dirty="0"/>
              <a:t>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an </a:t>
            </a:r>
            <a:r>
              <a:rPr lang="de-CH" dirty="0" err="1">
                <a:latin typeface="Source Sans Pro Light" charset="0"/>
                <a:ea typeface="ヒラギノ角ゴ ProN W3" charset="0"/>
                <a:cs typeface="Source Sans Pro Light" charset="0"/>
              </a:rPr>
              <a:t>infrastructure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capable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measuring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how</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perceived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certain</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platforms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to</a:t>
            </a:r>
            <a:r>
              <a:rPr lang="de-CH">
                <a:latin typeface="Source Sans Pro Light" charset="0"/>
                <a:ea typeface="ヒラギノ角ゴ ProN W3" charset="0"/>
                <a:cs typeface="Source Sans Pro Light" charset="0"/>
              </a:rPr>
              <a:t> </a:t>
            </a:r>
            <a:r>
              <a:rPr lang="de-CH" smtClean="0">
                <a:latin typeface="Source Sans Pro Light" charset="0"/>
                <a:ea typeface="ヒラギノ角ゴ ProN W3" charset="0"/>
                <a:cs typeface="Source Sans Pro Light" charset="0"/>
              </a:rPr>
              <a:t>categorize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Instagram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Furthermore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established</a:t>
            </a:r>
            <a:r>
              <a:rPr lang="de-CH" dirty="0">
                <a:latin typeface="Source Sans Pro Light" charset="0"/>
                <a:ea typeface="ヒラギノ角ゴ ProN W3" charset="0"/>
                <a:cs typeface="Source Sans Pro Light" charset="0"/>
              </a:rPr>
              <a:t> a </a:t>
            </a:r>
            <a:r>
              <a:rPr lang="de-CH" dirty="0" err="1">
                <a:latin typeface="Source Sans Pro Light" charset="0"/>
                <a:ea typeface="ヒラギノ角ゴ ProN W3" charset="0"/>
                <a:cs typeface="Source Sans Pro Light" charset="0"/>
              </a:rPr>
              <a:t>pipeline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spanning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output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display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using</a:t>
            </a:r>
            <a:r>
              <a:rPr lang="de-CH" dirty="0">
                <a:latin typeface="Source Sans Pro Light" charset="0"/>
                <a:ea typeface="ヒラギノ角ゴ ProN W3" charset="0"/>
                <a:cs typeface="Source Sans Pro Light" charset="0"/>
              </a:rPr>
              <a:t> a Python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Web </a:t>
            </a:r>
            <a:r>
              <a:rPr lang="de-CH" dirty="0" err="1">
                <a:latin typeface="Source Sans Pro Light" charset="0"/>
                <a:ea typeface="ヒラギノ角ゴ ProN W3" charset="0"/>
                <a:cs typeface="Source Sans Pro Light" charset="0"/>
              </a:rPr>
              <a:t>framework</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image</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in </a:t>
            </a:r>
            <a:r>
              <a:rPr lang="de-CH" baseline="0" dirty="0" err="1"/>
              <a:t>the</a:t>
            </a:r>
            <a:r>
              <a:rPr lang="de-CH" baseline="0" dirty="0"/>
              <a:t> </a:t>
            </a:r>
            <a:r>
              <a:rPr lang="de-CH" baseline="0" dirty="0" err="1"/>
              <a:t>images</a:t>
            </a:r>
            <a:r>
              <a:rPr lang="de-CH" baseline="0" dirty="0"/>
              <a:t> </a:t>
            </a:r>
            <a:r>
              <a:rPr lang="de-CH" baseline="0" dirty="0" err="1"/>
              <a:t>they</a:t>
            </a:r>
            <a:r>
              <a:rPr lang="de-CH" baseline="0" dirty="0"/>
              <a:t> release on </a:t>
            </a:r>
            <a:r>
              <a:rPr lang="de-CH" baseline="0" dirty="0" err="1"/>
              <a:t>their</a:t>
            </a:r>
            <a:r>
              <a:rPr lang="de-CH" baseline="0" dirty="0"/>
              <a:t> Instagram </a:t>
            </a:r>
            <a:r>
              <a:rPr lang="de-CH" baseline="0" dirty="0" err="1"/>
              <a:t>channel</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not </a:t>
            </a:r>
            <a:r>
              <a:rPr lang="de-CH" baseline="0" dirty="0" err="1"/>
              <a:t>considered</a:t>
            </a:r>
            <a:r>
              <a:rPr lang="de-CH" baseline="0" dirty="0"/>
              <a:t> </a:t>
            </a:r>
            <a:r>
              <a:rPr lang="de-CH" baseline="0" dirty="0" err="1"/>
              <a:t>as</a:t>
            </a:r>
            <a:r>
              <a:rPr lang="de-CH" baseline="0" dirty="0"/>
              <a:t> </a:t>
            </a:r>
            <a:r>
              <a:rPr lang="de-CH" baseline="0" dirty="0" err="1"/>
              <a:t>fun</a:t>
            </a:r>
            <a:r>
              <a:rPr lang="de-CH" baseline="0" dirty="0"/>
              <a:t> </a:t>
            </a:r>
            <a:r>
              <a:rPr lang="de-CH" baseline="0" dirty="0" err="1"/>
              <a:t>as</a:t>
            </a:r>
            <a:r>
              <a:rPr lang="de-CH" baseline="0" dirty="0"/>
              <a:t> </a:t>
            </a:r>
            <a:r>
              <a:rPr lang="de-CH" baseline="0" dirty="0" err="1"/>
              <a:t>much</a:t>
            </a:r>
            <a:r>
              <a:rPr lang="de-CH" baseline="0" dirty="0"/>
              <a:t> </a:t>
            </a:r>
            <a:r>
              <a:rPr lang="de-CH" baseline="0" dirty="0" err="1"/>
              <a:t>as</a:t>
            </a:r>
            <a:r>
              <a:rPr lang="de-CH" baseline="0" dirty="0"/>
              <a:t> </a:t>
            </a:r>
            <a:r>
              <a:rPr lang="de-CH" baseline="0" dirty="0" err="1"/>
              <a:t>it</a:t>
            </a:r>
            <a:r>
              <a:rPr lang="de-CH" baseline="0" dirty="0"/>
              <a:t> </a:t>
            </a:r>
            <a:r>
              <a:rPr lang="de-CH" baseline="0" dirty="0" err="1"/>
              <a:t>is</a:t>
            </a:r>
            <a:r>
              <a:rPr lang="de-CH" baseline="0" dirty="0"/>
              <a:t> </a:t>
            </a:r>
            <a:r>
              <a:rPr lang="de-CH" baseline="0" dirty="0" err="1"/>
              <a:t>for</a:t>
            </a:r>
            <a:r>
              <a:rPr lang="de-CH" baseline="0" dirty="0"/>
              <a:t> </a:t>
            </a:r>
            <a:r>
              <a:rPr lang="de-CH" baseline="0" dirty="0" err="1"/>
              <a:t>being</a:t>
            </a:r>
            <a:r>
              <a:rPr lang="de-CH" baseline="0" dirty="0"/>
              <a:t> </a:t>
            </a:r>
            <a:r>
              <a:rPr lang="de-CH" baseline="0" dirty="0" err="1"/>
              <a:t>perceived</a:t>
            </a:r>
            <a:r>
              <a:rPr lang="de-CH" baseline="0" dirty="0"/>
              <a:t> </a:t>
            </a:r>
            <a:r>
              <a:rPr lang="de-CH" baseline="0" dirty="0" err="1"/>
              <a:t>as</a:t>
            </a:r>
            <a:r>
              <a:rPr lang="de-CH" baseline="0" dirty="0"/>
              <a:t> </a:t>
            </a:r>
            <a:r>
              <a:rPr lang="de-CH" baseline="0" dirty="0" err="1"/>
              <a:t>healthy</a:t>
            </a:r>
            <a:r>
              <a:rPr lang="de-CH" baseline="0" dirty="0"/>
              <a:t>. </a:t>
            </a:r>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harmonise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baseline="0" dirty="0" err="1"/>
              <a:t>focusing</a:t>
            </a:r>
            <a:r>
              <a:rPr lang="de-CH" baseline="0" dirty="0"/>
              <a:t> on </a:t>
            </a:r>
            <a:r>
              <a:rPr lang="de-CH" baseline="0" dirty="0" err="1"/>
              <a:t>health</a:t>
            </a:r>
            <a:r>
              <a:rPr lang="de-CH" baseline="0" dirty="0"/>
              <a:t> </a:t>
            </a:r>
            <a:r>
              <a:rPr lang="de-CH" baseline="0" dirty="0" err="1"/>
              <a:t>aspects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TODO @</a:t>
            </a:r>
            <a:r>
              <a:rPr lang="de-CH" b="1" i="0" baseline="0">
                <a:latin typeface="Source Sans Pro Light" charset="0"/>
                <a:ea typeface="ヒラギノ角ゴ ProN W3" charset="0"/>
                <a:cs typeface="Source Sans Pro Light" charset="0"/>
              </a:rPr>
              <a:t> Neeraj </a:t>
            </a:r>
            <a:endParaRPr lang="de-CH" b="1" i="0">
              <a:latin typeface="Source Sans Pro Light" charset="0"/>
              <a:ea typeface="ヒラギノ角ゴ ProN W3" charset="0"/>
              <a:cs typeface="Source Sans Pro Light" charset="0"/>
            </a:endParaRPr>
          </a:p>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Machine Learning</a:t>
            </a:r>
            <a:r>
              <a:rPr lang="de-CH">
                <a:latin typeface="Source Sans Pro Light" charset="0"/>
                <a:ea typeface="ヒラギノ角ゴ ProN W3" charset="0"/>
                <a:cs typeface="Source Sans Pro Light" charset="0"/>
              </a:rPr>
              <a:t>: </a:t>
            </a:r>
            <a:r>
              <a:rPr lang="en-US">
                <a:latin typeface="Source Sans Pro Light" charset="0"/>
                <a:cs typeface="Source Sans Pro Light" charset="0"/>
              </a:rPr>
              <a:t>build classifiers for each attribute using supervised learning &amp; a </a:t>
            </a:r>
            <a:r>
              <a:rPr lang="de-CH">
                <a:latin typeface="Source Sans Pro Light" charset="0"/>
                <a:cs typeface="Source Sans Pro Light" charset="0"/>
              </a:rPr>
              <a:t>pre-trained self-designed deep learning Convolutional Neural Network </a:t>
            </a:r>
            <a:r>
              <a:rPr lang="en-US">
                <a:latin typeface="Source Sans Pro Light" charset="0"/>
                <a:cs typeface="Source Sans Pro Light" charset="0"/>
              </a:rPr>
              <a:t>framework</a:t>
            </a:r>
            <a:endParaRPr lang="en-US" sz="120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model training and testing, 2. data collection and preprocessing,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@Neeraj add some challenges for the model training/testing</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more images. However, this approach had negative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negative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tightyl</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err="1"/>
              <a:t>getting</a:t>
            </a:r>
            <a:r>
              <a:rPr lang="de-CH" baseline="0"/>
              <a:t> </a:t>
            </a:r>
            <a:r>
              <a:rPr lang="de-CH" baseline="0" smtClean="0"/>
              <a:t>the Twitter and </a:t>
            </a:r>
            <a:r>
              <a:rPr lang="de-CH" baseline="0" dirty="0"/>
              <a:t>Pinterest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a:t>
            </a:r>
            <a:r>
              <a:rPr lang="de-CH" baseline="0" dirty="0"/>
              <a:t> </a:t>
            </a:r>
            <a:r>
              <a:rPr lang="de-CH" baseline="0" dirty="0" err="1"/>
              <a:t>is</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challenge</a:t>
            </a:r>
            <a:r>
              <a:rPr lang="en-US" baseline="0" dirty="0"/>
              <a:t> we faced was video posts on Instagram brand profiles instead of images,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command.</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original </a:t>
            </a:r>
            <a:r>
              <a:rPr lang="de-CH" dirty="0" err="1"/>
              <a:t>brand</a:t>
            </a:r>
            <a:r>
              <a:rPr lang="de-CH" dirty="0"/>
              <a:t> </a:t>
            </a:r>
            <a:r>
              <a:rPr lang="de-CH" dirty="0" err="1"/>
              <a:t>personality</a:t>
            </a:r>
            <a:r>
              <a:rPr lang="de-CH" dirty="0"/>
              <a:t> </a:t>
            </a:r>
            <a:r>
              <a:rPr lang="de-CH" dirty="0" err="1"/>
              <a:t>attributes</a:t>
            </a:r>
            <a:r>
              <a:rPr lang="de-CH" dirty="0"/>
              <a:t>, </a:t>
            </a:r>
            <a:r>
              <a:rPr lang="de-CH" dirty="0" err="1"/>
              <a:t>fun</a:t>
            </a:r>
            <a:r>
              <a:rPr lang="de-CH" dirty="0"/>
              <a:t>,</a:t>
            </a:r>
            <a:r>
              <a:rPr lang="de-CH" baseline="0" dirty="0"/>
              <a:t> </a:t>
            </a:r>
            <a:r>
              <a:rPr lang="de-CH" baseline="0" dirty="0" err="1"/>
              <a:t>healthy</a:t>
            </a:r>
            <a:r>
              <a:rPr lang="de-CH" baseline="0" dirty="0"/>
              <a:t>, </a:t>
            </a:r>
            <a:r>
              <a:rPr lang="de-CH" baseline="0" dirty="0" err="1"/>
              <a:t>rugged</a:t>
            </a:r>
            <a:r>
              <a:rPr lang="de-CH" baseline="0" dirty="0"/>
              <a:t>, and </a:t>
            </a:r>
            <a:r>
              <a:rPr lang="de-CH" baseline="0" dirty="0" err="1"/>
              <a:t>glamorous</a:t>
            </a:r>
            <a:r>
              <a:rPr lang="de-CH" baseline="0" dirty="0"/>
              <a:t> </a:t>
            </a:r>
            <a:r>
              <a:rPr lang="de-CH" baseline="0" dirty="0" err="1"/>
              <a:t>to</a:t>
            </a:r>
            <a:r>
              <a:rPr lang="de-CH" baseline="0" dirty="0"/>
              <a:t> </a:t>
            </a:r>
            <a:r>
              <a:rPr lang="de-CH" dirty="0" err="1"/>
              <a:t>more</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a:t>
            </a:r>
            <a:r>
              <a:rPr lang="de-CH" dirty="0" err="1"/>
              <a:t>project</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a less likely probability.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@Neeraj</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Also </a:t>
            </a:r>
            <a:r>
              <a:rPr lang="de-CH" baseline="0" dirty="0" err="1"/>
              <a:t>priority</a:t>
            </a:r>
            <a:r>
              <a:rPr lang="de-CH" baseline="0" dirty="0"/>
              <a:t> was </a:t>
            </a:r>
            <a:r>
              <a:rPr lang="de-CH" baseline="0" dirty="0" err="1"/>
              <a:t>given</a:t>
            </a:r>
            <a:r>
              <a:rPr lang="de-CH" baseline="0" dirty="0"/>
              <a:t> </a:t>
            </a:r>
            <a:r>
              <a:rPr lang="de-CH" baseline="0" dirty="0" err="1"/>
              <a:t>to</a:t>
            </a:r>
            <a:r>
              <a:rPr lang="de-CH" baseline="0" dirty="0"/>
              <a:t> </a:t>
            </a:r>
            <a:r>
              <a:rPr lang="de-CH" baseline="0" dirty="0" err="1"/>
              <a:t>make</a:t>
            </a:r>
            <a:r>
              <a:rPr lang="de-CH" baseline="0" dirty="0"/>
              <a:t> </a:t>
            </a:r>
            <a:r>
              <a:rPr lang="de-CH" baseline="0" dirty="0" err="1"/>
              <a:t>the</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a:t>
            </a:r>
            <a:r>
              <a:rPr lang="de-CH" baseline="0" dirty="0"/>
              <a:t> </a:t>
            </a:r>
            <a:r>
              <a:rPr lang="de-CH" baseline="0" dirty="0" err="1"/>
              <a:t>workflow</a:t>
            </a:r>
            <a:r>
              <a:rPr lang="de-CH" baseline="0" dirty="0"/>
              <a:t> </a:t>
            </a:r>
            <a:r>
              <a:rPr lang="de-CH" baseline="0" dirty="0" err="1"/>
              <a:t>as</a:t>
            </a:r>
            <a:r>
              <a:rPr lang="de-CH" baseline="0" dirty="0"/>
              <a:t> </a:t>
            </a:r>
            <a:r>
              <a:rPr lang="de-CH" baseline="0" dirty="0" err="1"/>
              <a:t>good</a:t>
            </a:r>
            <a:r>
              <a:rPr lang="de-CH" baseline="0" dirty="0"/>
              <a:t> </a:t>
            </a:r>
            <a:r>
              <a:rPr lang="de-CH" baseline="0" dirty="0" err="1"/>
              <a:t>as</a:t>
            </a:r>
            <a:r>
              <a:rPr lang="de-CH" baseline="0" dirty="0"/>
              <a:t> possible.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Given the time and the absence of knowledge in the realm of web development / deployment, and handling server-side issues, we were not able to deploy the application to the web. We decided to focus on a local pipeline to be able to show the entire project and its interaction.</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dirty="0" err="1"/>
              <a:t>ask</a:t>
            </a:r>
            <a:r>
              <a:rPr lang="de-CH" baseline="0" dirty="0"/>
              <a:t> </a:t>
            </a:r>
            <a:r>
              <a:rPr lang="de-CH" baseline="0" dirty="0" err="1"/>
              <a:t>them</a:t>
            </a:r>
            <a:r>
              <a:rPr lang="de-CH" baseline="0" dirty="0"/>
              <a:t> 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14.png"/><Relationship Id="rId3" Type="http://schemas.openxmlformats.org/officeDocument/2006/relationships/diagramData" Target="../diagrams/data1.xml"/><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17.png"/><Relationship Id="rId47" Type="http://schemas.openxmlformats.org/officeDocument/2006/relationships/image" Target="../media/image22.png"/><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5.png"/><Relationship Id="rId33" Type="http://schemas.openxmlformats.org/officeDocument/2006/relationships/image" Target="../media/image9.png"/><Relationship Id="rId38" Type="http://schemas.openxmlformats.org/officeDocument/2006/relationships/image" Target="../media/image13.png"/><Relationship Id="rId46"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image" Target="../media/image7.png"/><Relationship Id="rId41"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2.png"/><Relationship Id="rId40" Type="http://schemas.openxmlformats.org/officeDocument/2006/relationships/image" Target="../media/image15.png"/><Relationship Id="rId45" Type="http://schemas.openxmlformats.org/officeDocument/2006/relationships/image" Target="../media/image20.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1.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8.png"/><Relationship Id="rId44"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6.png"/><Relationship Id="rId30" Type="http://schemas.openxmlformats.org/officeDocument/2006/relationships/image" Target="../media/image11.svg"/><Relationship Id="rId35" Type="http://schemas.openxmlformats.org/officeDocument/2006/relationships/image" Target="../media/image10.png"/><Relationship Id="rId43" Type="http://schemas.openxmlformats.org/officeDocument/2006/relationships/image" Target="../media/image18.png"/><Relationship Id="rId4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25.png"/><Relationship Id="rId4" Type="http://schemas.openxmlformats.org/officeDocument/2006/relationships/image" Target="../media/image31.sv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Media</a:t>
            </a:r>
          </a:p>
          <a:p>
            <a:pPr>
              <a:lnSpc>
                <a:spcPct val="100000"/>
              </a:lnSpc>
              <a:spcAft>
                <a:spcPts val="1800"/>
              </a:spcAft>
            </a:pPr>
            <a:r>
              <a:rPr lang="en-US">
                <a:latin typeface="Neutraface Text Book" charset="0"/>
                <a:ea typeface="ヒラギノ角ゴ ProN W3" charset="0"/>
                <a:cs typeface="Neutraface Text Book" charset="0"/>
              </a:rPr>
              <a:t>21 April 2020 - Zurich</a:t>
            </a:r>
            <a:endParaRPr lang="de-CH">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en-US" noProof="1">
                <a:latin typeface="Source Sans Pro Light" charset="0"/>
                <a:ea typeface="ヒラギノ角ゴ ProN W3" charset="0"/>
                <a:cs typeface="Source Sans Pro Light" charset="0"/>
              </a:rPr>
              <a:t>Benefits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 Brand Management Web Tool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Marketing </a:t>
            </a:r>
            <a:r>
              <a:rPr lang="de-CH" dirty="0" err="1">
                <a:latin typeface="Source Sans Pro Light" charset="0"/>
                <a:ea typeface="ヒラギノ角ゴ ProN W3" charset="0"/>
                <a:cs typeface="Source Sans Pro Light" charset="0"/>
              </a:rPr>
              <a:t>Personnel</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Architecture</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Image Data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Model </a:t>
            </a:r>
            <a:r>
              <a:rPr lang="de-CH" dirty="0" err="1">
                <a:latin typeface="Source Sans Pro Light" charset="0"/>
                <a:ea typeface="ヒラギノ角ゴ ProN W3" charset="0"/>
                <a:cs typeface="Source Sans Pro Light" charset="0"/>
              </a:rPr>
              <a:t>Deployment</a:t>
            </a:r>
            <a:r>
              <a:rPr lang="de-CH" dirty="0">
                <a:latin typeface="Source Sans Pro Light" charset="0"/>
                <a:ea typeface="ヒラギノ角ゴ ProN W3" charset="0"/>
                <a:cs typeface="Source Sans Pro Light" charset="0"/>
              </a:rPr>
              <a:t> on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AI4Marketing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Task</a:t>
            </a:r>
            <a:r>
              <a:rPr lang="en-US">
                <a:latin typeface="Source Sans Pro Light" charset="0"/>
                <a:ea typeface="ヒラギノ角ゴ ProN W3" charset="0"/>
                <a:cs typeface="Source Sans Pro Light" charset="0"/>
              </a:rPr>
              <a:t>: </a:t>
            </a:r>
            <a:r>
              <a:rPr lang="en-US" smtClean="0">
                <a:latin typeface="Source Sans Pro Light" charset="0"/>
                <a:ea typeface="ヒラギノ角ゴ ProN W3" charset="0"/>
                <a:cs typeface="Source Sans Pro Light" charset="0"/>
              </a:rPr>
              <a:t>Categorize </a:t>
            </a:r>
            <a:r>
              <a:rPr lang="en-US" dirty="0">
                <a:latin typeface="Source Sans Pro Light" charset="0"/>
                <a:ea typeface="ヒラギノ角ゴ ProN W3" charset="0"/>
                <a:cs typeface="Source Sans Pro Light" charset="0"/>
              </a:rPr>
              <a:t>and compare official and unofficial social media brand images to measure how these brands are portrayed on the respective social media platform</a:t>
            </a:r>
          </a:p>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procedure combining Deep Learning models, data collection and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744619593"/>
              </p:ext>
            </p:extLst>
          </p:nvPr>
        </p:nvGraphicFramePr>
        <p:xfrm>
          <a:off x="641145" y="3864692"/>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1884614399"/>
              </p:ext>
            </p:extLst>
          </p:nvPr>
        </p:nvGraphicFramePr>
        <p:xfrm>
          <a:off x="7121463" y="3864692"/>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4145561681"/>
              </p:ext>
            </p:extLst>
          </p:nvPr>
        </p:nvGraphicFramePr>
        <p:xfrm>
          <a:off x="3881304" y="3833601"/>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1274403121"/>
              </p:ext>
            </p:extLst>
          </p:nvPr>
        </p:nvGraphicFramePr>
        <p:xfrm>
          <a:off x="3888202" y="5108901"/>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xmlns="" r:embed="rId24"/>
              </a:ext>
            </a:extLst>
          </a:blip>
          <a:stretch>
            <a:fillRect/>
          </a:stretch>
        </p:blipFill>
        <p:spPr>
          <a:xfrm rot="21087087">
            <a:off x="2919344" y="3996846"/>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xmlns="" r:embed="rId24"/>
              </a:ext>
            </a:extLst>
          </a:blip>
          <a:stretch>
            <a:fillRect/>
          </a:stretch>
        </p:blipFill>
        <p:spPr>
          <a:xfrm rot="3292379">
            <a:off x="6341557" y="3956923"/>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xmlns="" r:embed="rId26"/>
              </a:ext>
            </a:extLst>
          </a:blip>
          <a:stretch>
            <a:fillRect/>
          </a:stretch>
        </p:blipFill>
        <p:spPr>
          <a:xfrm>
            <a:off x="1377979" y="4576602"/>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xmlns="" r:embed="rId28"/>
              </a:ext>
            </a:extLst>
          </a:blip>
          <a:stretch>
            <a:fillRect/>
          </a:stretch>
        </p:blipFill>
        <p:spPr>
          <a:xfrm>
            <a:off x="7848280" y="4526559"/>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xmlns="" r:embed="rId30"/>
              </a:ext>
            </a:extLst>
          </a:blip>
          <a:stretch>
            <a:fillRect/>
          </a:stretch>
        </p:blipFill>
        <p:spPr>
          <a:xfrm>
            <a:off x="4608121" y="4078428"/>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xmlns="" r:embed="rId32"/>
              </a:ext>
            </a:extLst>
          </a:blip>
          <a:stretch>
            <a:fillRect/>
          </a:stretch>
        </p:blipFill>
        <p:spPr>
          <a:xfrm>
            <a:off x="4705019" y="5488101"/>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98802" y="5475887"/>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72816" y="4793691"/>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36749" y="5475886"/>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xmlns="" r:embed="rId34"/>
              </a:ext>
            </a:extLst>
          </a:blip>
          <a:stretch>
            <a:fillRect/>
          </a:stretch>
        </p:blipFill>
        <p:spPr>
          <a:xfrm rot="5400000">
            <a:off x="4852087" y="4782962"/>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81490" y="5064256"/>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80071" y="5051573"/>
            <a:ext cx="452621" cy="449250"/>
          </a:xfrm>
          <a:prstGeom prst="rect">
            <a:avLst/>
          </a:prstGeom>
        </p:spPr>
      </p:pic>
      <p:pic>
        <p:nvPicPr>
          <p:cNvPr id="8" name="Picture 7"/>
          <p:cNvPicPr>
            <a:picLocks noChangeAspect="1"/>
          </p:cNvPicPr>
          <p:nvPr/>
        </p:nvPicPr>
        <p:blipFill>
          <a:blip r:embed="rId37"/>
          <a:stretch>
            <a:fillRect/>
          </a:stretch>
        </p:blipFill>
        <p:spPr>
          <a:xfrm>
            <a:off x="3915095" y="3521188"/>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36317" y="3521305"/>
            <a:ext cx="433852" cy="439885"/>
          </a:xfrm>
          <a:prstGeom prst="rect">
            <a:avLst/>
          </a:prstGeom>
        </p:spPr>
      </p:pic>
      <p:pic>
        <p:nvPicPr>
          <p:cNvPr id="11" name="Picture 10"/>
          <p:cNvPicPr>
            <a:picLocks noChangeAspect="1"/>
          </p:cNvPicPr>
          <p:nvPr/>
        </p:nvPicPr>
        <p:blipFill>
          <a:blip r:embed="rId39"/>
          <a:stretch>
            <a:fillRect/>
          </a:stretch>
        </p:blipFill>
        <p:spPr>
          <a:xfrm>
            <a:off x="1533742" y="3533621"/>
            <a:ext cx="985466" cy="422343"/>
          </a:xfrm>
          <a:prstGeom prst="rect">
            <a:avLst/>
          </a:prstGeom>
        </p:spPr>
      </p:pic>
      <p:pic>
        <p:nvPicPr>
          <p:cNvPr id="12" name="Picture 11"/>
          <p:cNvPicPr>
            <a:picLocks noChangeAspect="1"/>
          </p:cNvPicPr>
          <p:nvPr/>
        </p:nvPicPr>
        <p:blipFill>
          <a:blip r:embed="rId40"/>
          <a:stretch>
            <a:fillRect/>
          </a:stretch>
        </p:blipFill>
        <p:spPr>
          <a:xfrm>
            <a:off x="2822654" y="5382186"/>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97714" y="5450493"/>
            <a:ext cx="1113034" cy="408993"/>
          </a:xfrm>
          <a:prstGeom prst="rect">
            <a:avLst/>
          </a:prstGeom>
        </p:spPr>
      </p:pic>
      <p:pic>
        <p:nvPicPr>
          <p:cNvPr id="17" name="Picture 16"/>
          <p:cNvPicPr>
            <a:picLocks noChangeAspect="1"/>
          </p:cNvPicPr>
          <p:nvPr/>
        </p:nvPicPr>
        <p:blipFill>
          <a:blip r:embed="rId42"/>
          <a:stretch>
            <a:fillRect/>
          </a:stretch>
        </p:blipFill>
        <p:spPr>
          <a:xfrm>
            <a:off x="2992894" y="5030699"/>
            <a:ext cx="751134" cy="292921"/>
          </a:xfrm>
          <a:prstGeom prst="rect">
            <a:avLst/>
          </a:prstGeom>
        </p:spPr>
      </p:pic>
      <p:pic>
        <p:nvPicPr>
          <p:cNvPr id="19" name="Picture 18"/>
          <p:cNvPicPr>
            <a:picLocks noChangeAspect="1"/>
          </p:cNvPicPr>
          <p:nvPr/>
        </p:nvPicPr>
        <p:blipFill>
          <a:blip r:embed="rId43"/>
          <a:stretch>
            <a:fillRect/>
          </a:stretch>
        </p:blipFill>
        <p:spPr>
          <a:xfrm>
            <a:off x="3052833" y="5808511"/>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97715" y="3540076"/>
            <a:ext cx="1222499" cy="415888"/>
          </a:xfrm>
          <a:prstGeom prst="rect">
            <a:avLst/>
          </a:prstGeom>
        </p:spPr>
      </p:pic>
      <p:pic>
        <p:nvPicPr>
          <p:cNvPr id="23" name="Picture 22"/>
          <p:cNvPicPr>
            <a:picLocks noChangeAspect="1"/>
          </p:cNvPicPr>
          <p:nvPr/>
        </p:nvPicPr>
        <p:blipFill>
          <a:blip r:embed="rId45"/>
          <a:stretch>
            <a:fillRect/>
          </a:stretch>
        </p:blipFill>
        <p:spPr>
          <a:xfrm>
            <a:off x="3015004" y="3543904"/>
            <a:ext cx="740557" cy="362204"/>
          </a:xfrm>
          <a:prstGeom prst="rect">
            <a:avLst/>
          </a:prstGeom>
        </p:spPr>
      </p:pic>
      <p:pic>
        <p:nvPicPr>
          <p:cNvPr id="24" name="Picture 23"/>
          <p:cNvPicPr>
            <a:picLocks noChangeAspect="1"/>
          </p:cNvPicPr>
          <p:nvPr/>
        </p:nvPicPr>
        <p:blipFill>
          <a:blip r:embed="rId46"/>
          <a:stretch>
            <a:fillRect/>
          </a:stretch>
        </p:blipFill>
        <p:spPr>
          <a:xfrm>
            <a:off x="3026056" y="4586465"/>
            <a:ext cx="591468" cy="318929"/>
          </a:xfrm>
          <a:prstGeom prst="rect">
            <a:avLst/>
          </a:prstGeom>
        </p:spPr>
      </p:pic>
      <p:pic>
        <p:nvPicPr>
          <p:cNvPr id="25" name="Picture 24"/>
          <p:cNvPicPr>
            <a:picLocks noChangeAspect="1"/>
          </p:cNvPicPr>
          <p:nvPr/>
        </p:nvPicPr>
        <p:blipFill>
          <a:blip r:embed="rId47"/>
          <a:stretch>
            <a:fillRect/>
          </a:stretch>
        </p:blipFill>
        <p:spPr>
          <a:xfrm>
            <a:off x="4594416" y="3482181"/>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39367" y="5549587"/>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988352026"/>
              </p:ext>
            </p:extLst>
          </p:nvPr>
        </p:nvGraphicFramePr>
        <p:xfrm>
          <a:off x="6638791" y="2830407"/>
          <a:ext cx="2656307" cy="97536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a:solidFill>
                            <a:schemeClr val="accent4"/>
                          </a:solidFill>
                        </a:rPr>
                        <a:t>Social Media</a:t>
                      </a:r>
                    </a:p>
                  </a:txBody>
                  <a:tcPr anchor="ctr">
                    <a:solidFill>
                      <a:schemeClr val="bg1">
                        <a:lumMod val="85000"/>
                      </a:schemeClr>
                    </a:solidFill>
                  </a:tcPr>
                </a:tc>
                <a:tc>
                  <a:txBody>
                    <a:bodyPr/>
                    <a:lstStyle/>
                    <a:p>
                      <a:pPr algn="ctr"/>
                      <a:r>
                        <a:rPr lang="de-CH" b="1" dirty="0" err="1">
                          <a:solidFill>
                            <a:schemeClr val="accent4"/>
                          </a:solidFill>
                        </a:rPr>
                        <a:t>Categories</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baseline="0" dirty="0">
                          <a:solidFill>
                            <a:schemeClr val="accent4"/>
                          </a:solidFill>
                        </a:rPr>
                        <a:t>Flickr, Instagram</a:t>
                      </a:r>
                      <a:endParaRPr lang="de-CH" b="0" dirty="0">
                        <a:solidFill>
                          <a:schemeClr val="accent4"/>
                        </a:solidFill>
                      </a:endParaRPr>
                    </a:p>
                  </a:txBody>
                  <a:tcPr anchor="ctr">
                    <a:solidFill>
                      <a:schemeClr val="bg1">
                        <a:lumMod val="85000"/>
                      </a:schemeClr>
                    </a:solidFill>
                  </a:tcPr>
                </a:tc>
                <a:tc>
                  <a:txBody>
                    <a:bodyPr/>
                    <a:lstStyle/>
                    <a:p>
                      <a:pPr algn="ctr"/>
                      <a:r>
                        <a:rPr lang="de-CH" b="0" dirty="0" err="1">
                          <a:solidFill>
                            <a:schemeClr val="accent4"/>
                          </a:solidFill>
                        </a:rPr>
                        <a:t>fun</a:t>
                      </a:r>
                      <a:r>
                        <a:rPr lang="de-CH" b="0" dirty="0">
                          <a:solidFill>
                            <a:schemeClr val="accent4"/>
                          </a:solidFill>
                        </a:rPr>
                        <a:t>, </a:t>
                      </a:r>
                      <a:r>
                        <a:rPr lang="de-CH" b="0" dirty="0" err="1">
                          <a:solidFill>
                            <a:schemeClr val="accent4"/>
                          </a:solidFill>
                        </a:rPr>
                        <a:t>healthy</a:t>
                      </a:r>
                      <a:r>
                        <a:rPr lang="de-CH" b="0" dirty="0">
                          <a:solidFill>
                            <a:schemeClr val="accent4"/>
                          </a:solidFill>
                        </a:rPr>
                        <a:t>, </a:t>
                      </a:r>
                      <a:r>
                        <a:rPr lang="de-CH" b="0" dirty="0" err="1">
                          <a:solidFill>
                            <a:schemeClr val="accent4"/>
                          </a:solidFill>
                        </a:rPr>
                        <a:t>rugged</a:t>
                      </a:r>
                      <a:r>
                        <a:rPr lang="de-CH" b="0" dirty="0">
                          <a:solidFill>
                            <a:schemeClr val="accent4"/>
                          </a:solidFill>
                        </a:rPr>
                        <a:t>, </a:t>
                      </a:r>
                      <a:r>
                        <a:rPr lang="de-CH" b="0" dirty="0" err="1">
                          <a:solidFill>
                            <a:schemeClr val="accent4"/>
                          </a:solidFill>
                        </a:rPr>
                        <a:t>glamorous</a:t>
                      </a:r>
                      <a:endParaRPr lang="de-CH"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Tool 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1939591" y="4035725"/>
            <a:ext cx="6793829" cy="2308324"/>
          </a:xfrm>
          <a:prstGeom prst="rect">
            <a:avLst/>
          </a:prstGeom>
          <a:noFill/>
        </p:spPr>
        <p:txBody>
          <a:bodyPr wrap="square" rtlCol="0">
            <a:spAutoFit/>
          </a:bodyPr>
          <a:lstStyle/>
          <a:p>
            <a:r>
              <a:rPr lang="de-CH" sz="1800" b="1" dirty="0">
                <a:solidFill>
                  <a:srgbClr val="271F2E"/>
                </a:solidFill>
                <a:latin typeface="Source Sans Pro Light"/>
                <a:ea typeface="+mn-ea"/>
              </a:rPr>
              <a:t>San Pellegrino </a:t>
            </a:r>
          </a:p>
          <a:p>
            <a:pPr marL="285750" indent="-285750">
              <a:buFont typeface="Arial" panose="020B0604020202020204" pitchFamily="34" charset="0"/>
              <a:buChar char="•"/>
            </a:pPr>
            <a:r>
              <a:rPr lang="de-CH" sz="1800" dirty="0">
                <a:solidFill>
                  <a:srgbClr val="271F2E"/>
                </a:solidFill>
                <a:latin typeface="Source Sans Pro Light"/>
                <a:ea typeface="+mn-ea"/>
              </a:rPr>
              <a:t>54%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41%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pPr marL="285750" indent="-285750">
              <a:buFont typeface="Arial" panose="020B0604020202020204" pitchFamily="34" charset="0"/>
              <a:buChar char="•"/>
            </a:pPr>
            <a:r>
              <a:rPr lang="de-CH" sz="1800" dirty="0">
                <a:solidFill>
                  <a:srgbClr val="271F2E"/>
                </a:solidFill>
                <a:latin typeface="Source Sans Pro Light"/>
                <a:ea typeface="+mn-ea"/>
              </a:rPr>
              <a:t>21%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70%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unofficial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r>
              <a:rPr lang="de-CH" sz="1800" dirty="0">
                <a:solidFill>
                  <a:srgbClr val="271F2E"/>
                </a:solidFill>
                <a:latin typeface="Source Sans Pro Light"/>
                <a:ea typeface="+mn-ea"/>
                <a:sym typeface="Wingdings" panose="05000000000000000000" pitchFamily="2" charset="2"/>
              </a:rPr>
              <a:t> Marketing </a:t>
            </a:r>
            <a:r>
              <a:rPr lang="de-CH" sz="1800" dirty="0" err="1">
                <a:solidFill>
                  <a:srgbClr val="271F2E"/>
                </a:solidFill>
                <a:latin typeface="Source Sans Pro Light"/>
                <a:ea typeface="+mn-ea"/>
                <a:sym typeface="Wingdings" panose="05000000000000000000" pitchFamily="2" charset="2"/>
              </a:rPr>
              <a:t>department</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can</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focus</a:t>
            </a:r>
            <a:r>
              <a:rPr lang="de-CH" sz="1800" dirty="0">
                <a:solidFill>
                  <a:srgbClr val="271F2E"/>
                </a:solidFill>
                <a:latin typeface="Source Sans Pro Light"/>
                <a:ea typeface="+mn-ea"/>
                <a:sym typeface="Wingdings" panose="05000000000000000000" pitchFamily="2" charset="2"/>
              </a:rPr>
              <a:t> on </a:t>
            </a:r>
            <a:r>
              <a:rPr lang="de-CH" sz="1800" dirty="0" err="1">
                <a:solidFill>
                  <a:srgbClr val="271F2E"/>
                </a:solidFill>
                <a:latin typeface="Source Sans Pro Light"/>
                <a:ea typeface="+mn-ea"/>
                <a:sym typeface="Wingdings" panose="05000000000000000000" pitchFamily="2" charset="2"/>
              </a:rPr>
              <a:t>this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mismatch</a:t>
            </a:r>
            <a:r>
              <a:rPr lang="de-CH" sz="1800" dirty="0">
                <a:solidFill>
                  <a:srgbClr val="271F2E"/>
                </a:solidFill>
                <a:latin typeface="Source Sans Pro Light"/>
                <a:ea typeface="+mn-ea"/>
                <a:sym typeface="Wingdings" panose="05000000000000000000" pitchFamily="2" charset="2"/>
              </a:rPr>
              <a:t> and </a:t>
            </a:r>
            <a:r>
              <a:rPr lang="de-CH" sz="1800" dirty="0" err="1">
                <a:solidFill>
                  <a:srgbClr val="271F2E"/>
                </a:solidFill>
                <a:latin typeface="Source Sans Pro Light"/>
                <a:ea typeface="+mn-ea"/>
                <a:sym typeface="Wingdings" panose="05000000000000000000" pitchFamily="2" charset="2"/>
              </a:rPr>
              <a:t>develop</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corresponding</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strategies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to</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harmonise</a:t>
            </a:r>
            <a:r>
              <a:rPr lang="de-CH" sz="1800" dirty="0">
                <a:solidFill>
                  <a:srgbClr val="271F2E"/>
                </a:solidFill>
                <a:latin typeface="Source Sans Pro Light"/>
                <a:ea typeface="+mn-ea"/>
                <a:sym typeface="Wingdings" panose="05000000000000000000" pitchFamily="2" charset="2"/>
              </a:rPr>
              <a:t> San </a:t>
            </a:r>
            <a:r>
              <a:rPr lang="de-CH" sz="1800" dirty="0" err="1">
                <a:solidFill>
                  <a:srgbClr val="271F2E"/>
                </a:solidFill>
                <a:latin typeface="Source Sans Pro Light"/>
                <a:ea typeface="+mn-ea"/>
                <a:sym typeface="Wingdings" panose="05000000000000000000" pitchFamily="2" charset="2"/>
              </a:rPr>
              <a:t>Pellegrino’s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brand</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image</a:t>
            </a:r>
            <a:endParaRPr lang="de-CH" sz="1800" dirty="0">
              <a:solidFill>
                <a:srgbClr val="271F2E"/>
              </a:solidFill>
              <a:latin typeface="Source Sans Pro Light"/>
              <a:ea typeface="+mn-ea"/>
            </a:endParaRPr>
          </a:p>
          <a:p>
            <a:endParaRPr lang="de-CH" sz="1800" u="dotted" dirty="0">
              <a:latin typeface="Berlin Sans FB" panose="020E0602020502020306" pitchFamily="34"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939591" y="1564975"/>
            <a:ext cx="6896217" cy="2656113"/>
          </a:xfrm>
        </p:spPr>
        <p:txBody>
          <a:bodyPr/>
          <a:lstStyle/>
          <a:p>
            <a:r>
              <a:rPr lang="de-CH" b="1" dirty="0"/>
              <a:t> Consumer </a:t>
            </a:r>
            <a:r>
              <a:rPr lang="de-CH" b="1" dirty="0" err="1"/>
              <a:t>Insights</a:t>
            </a:r>
            <a:r>
              <a:rPr lang="de-CH" b="1" dirty="0"/>
              <a:t> </a:t>
            </a:r>
            <a:r>
              <a:rPr lang="de-CH" dirty="0"/>
              <a:t>- </a:t>
            </a:r>
            <a:r>
              <a:rPr lang="de-CH" dirty="0" err="1"/>
              <a:t>Better</a:t>
            </a:r>
            <a:r>
              <a:rPr lang="de-CH" dirty="0"/>
              <a:t> </a:t>
            </a:r>
            <a:r>
              <a:rPr lang="de-CH" dirty="0" err="1"/>
              <a:t>understand</a:t>
            </a:r>
            <a:r>
              <a:rPr lang="de-CH" dirty="0"/>
              <a:t> </a:t>
            </a:r>
            <a:r>
              <a:rPr lang="de-CH" dirty="0" err="1"/>
              <a:t>consumer</a:t>
            </a:r>
            <a:r>
              <a:rPr lang="de-CH" dirty="0"/>
              <a:t> </a:t>
            </a:r>
            <a:r>
              <a:rPr lang="de-CH" dirty="0" err="1"/>
              <a:t>brand</a:t>
            </a:r>
            <a:r>
              <a:rPr lang="de-CH" dirty="0"/>
              <a:t> </a:t>
            </a:r>
            <a:r>
              <a:rPr lang="de-CH" dirty="0" err="1"/>
              <a:t>perception</a:t>
            </a:r>
            <a:r>
              <a:rPr lang="de-CH" dirty="0"/>
              <a:t> </a:t>
            </a:r>
          </a:p>
          <a:p>
            <a:r>
              <a:rPr lang="de-CH" b="1" dirty="0"/>
              <a:t> Benchmarking </a:t>
            </a:r>
            <a:r>
              <a:rPr lang="de-CH" dirty="0"/>
              <a:t>- Brand </a:t>
            </a:r>
            <a:r>
              <a:rPr lang="de-CH" dirty="0" err="1"/>
              <a:t>positioning</a:t>
            </a:r>
            <a:r>
              <a:rPr lang="de-CH" dirty="0"/>
              <a:t> and </a:t>
            </a:r>
            <a:r>
              <a:rPr lang="de-CH" dirty="0" err="1"/>
              <a:t>comparison</a:t>
            </a:r>
            <a:r>
              <a:rPr lang="de-CH" dirty="0"/>
              <a:t> </a:t>
            </a:r>
            <a:r>
              <a:rPr lang="de-CH" dirty="0" err="1"/>
              <a:t>with</a:t>
            </a:r>
            <a:r>
              <a:rPr lang="de-CH" dirty="0"/>
              <a:t> </a:t>
            </a:r>
            <a:r>
              <a:rPr lang="en-US" dirty="0"/>
              <a:t>competitors</a:t>
            </a:r>
            <a:endParaRPr lang="de-CH" dirty="0"/>
          </a:p>
          <a:p>
            <a:r>
              <a:rPr lang="de-CH" b="1" dirty="0"/>
              <a:t> New </a:t>
            </a:r>
            <a:r>
              <a:rPr lang="de-CH" b="1" dirty="0" err="1"/>
              <a:t>Opportunities</a:t>
            </a:r>
            <a:r>
              <a:rPr lang="de-CH" b="1" dirty="0"/>
              <a:t> </a:t>
            </a:r>
            <a:r>
              <a:rPr lang="de-CH" dirty="0"/>
              <a:t>- </a:t>
            </a:r>
            <a:r>
              <a:rPr lang="de-CH" dirty="0" err="1"/>
              <a:t>Improve</a:t>
            </a:r>
            <a:r>
              <a:rPr lang="de-CH" dirty="0"/>
              <a:t> </a:t>
            </a:r>
            <a:r>
              <a:rPr lang="de-CH" dirty="0" err="1"/>
              <a:t>corporate</a:t>
            </a:r>
            <a:r>
              <a:rPr lang="de-CH" dirty="0"/>
              <a:t> </a:t>
            </a:r>
            <a:r>
              <a:rPr lang="de-CH" dirty="0" err="1"/>
              <a:t>brand</a:t>
            </a:r>
            <a:r>
              <a:rPr lang="de-CH" dirty="0"/>
              <a:t> </a:t>
            </a:r>
            <a:r>
              <a:rPr lang="de-CH" dirty="0" err="1"/>
              <a:t>image</a:t>
            </a:r>
            <a:endParaRPr lang="de-CH" dirty="0"/>
          </a:p>
        </p:txBody>
      </p:sp>
      <p:pic>
        <p:nvPicPr>
          <p:cNvPr id="20" name="Picture 19"/>
          <p:cNvPicPr>
            <a:picLocks noChangeAspect="1"/>
          </p:cNvPicPr>
          <p:nvPr/>
        </p:nvPicPr>
        <p:blipFill>
          <a:blip r:embed="rId9"/>
          <a:stretch>
            <a:fillRect/>
          </a:stretch>
        </p:blipFill>
        <p:spPr>
          <a:xfrm>
            <a:off x="8159679" y="3719034"/>
            <a:ext cx="1352258" cy="39238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a:t>OneVsRest Multiclass Image Classification Problem</a:t>
            </a:r>
          </a:p>
          <a:p>
            <a:pPr marL="0" indent="0">
              <a:buNone/>
            </a:pPr>
            <a:r>
              <a:rPr lang="de-CH"/>
              <a:t>Classified manually annotated 16.000 images downloaded from Flickr using Linux-on-Windows into one of the following 4 attributes (+ their antonyms + UNK classes) taking the argmax probability : </a:t>
            </a:r>
          </a:p>
          <a:p>
            <a:pPr marL="285750" indent="-285750">
              <a:buFont typeface="Arial" panose="020B0604020202020204" pitchFamily="34" charset="0"/>
              <a:buChar char="•"/>
            </a:pPr>
            <a:r>
              <a:rPr lang="de-CH" b="1"/>
              <a:t>Transfer Learning Approach</a:t>
            </a:r>
          </a:p>
          <a:p>
            <a:pPr marL="0" indent="0">
              <a:buNone/>
            </a:pPr>
            <a:r>
              <a:rPr lang="de-CH"/>
              <a:t>Used pre-trained «ResNet50» model (CNN) with 500k parameters and added our own last fully connected classifier layer.</a:t>
            </a:r>
          </a:p>
          <a:p>
            <a:pPr marL="285750" indent="-285750">
              <a:buFont typeface="Arial" panose="020B0604020202020204" pitchFamily="34" charset="0"/>
              <a:buChar char="•"/>
            </a:pPr>
            <a:r>
              <a:rPr lang="de-CH" b="1"/>
              <a:t>Model Prediction</a:t>
            </a:r>
            <a:endParaRPr lang="de-CH"/>
          </a:p>
          <a:p>
            <a:pPr marL="0" indent="0">
              <a:buNone/>
            </a:pPr>
            <a:r>
              <a:rPr lang="de-CH"/>
              <a:t>Predicted class label for brand images.</a:t>
            </a:r>
          </a:p>
          <a:p>
            <a:pPr marL="0" indent="0">
              <a:buNone/>
            </a:pPr>
            <a:r>
              <a:rPr lang="de-CH"/>
              <a:t>Example: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From</a:t>
            </a:r>
            <a:r>
              <a:rPr lang="de-CH" dirty="0">
                <a:latin typeface="Source Sans Pro Semibold" charset="0"/>
                <a:ea typeface="ヒラギノ角ゴ ProN W3" charset="0"/>
                <a:cs typeface="Source Sans Pro Semibold" charset="0"/>
              </a:rPr>
              <a:t> Image Data </a:t>
            </a:r>
            <a:r>
              <a:rPr lang="de-CH" dirty="0" err="1">
                <a:latin typeface="Source Sans Pro Semibold" charset="0"/>
                <a:ea typeface="ヒラギノ角ゴ ProN W3" charset="0"/>
                <a:cs typeface="Source Sans Pro Semibold" charset="0"/>
              </a:rPr>
              <a:t>to</a:t>
            </a:r>
            <a:r>
              <a:rPr lang="de-CH" dirty="0">
                <a:latin typeface="Source Sans Pro Semibold" charset="0"/>
                <a:ea typeface="ヒラギノ角ゴ ProN W3" charset="0"/>
                <a:cs typeface="Source Sans Pro Semibold" charset="0"/>
              </a:rPr>
              <a:t> Model </a:t>
            </a:r>
            <a:r>
              <a:rPr lang="de-CH" dirty="0" err="1">
                <a:latin typeface="Source Sans Pro Semibold" charset="0"/>
                <a:ea typeface="ヒラギノ角ゴ ProN W3" charset="0"/>
                <a:cs typeface="Source Sans Pro Semibold" charset="0"/>
              </a:rPr>
              <a:t>Deployment</a:t>
            </a:r>
            <a:r>
              <a:rPr lang="de-CH" dirty="0">
                <a:latin typeface="Source Sans Pro Semibold" charset="0"/>
                <a:ea typeface="ヒラギノ角ゴ ProN W3" charset="0"/>
                <a:cs typeface="Source Sans Pro Semibold" charset="0"/>
              </a:rPr>
              <a:t> on a Web App –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One-vs-Rest approach: multiclass classification used where each classifier was trained independently for the corresponding  attribute 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Fitting one classifier per attribute</a:t>
                </a:r>
              </a:p>
              <a:p>
                <a:pPr marL="171450" indent="-171450" eaLnBrk="1" hangingPunct="1">
                  <a:buFont typeface="Arial" panose="020B0604020202020204" pitchFamily="34" charset="0"/>
                  <a:buChar char="•"/>
                </a:pPr>
                <a:r>
                  <a:rPr lang="de-CH" sz="1200">
                    <a:latin typeface="+mn-lt"/>
                  </a:rPr>
                  <a:t>Model accuracy: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55% up to</a:t>
                </a:r>
                <a:r>
                  <a:rPr lang="de-CH" sz="120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a:latin typeface="+mn-lt"/>
                  </a:rPr>
                  <a:t> 73%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80%</a:t>
                </a:r>
                <a:r>
                  <a:rPr lang="de-CH" sz="1200">
                    <a:latin typeface="+mn-lt"/>
                  </a:rPr>
                  <a:t>)</a:t>
                </a: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Data augmentation</a:t>
            </a: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4628321"/>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r>
              <a:rPr lang="de-CH" b="1" dirty="0"/>
              <a:t/>
            </a:r>
            <a:br>
              <a:rPr lang="de-CH" b="1" dirty="0"/>
            </a:br>
            <a:r>
              <a:rPr lang="de-CH" b="1" dirty="0" err="1"/>
              <a:t>adding</a:t>
            </a:r>
            <a:r>
              <a:rPr lang="de-CH" b="1" dirty="0"/>
              <a:t> e.g. Pinterest and Twitter </a:t>
            </a:r>
            <a:r>
              <a:rPr lang="de-CH" b="1" dirty="0" err="1"/>
              <a:t>images</a:t>
            </a:r>
            <a:r>
              <a:rPr lang="de-CH" b="1" dirty="0"/>
              <a:t>, </a:t>
            </a:r>
            <a:r>
              <a:rPr lang="de-CH" b="1" dirty="0" err="1"/>
              <a:t>matching</a:t>
            </a:r>
            <a:r>
              <a:rPr lang="de-CH" b="1" dirty="0"/>
              <a:t> social </a:t>
            </a:r>
            <a:r>
              <a:rPr lang="de-CH" b="1" dirty="0" err="1"/>
              <a:t>media</a:t>
            </a:r>
            <a:r>
              <a:rPr lang="de-CH" b="1" dirty="0"/>
              <a:t> </a:t>
            </a:r>
            <a:r>
              <a:rPr lang="de-CH" b="1" dirty="0" err="1"/>
              <a:t>handles</a:t>
            </a:r>
            <a:r>
              <a:rPr lang="de-CH" b="1" dirty="0"/>
              <a:t> </a:t>
            </a:r>
            <a:r>
              <a:rPr lang="de-CH" b="1" dirty="0" err="1"/>
              <a:t>to</a:t>
            </a:r>
            <a:r>
              <a:rPr lang="de-CH" b="1" dirty="0"/>
              <a:t> </a:t>
            </a:r>
            <a:r>
              <a:rPr lang="de-CH" b="1" dirty="0" err="1"/>
              <a:t>user</a:t>
            </a:r>
            <a:r>
              <a:rPr lang="de-CH" b="1" dirty="0"/>
              <a:t> </a:t>
            </a:r>
            <a:r>
              <a:rPr lang="de-CH" b="1" dirty="0" err="1"/>
              <a:t>input</a:t>
            </a:r>
            <a:r>
              <a:rPr lang="de-CH" b="1" dirty="0"/>
              <a:t>, </a:t>
            </a:r>
            <a:r>
              <a:rPr lang="de-CH" b="1" dirty="0" err="1"/>
              <a:t>performance</a:t>
            </a:r>
            <a:r>
              <a:rPr lang="de-CH" b="1" dirty="0"/>
              <a:t> </a:t>
            </a:r>
            <a:r>
              <a:rPr lang="de-CH" b="1" dirty="0" err="1"/>
              <a:t>enhancements</a:t>
            </a:r>
            <a:r>
              <a:rPr lang="de-CH" b="1" dirty="0"/>
              <a:t> </a:t>
            </a:r>
            <a:r>
              <a:rPr lang="de-CH" b="1" dirty="0" err="1"/>
              <a:t>to</a:t>
            </a:r>
            <a:r>
              <a:rPr lang="de-CH" b="1" dirty="0"/>
              <a:t> </a:t>
            </a:r>
            <a:r>
              <a:rPr lang="de-CH" b="1" dirty="0" err="1"/>
              <a:t>collect</a:t>
            </a:r>
            <a:r>
              <a:rPr lang="de-CH" b="1" dirty="0"/>
              <a:t> </a:t>
            </a:r>
            <a:r>
              <a:rPr lang="de-CH" b="1" dirty="0" err="1"/>
              <a:t>more</a:t>
            </a:r>
            <a:r>
              <a:rPr lang="de-CH" b="1" dirty="0"/>
              <a:t> </a:t>
            </a:r>
            <a:r>
              <a:rPr lang="de-CH" b="1" dirty="0" err="1"/>
              <a:t>images</a:t>
            </a:r>
            <a:endParaRPr lang="de-CH" b="1" dirty="0"/>
          </a:p>
          <a:p>
            <a:pPr marL="285750" indent="-285750">
              <a:lnSpc>
                <a:spcPct val="100000"/>
              </a:lnSpc>
              <a:buFont typeface="Arial" panose="020B0604020202020204" pitchFamily="34" charset="0"/>
              <a:buChar char="•"/>
            </a:pPr>
            <a:r>
              <a:rPr lang="de-CH" b="1" dirty="0"/>
              <a:t>Attribute </a:t>
            </a:r>
            <a:r>
              <a:rPr lang="de-CH" b="1" dirty="0" err="1"/>
              <a:t>selection</a:t>
            </a:r>
            <a:r>
              <a:rPr lang="de-CH" b="1" dirty="0"/>
              <a:t/>
            </a:r>
            <a:br>
              <a:rPr lang="de-CH" b="1" dirty="0"/>
            </a:br>
            <a:r>
              <a:rPr lang="de-CH" b="1" dirty="0" err="1"/>
              <a:t>adding</a:t>
            </a:r>
            <a:r>
              <a:rPr lang="de-CH" b="1" dirty="0"/>
              <a:t> </a:t>
            </a:r>
            <a:r>
              <a:rPr lang="de-CH" b="1" dirty="0" err="1"/>
              <a:t>more</a:t>
            </a:r>
            <a:r>
              <a:rPr lang="de-CH" b="1" dirty="0"/>
              <a:t> </a:t>
            </a:r>
            <a:r>
              <a:rPr lang="de-CH" b="1" dirty="0" err="1"/>
              <a:t>attributes</a:t>
            </a:r>
            <a:endParaRPr lang="de-CH" b="1"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r>
              <a:rPr lang="de-CH" b="1" dirty="0"/>
              <a:t/>
            </a:r>
            <a:br>
              <a:rPr lang="de-CH" b="1" dirty="0"/>
            </a:br>
            <a:r>
              <a:rPr lang="de-CH" b="1" dirty="0" err="1"/>
              <a:t>obtaining</a:t>
            </a:r>
            <a:r>
              <a:rPr lang="de-CH" b="1" dirty="0"/>
              <a:t> proper </a:t>
            </a:r>
            <a:r>
              <a:rPr lang="de-CH" b="1" dirty="0" err="1"/>
              <a:t>licenses</a:t>
            </a:r>
            <a:r>
              <a:rPr lang="de-CH" b="1" dirty="0"/>
              <a:t> </a:t>
            </a:r>
            <a:r>
              <a:rPr lang="de-CH" b="1" dirty="0" err="1"/>
              <a:t>for</a:t>
            </a:r>
            <a:r>
              <a:rPr lang="de-CH" b="1" dirty="0"/>
              <a:t> </a:t>
            </a:r>
            <a:r>
              <a:rPr lang="de-CH" b="1" dirty="0" err="1"/>
              <a:t>commercialisation</a:t>
            </a:r>
            <a:r>
              <a:rPr lang="de-CH" b="1" dirty="0"/>
              <a:t> </a:t>
            </a:r>
            <a:r>
              <a:rPr lang="de-CH" b="1" dirty="0" err="1"/>
              <a:t>of</a:t>
            </a:r>
            <a:r>
              <a:rPr lang="de-CH" b="1" dirty="0"/>
              <a:t> </a:t>
            </a:r>
            <a:r>
              <a:rPr lang="de-CH" b="1" dirty="0" err="1"/>
              <a:t>the</a:t>
            </a:r>
            <a:r>
              <a:rPr lang="de-CH" b="1" dirty="0"/>
              <a:t> Web App</a:t>
            </a:r>
          </a:p>
          <a:p>
            <a:pPr marL="285750" indent="-285750">
              <a:lnSpc>
                <a:spcPct val="100000"/>
              </a:lnSpc>
              <a:buFont typeface="Arial" panose="020B0604020202020204" pitchFamily="34" charset="0"/>
              <a:buChar char="•"/>
            </a:pPr>
            <a:r>
              <a:rPr lang="de-CH" b="1" dirty="0"/>
              <a:t>Model</a:t>
            </a:r>
            <a:br>
              <a:rPr lang="de-CH" b="1" dirty="0"/>
            </a:br>
            <a:r>
              <a:rPr lang="de-CH" b="1" dirty="0"/>
              <a:t>@</a:t>
            </a:r>
            <a:r>
              <a:rPr lang="de-CH" b="1" dirty="0" err="1"/>
              <a:t>Neeraj</a:t>
            </a:r>
            <a:endParaRPr lang="de-CH" b="1" dirty="0"/>
          </a:p>
          <a:p>
            <a:pPr marL="285750" indent="-285750">
              <a:lnSpc>
                <a:spcPct val="100000"/>
              </a:lnSpc>
              <a:buFont typeface="Arial" panose="020B0604020202020204" pitchFamily="34" charset="0"/>
              <a:buChar char="•"/>
            </a:pPr>
            <a:r>
              <a:rPr lang="de-CH" b="1" dirty="0"/>
              <a:t>Web App</a:t>
            </a:r>
            <a:br>
              <a:rPr lang="de-CH" b="1" dirty="0"/>
            </a:br>
            <a:r>
              <a:rPr lang="de-CH" b="1" dirty="0" err="1"/>
              <a:t>error</a:t>
            </a:r>
            <a:r>
              <a:rPr lang="de-CH" b="1" dirty="0"/>
              <a:t> </a:t>
            </a:r>
            <a:r>
              <a:rPr lang="de-CH" b="1" dirty="0" err="1"/>
              <a:t>handling</a:t>
            </a:r>
            <a:r>
              <a:rPr lang="de-CH" b="1" dirty="0"/>
              <a:t>, UI </a:t>
            </a:r>
            <a:r>
              <a:rPr lang="de-CH" b="1" dirty="0" err="1"/>
              <a:t>enhancements</a:t>
            </a:r>
            <a:r>
              <a:rPr lang="de-CH" b="1" dirty="0"/>
              <a:t>, </a:t>
            </a:r>
            <a:r>
              <a:rPr lang="de-CH" b="1" dirty="0" err="1"/>
              <a:t>database</a:t>
            </a:r>
            <a:r>
              <a:rPr lang="de-CH" b="1" dirty="0"/>
              <a:t> </a:t>
            </a:r>
            <a:r>
              <a:rPr lang="de-CH" b="1" dirty="0" err="1"/>
              <a:t>integration</a:t>
            </a:r>
            <a:r>
              <a:rPr lang="de-CH" b="1" dirty="0"/>
              <a:t>, </a:t>
            </a:r>
            <a:r>
              <a:rPr lang="de-CH" b="1" dirty="0" err="1"/>
              <a:t>image</a:t>
            </a:r>
            <a:r>
              <a:rPr lang="de-CH" b="1" dirty="0"/>
              <a:t> </a:t>
            </a:r>
            <a:r>
              <a:rPr lang="de-CH" b="1" dirty="0" err="1"/>
              <a:t>display</a:t>
            </a:r>
            <a:endParaRPr lang="de-CH" b="1" dirty="0"/>
          </a:p>
          <a:p>
            <a:pPr marL="285750" indent="-285750">
              <a:lnSpc>
                <a:spcPct val="100000"/>
              </a:lnSpc>
              <a:buFont typeface="Arial" panose="020B0604020202020204" pitchFamily="34" charset="0"/>
              <a:buChar char="•"/>
            </a:pPr>
            <a:r>
              <a:rPr lang="de-CH" b="1" dirty="0" err="1"/>
              <a:t>Deployment</a:t>
            </a:r>
            <a:r>
              <a:rPr lang="de-CH" b="1" dirty="0"/>
              <a:t/>
            </a:r>
            <a:br>
              <a:rPr lang="de-CH" b="1" dirty="0"/>
            </a:br>
            <a:r>
              <a:rPr lang="de-CH" b="1" dirty="0" err="1"/>
              <a:t>starting</a:t>
            </a:r>
            <a:r>
              <a:rPr lang="de-CH" b="1" dirty="0"/>
              <a:t> </a:t>
            </a:r>
            <a:r>
              <a:rPr lang="de-CH" b="1" dirty="0" err="1"/>
              <a:t>with</a:t>
            </a:r>
            <a:r>
              <a:rPr lang="de-CH" b="1" dirty="0"/>
              <a:t> a simple </a:t>
            </a:r>
            <a:r>
              <a:rPr lang="de-CH" b="1" dirty="0" err="1"/>
              <a:t>pipeline</a:t>
            </a:r>
            <a:r>
              <a:rPr lang="de-CH" b="1" dirty="0"/>
              <a:t> and </a:t>
            </a:r>
            <a:r>
              <a:rPr lang="de-CH" b="1" dirty="0" err="1"/>
              <a:t>gradually</a:t>
            </a:r>
            <a:r>
              <a:rPr lang="de-CH" b="1" dirty="0"/>
              <a:t> </a:t>
            </a:r>
            <a:r>
              <a:rPr lang="de-CH" b="1" dirty="0" err="1"/>
              <a:t>increase</a:t>
            </a:r>
            <a:r>
              <a:rPr lang="de-CH" b="1" dirty="0"/>
              <a:t> ist </a:t>
            </a:r>
            <a:r>
              <a:rPr lang="de-CH" b="1" dirty="0" err="1"/>
              <a:t>complexity</a:t>
            </a:r>
            <a:r>
              <a:rPr lang="de-CH" b="1" dirty="0"/>
              <a:t> </a:t>
            </a:r>
            <a:r>
              <a:rPr lang="de-CH" b="1" dirty="0" err="1"/>
              <a:t>to</a:t>
            </a:r>
            <a:r>
              <a:rPr lang="de-CH" b="1" dirty="0"/>
              <a:t> </a:t>
            </a:r>
            <a:r>
              <a:rPr lang="de-CH" b="1" dirty="0" err="1"/>
              <a:t>better</a:t>
            </a:r>
            <a:r>
              <a:rPr lang="de-CH" b="1" dirty="0"/>
              <a:t> </a:t>
            </a:r>
            <a:r>
              <a:rPr lang="de-CH" b="1" dirty="0" err="1"/>
              <a:t>understand</a:t>
            </a:r>
            <a:r>
              <a:rPr lang="de-CH" b="1" dirty="0"/>
              <a:t> </a:t>
            </a:r>
            <a:r>
              <a:rPr lang="de-CH" b="1" dirty="0" err="1"/>
              <a:t>arising</a:t>
            </a:r>
            <a:r>
              <a:rPr lang="de-CH" b="1" dirty="0"/>
              <a:t> </a:t>
            </a:r>
            <a:r>
              <a:rPr lang="de-CH" b="1" dirty="0" err="1"/>
              <a:t>problems</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listening!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1965</Words>
  <Characters>0</Characters>
  <Application>Microsoft Office PowerPoint</Application>
  <PresentationFormat>A4 Paper (210x297 mm)</PresentationFormat>
  <Lines>0</Lines>
  <Paragraphs>149</Paragraphs>
  <Slides>8</Slides>
  <Notes>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6" baseType="lpstr">
      <vt:lpstr>MS PGothic</vt:lpstr>
      <vt:lpstr>Arial</vt:lpstr>
      <vt:lpstr>Berlin Sans FB</vt:lpstr>
      <vt:lpstr>Calibri</vt:lpstr>
      <vt:lpstr>Cambria Math</vt:lpstr>
      <vt:lpstr>Monotype Sorts</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Wingdings</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 –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Linda Samsinger (lsamsi)</cp:lastModifiedBy>
  <cp:revision>1152</cp:revision>
  <cp:lastPrinted>2017-02-09T19:24:07Z</cp:lastPrinted>
  <dcterms:created xsi:type="dcterms:W3CDTF">2012-01-01T19:20:04Z</dcterms:created>
  <dcterms:modified xsi:type="dcterms:W3CDTF">2020-04-25T19:31:24Z</dcterms:modified>
</cp:coreProperties>
</file>