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10"/>
  </p:notesMasterIdLst>
  <p:handoutMasterIdLst>
    <p:handoutMasterId r:id="rId11"/>
  </p:handoutMasterIdLst>
  <p:sldIdLst>
    <p:sldId id="848" r:id="rId2"/>
    <p:sldId id="849" r:id="rId3"/>
    <p:sldId id="862" r:id="rId4"/>
    <p:sldId id="868" r:id="rId5"/>
    <p:sldId id="865" r:id="rId6"/>
    <p:sldId id="866" r:id="rId7"/>
    <p:sldId id="861" r:id="rId8"/>
    <p:sldId id="832" r:id="rId9"/>
  </p:sldIdLst>
  <p:sldSz cx="9906000" cy="6858000" type="A4"/>
  <p:notesSz cx="7099300" cy="10234613"/>
  <p:custDataLst>
    <p:tags r:id="rId12"/>
  </p:custDataLst>
  <p:defaultTextStyle>
    <a:defPPr>
      <a:defRPr lang="en-US"/>
    </a:defPPr>
    <a:lvl1pPr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1pPr>
    <a:lvl2pPr marL="334963" indent="1190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2pPr>
    <a:lvl3pPr marL="671513" indent="2397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3pPr>
    <a:lvl4pPr marL="1008063" indent="3603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4pPr>
    <a:lvl5pPr marL="1344613" indent="4810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5pPr>
    <a:lvl6pPr marL="22860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6pPr>
    <a:lvl7pPr marL="27432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7pPr>
    <a:lvl8pPr marL="32004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8pPr>
    <a:lvl9pPr marL="36576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9pPr>
  </p:defaultTextStyle>
  <p:extLst>
    <p:ext uri="{EFAFB233-063F-42B5-8137-9DF3F51BA10A}">
      <p15:sldGuideLst xmlns:p15="http://schemas.microsoft.com/office/powerpoint/2012/main">
        <p15:guide id="1" orient="horz" pos="277">
          <p15:clr>
            <a:srgbClr val="A4A3A4"/>
          </p15:clr>
        </p15:guide>
        <p15:guide id="2" orient="horz" pos="3929">
          <p15:clr>
            <a:srgbClr val="A4A3A4"/>
          </p15:clr>
        </p15:guide>
        <p15:guide id="3" orient="horz" pos="3930">
          <p15:clr>
            <a:srgbClr val="A4A3A4"/>
          </p15:clr>
        </p15:guide>
        <p15:guide id="4" orient="horz" pos="1094">
          <p15:clr>
            <a:srgbClr val="A4A3A4"/>
          </p15:clr>
        </p15:guide>
        <p15:guide id="5" orient="horz" pos="278">
          <p15:clr>
            <a:srgbClr val="A4A3A4"/>
          </p15:clr>
        </p15:guide>
        <p15:guide id="6" orient="horz" pos="981">
          <p15:clr>
            <a:srgbClr val="A4A3A4"/>
          </p15:clr>
        </p15:guide>
        <p15:guide id="7" pos="398">
          <p15:clr>
            <a:srgbClr val="A4A3A4"/>
          </p15:clr>
        </p15:guide>
        <p15:guide id="8" pos="5842">
          <p15:clr>
            <a:srgbClr val="A4A3A4"/>
          </p15:clr>
        </p15:guide>
        <p15:guide id="9" pos="625">
          <p15:clr>
            <a:srgbClr val="A4A3A4"/>
          </p15:clr>
        </p15:guide>
        <p15:guide id="10" pos="1102">
          <p15:clr>
            <a:srgbClr val="A4A3A4"/>
          </p15:clr>
        </p15:guide>
        <p15:guide id="11" pos="875">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ebana Rajendram" initials="TR" lastIdx="3" clrIdx="0">
    <p:extLst>
      <p:ext uri="{19B8F6BF-5375-455C-9EA6-DF929625EA0E}">
        <p15:presenceInfo xmlns:p15="http://schemas.microsoft.com/office/powerpoint/2012/main" userId="f0fd86f2b187c5f5" providerId="Windows Live"/>
      </p:ext>
    </p:extLst>
  </p:cmAuthor>
  <p:cmAuthor id="2" name="Linda Samsinger (lsamsi)" initials="LS(" lastIdx="2" clrIdx="1">
    <p:extLst>
      <p:ext uri="{19B8F6BF-5375-455C-9EA6-DF929625EA0E}">
        <p15:presenceInfo xmlns:p15="http://schemas.microsoft.com/office/powerpoint/2012/main" userId="Linda Samsinger (lsa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3F"/>
    <a:srgbClr val="FFC000"/>
    <a:srgbClr val="FFE1FF"/>
    <a:srgbClr val="FFEFFF"/>
    <a:srgbClr val="FFCCFF"/>
    <a:srgbClr val="B6DF89"/>
    <a:srgbClr val="000000"/>
    <a:srgbClr val="97E4FF"/>
    <a:srgbClr val="FFFF00"/>
    <a:srgbClr val="ABF0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71429" autoAdjust="0"/>
  </p:normalViewPr>
  <p:slideViewPr>
    <p:cSldViewPr snapToObjects="1">
      <p:cViewPr varScale="1">
        <p:scale>
          <a:sx n="94" d="100"/>
          <a:sy n="94" d="100"/>
        </p:scale>
        <p:origin x="1704" y="66"/>
      </p:cViewPr>
      <p:guideLst>
        <p:guide orient="horz" pos="277"/>
        <p:guide orient="horz" pos="3929"/>
        <p:guide orient="horz" pos="3930"/>
        <p:guide orient="horz" pos="1094"/>
        <p:guide orient="horz" pos="278"/>
        <p:guide orient="horz" pos="981"/>
        <p:guide pos="398"/>
        <p:guide pos="5842"/>
        <p:guide pos="625"/>
        <p:guide pos="1102"/>
        <p:guide pos="875"/>
      </p:guideLst>
    </p:cSldViewPr>
  </p:slideViewPr>
  <p:outlineViewPr>
    <p:cViewPr>
      <p:scale>
        <a:sx n="33" d="100"/>
        <a:sy n="33" d="100"/>
      </p:scale>
      <p:origin x="0" y="0"/>
    </p:cViewPr>
  </p:outlineViewPr>
  <p:notesTextViewPr>
    <p:cViewPr>
      <p:scale>
        <a:sx n="150" d="100"/>
        <a:sy n="150" d="100"/>
      </p:scale>
      <p:origin x="0" y="-2718"/>
    </p:cViewPr>
  </p:notesTextViewPr>
  <p:sorterViewPr>
    <p:cViewPr varScale="1">
      <p:scale>
        <a:sx n="100" d="100"/>
        <a:sy n="100" d="100"/>
      </p:scale>
      <p:origin x="0" y="0"/>
    </p:cViewPr>
  </p:sorterViewPr>
  <p:notesViewPr>
    <p:cSldViewPr snapToObjects="1">
      <p:cViewPr varScale="1">
        <p:scale>
          <a:sx n="55" d="100"/>
          <a:sy n="55" d="100"/>
        </p:scale>
        <p:origin x="-3704" y="-10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21T12:14:57.124" idx="1">
    <p:pos x="10" y="10"/>
    <p:text>take out spell-check</p:text>
    <p:extLst>
      <p:ext uri="{C676402C-5697-4E1C-873F-D02D1690AC5C}">
        <p15:threadingInfo xmlns:p15="http://schemas.microsoft.com/office/powerpoint/2012/main" timeZoneBias="-120"/>
      </p:ext>
    </p:extLst>
  </p:cm>
</p:cmLst>
</file>

<file path=ppt/diagrams/_rels/data5.xml.rels><?xml version="1.0" encoding="UTF-8" standalone="yes"?>
<Relationships xmlns="http://schemas.openxmlformats.org/package/2006/relationships"><Relationship Id="rId1" Type="http://schemas.openxmlformats.org/officeDocument/2006/relationships/image" Target="../media/image30.PNG"/></Relationships>
</file>

<file path=ppt/diagrams/_rels/data6.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Request</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Response</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Web Application</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Deep Learning Model</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custLinFactNeighborX="333" custLinFactNeighborY="-19816">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dgm:t>
        <a:bodyPr/>
        <a:lstStyle/>
        <a:p>
          <a:r>
            <a:rPr lang="de-CH"/>
            <a:t>Input: Brand Image</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t>
        <a:bodyPr/>
        <a:lstStyle/>
        <a:p>
          <a:endParaRPr lang="en-US"/>
        </a:p>
      </dgm:t>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t>
        <a:bodyPr/>
        <a:lstStyle/>
        <a:p>
          <a:endParaRPr lang="en-US"/>
        </a:p>
      </dgm:t>
    </dgm:pt>
    <dgm:pt modelId="{3C2515C0-51EE-43F7-B816-E9E9B76C7F4D}" type="pres">
      <dgm:prSet presAssocID="{98112BB7-05EE-4D64-A617-C6DFF9B3C9A2}" presName="Image"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a:solidFill>
            <a:srgbClr val="FFE1FF"/>
          </a:solidFill>
        </a:ln>
      </dgm:spPr>
      <dgm:t>
        <a:bodyPr/>
        <a:lstStyle/>
        <a:p>
          <a:endParaRPr lang="en-US"/>
        </a:p>
      </dgm:t>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a:solidFill>
          <a:schemeClr val="accent2"/>
        </a:solidFill>
      </dgm:spPr>
      <dgm:t>
        <a:bodyPr/>
        <a:lstStyle/>
        <a:p>
          <a:r>
            <a:rPr lang="de-CH"/>
            <a:t>Output: Class Label</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t>
        <a:bodyPr/>
        <a:lstStyle/>
        <a:p>
          <a:endParaRPr lang="en-US"/>
        </a:p>
      </dgm:t>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t>
        <a:bodyPr/>
        <a:lstStyle/>
        <a:p>
          <a:endParaRPr lang="en-US"/>
        </a:p>
      </dgm:t>
    </dgm:pt>
    <dgm:pt modelId="{3C2515C0-51EE-43F7-B816-E9E9B76C7F4D}" type="pres">
      <dgm:prSet presAssocID="{98112BB7-05EE-4D64-A617-C6DFF9B3C9A2}" presName="Image" presStyleLbl="bgImgPlace1" presStyleIdx="0" presStyleCnt="1"/>
      <dgm:spPr>
        <a:blipFill dpi="0" rotWithShape="1">
          <a:blip xmlns:r="http://schemas.openxmlformats.org/officeDocument/2006/relationships" r:embed="rId1">
            <a:alphaModFix amt="60000"/>
          </a:blip>
          <a:srcRect/>
          <a:stretch>
            <a:fillRect l="828" t="20983" r="828" b="20983"/>
          </a:stretch>
        </a:blipFill>
        <a:ln w="12700">
          <a:solidFill>
            <a:srgbClr val="FFE1FF"/>
          </a:solidFill>
        </a:ln>
      </dgm:spPr>
      <dgm:t>
        <a:bodyPr/>
        <a:lstStyle/>
        <a:p>
          <a:endParaRPr lang="en-US"/>
        </a:p>
      </dgm:t>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43553"/>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de-CH" sz="1900" b="1" kern="1200"/>
            <a:t>Request</a:t>
          </a:r>
        </a:p>
      </dsp:txBody>
      <dsp:txXfrm>
        <a:off x="0" y="143553"/>
        <a:ext cx="2173635" cy="418586"/>
      </dsp:txXfrm>
    </dsp:sp>
    <dsp:sp modelId="{C09B49A9-F287-466D-9FA8-2969A250D43B}">
      <dsp:nvSpPr>
        <dsp:cNvPr id="0" name=""/>
        <dsp:cNvSpPr/>
      </dsp:nvSpPr>
      <dsp:spPr>
        <a:xfrm>
          <a:off x="0" y="520175"/>
          <a:ext cx="2173635" cy="10101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12206"/>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de-CH" sz="1900" b="1" kern="1200"/>
            <a:t>Response</a:t>
          </a:r>
        </a:p>
      </dsp:txBody>
      <dsp:txXfrm>
        <a:off x="0" y="112206"/>
        <a:ext cx="2173635" cy="418586"/>
      </dsp:txXfrm>
    </dsp:sp>
    <dsp:sp modelId="{C09B49A9-F287-466D-9FA8-2969A250D43B}">
      <dsp:nvSpPr>
        <dsp:cNvPr id="0" name=""/>
        <dsp:cNvSpPr/>
      </dsp:nvSpPr>
      <dsp:spPr>
        <a:xfrm>
          <a:off x="0" y="488828"/>
          <a:ext cx="2173635" cy="10101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61005"/>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de-CH" sz="1300" b="1" kern="1200"/>
            <a:t>Web Application</a:t>
          </a:r>
        </a:p>
      </dsp:txBody>
      <dsp:txXfrm>
        <a:off x="0" y="61005"/>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0"/>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de-CH" sz="1300" b="1" kern="1200"/>
            <a:t>Deep Learning Model</a:t>
          </a:r>
        </a:p>
      </dsp:txBody>
      <dsp:txXfrm>
        <a:off x="0" y="0"/>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CH" sz="1300" kern="1200"/>
            <a:t>Input: Brand Image</a:t>
          </a:r>
        </a:p>
      </dsp:txBody>
      <dsp:txXfrm>
        <a:off x="255213" y="6748"/>
        <a:ext cx="1859596" cy="27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dpi="0" rotWithShape="1">
          <a:blip xmlns:r="http://schemas.openxmlformats.org/officeDocument/2006/relationships" r:embed="rId1">
            <a:alphaModFix amt="60000"/>
          </a:blip>
          <a:srcRect/>
          <a:stretch>
            <a:fillRect l="828" t="20983" r="828" b="20983"/>
          </a:stretch>
        </a:blipFill>
        <a:ln w="1270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CH" sz="1300" kern="1200"/>
            <a:t>Output: Class Label</a:t>
          </a:r>
        </a:p>
      </dsp:txBody>
      <dsp:txXfrm>
        <a:off x="255213" y="6748"/>
        <a:ext cx="1859596" cy="2713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1766B9EA-E083-A94D-96A5-C5476B884CFE}" type="datetime1">
              <a:rPr lang="en-US"/>
              <a:pPr/>
              <a:t>4/21/2020</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B97C6CC3-1B99-CC41-8C4F-FD94DC1E3784}" type="slidenum">
              <a:rPr lang="en-US"/>
              <a:pPr/>
              <a:t>‹#›</a:t>
            </a:fld>
            <a:endParaRPr lang="en-US"/>
          </a:p>
        </p:txBody>
      </p:sp>
    </p:spTree>
    <p:extLst>
      <p:ext uri="{BB962C8B-B14F-4D97-AF65-F5344CB8AC3E}">
        <p14:creationId xmlns:p14="http://schemas.microsoft.com/office/powerpoint/2010/main" val="1957066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3598794E-35F3-8D48-B244-F21DA91EADA9}" type="datetime1">
              <a:rPr lang="en-US"/>
              <a:pPr/>
              <a:t>4/21/2020</a:t>
            </a:fld>
            <a:endParaRPr lang="en-US"/>
          </a:p>
        </p:txBody>
      </p:sp>
      <p:sp>
        <p:nvSpPr>
          <p:cNvPr id="4" name="Slide Image Placeholder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de-CH" noProof="0"/>
              <a:t>Click to edit Master text styles</a:t>
            </a:r>
          </a:p>
          <a:p>
            <a:pPr lvl="1"/>
            <a:r>
              <a:rPr lang="de-CH" noProof="0"/>
              <a:t>Second level</a:t>
            </a:r>
          </a:p>
          <a:p>
            <a:pPr lvl="2"/>
            <a:r>
              <a:rPr lang="de-CH" noProof="0"/>
              <a:t>Third level</a:t>
            </a:r>
          </a:p>
          <a:p>
            <a:pPr lvl="3"/>
            <a:r>
              <a:rPr lang="de-CH" noProof="0"/>
              <a:t>Fourth level</a:t>
            </a:r>
          </a:p>
          <a:p>
            <a:pPr lvl="4"/>
            <a:r>
              <a:rPr lang="de-CH" noProof="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2A9D45BF-071E-7C44-BE90-B011D0240A3E}" type="slidenum">
              <a:rPr lang="en-US"/>
              <a:pPr/>
              <a:t>‹#›</a:t>
            </a:fld>
            <a:endParaRPr lang="en-US"/>
          </a:p>
        </p:txBody>
      </p:sp>
    </p:spTree>
    <p:extLst>
      <p:ext uri="{BB962C8B-B14F-4D97-AF65-F5344CB8AC3E}">
        <p14:creationId xmlns:p14="http://schemas.microsoft.com/office/powerpoint/2010/main" val="136873381"/>
      </p:ext>
    </p:extLst>
  </p:cSld>
  <p:clrMap bg1="lt1" tx1="dk1" bg2="lt2" tx2="dk2" accent1="accent1" accent2="accent2" accent3="accent3" accent4="accent4" accent5="accent5" accent6="accent6" hlink="hlink" folHlink="folHlink"/>
  <p:hf hdr="0" ftr="0" dt="0"/>
  <p:notesStyle>
    <a:lvl1pPr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56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28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00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72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5740" algn="l" defTabSz="457148" rtl="0" eaLnBrk="1" latinLnBrk="0" hangingPunct="1">
      <a:defRPr sz="1200" kern="1200">
        <a:solidFill>
          <a:schemeClr val="tx1"/>
        </a:solidFill>
        <a:latin typeface="+mn-lt"/>
        <a:ea typeface="+mn-ea"/>
        <a:cs typeface="+mn-cs"/>
      </a:defRPr>
    </a:lvl6pPr>
    <a:lvl7pPr marL="2742888" algn="l" defTabSz="457148" rtl="0" eaLnBrk="1" latinLnBrk="0" hangingPunct="1">
      <a:defRPr sz="1200" kern="1200">
        <a:solidFill>
          <a:schemeClr val="tx1"/>
        </a:solidFill>
        <a:latin typeface="+mn-lt"/>
        <a:ea typeface="+mn-ea"/>
        <a:cs typeface="+mn-cs"/>
      </a:defRPr>
    </a:lvl7pPr>
    <a:lvl8pPr marL="3200036" algn="l" defTabSz="457148" rtl="0" eaLnBrk="1" latinLnBrk="0" hangingPunct="1">
      <a:defRPr sz="1200" kern="1200">
        <a:solidFill>
          <a:schemeClr val="tx1"/>
        </a:solidFill>
        <a:latin typeface="+mn-lt"/>
        <a:ea typeface="+mn-ea"/>
        <a:cs typeface="+mn-cs"/>
      </a:defRPr>
    </a:lvl8pPr>
    <a:lvl9pPr marL="3657184" algn="l" defTabSz="45714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srn.com/abstract=2978805"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mtClean="0"/>
              <a:t>Welcome to our presentation of the project about Visual Listening or Extracting Brand</a:t>
            </a:r>
            <a:r>
              <a:rPr lang="de-CH" baseline="0" smtClean="0"/>
              <a:t> Image Portrayed on Social Media. </a:t>
            </a:r>
          </a:p>
          <a:p>
            <a:r>
              <a:rPr lang="en-US" sz="1200" kern="1200" smtClean="0">
                <a:solidFill>
                  <a:schemeClr val="tx1"/>
                </a:solidFill>
                <a:effectLst/>
                <a:latin typeface="+mn-lt"/>
                <a:ea typeface="MS PGothic" panose="020B0600070205080204" pitchFamily="34" charset="-128"/>
                <a:cs typeface="MS PGothic" charset="0"/>
              </a:rPr>
              <a:t>The </a:t>
            </a:r>
            <a:r>
              <a:rPr lang="en-US" sz="1200" b="1" kern="1200" smtClean="0">
                <a:solidFill>
                  <a:schemeClr val="tx1"/>
                </a:solidFill>
                <a:effectLst/>
                <a:latin typeface="+mn-lt"/>
                <a:ea typeface="MS PGothic" panose="020B0600070205080204" pitchFamily="34" charset="-128"/>
                <a:cs typeface="MS PGothic" charset="0"/>
              </a:rPr>
              <a:t>task</a:t>
            </a:r>
            <a:r>
              <a:rPr lang="en-US" sz="1200" kern="1200" smtClean="0">
                <a:solidFill>
                  <a:schemeClr val="tx1"/>
                </a:solidFill>
                <a:effectLst/>
                <a:latin typeface="+mn-lt"/>
                <a:ea typeface="MS PGothic" panose="020B0600070205080204" pitchFamily="34" charset="-128"/>
                <a:cs typeface="MS PGothic" charset="0"/>
              </a:rPr>
              <a:t> of this project was to build a tool to analyze the brand image of a company based on user-posted images on social media.</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mn-lt"/>
                <a:ea typeface="MS PGothic" panose="020B0600070205080204" pitchFamily="34" charset="-128"/>
                <a:cs typeface="MS PGothic" charset="0"/>
              </a:rPr>
              <a:t>This involves replicating a </a:t>
            </a:r>
            <a:r>
              <a:rPr lang="en-US" sz="1200" kern="1200" baseline="0" smtClean="0">
                <a:solidFill>
                  <a:schemeClr val="tx1"/>
                </a:solidFill>
                <a:effectLst/>
                <a:latin typeface="+mn-lt"/>
                <a:ea typeface="MS PGothic" panose="020B0600070205080204" pitchFamily="34" charset="-128"/>
                <a:cs typeface="MS PGothic" charset="0"/>
              </a:rPr>
              <a:t>study </a:t>
            </a:r>
            <a:r>
              <a:rPr lang="en-US" sz="1200" kern="1200" baseline="0" smtClean="0">
                <a:solidFill>
                  <a:schemeClr val="tx1"/>
                </a:solidFill>
                <a:effectLst/>
                <a:latin typeface="+mn-lt"/>
                <a:ea typeface="MS PGothic" panose="020B0600070205080204" pitchFamily="34" charset="-128"/>
                <a:cs typeface="MS PGothic" charset="0"/>
              </a:rPr>
              <a:t>done by </a:t>
            </a:r>
            <a:r>
              <a:rPr lang="en-US" sz="1200" kern="1200" smtClean="0">
                <a:solidFill>
                  <a:schemeClr val="tx1"/>
                </a:solidFill>
                <a:effectLst/>
                <a:latin typeface="+mn-lt"/>
                <a:ea typeface="MS PGothic" panose="020B0600070205080204" pitchFamily="34" charset="-128"/>
                <a:cs typeface="MS PGothic" charset="0"/>
              </a:rPr>
              <a:t>Liu, Liu and Dzyabura, Daria and Mizik, Natalie, about Visual Listening In: Extracting Brand Image Portrayed on Social Media (Feb 27, 2020). Available at: </a:t>
            </a:r>
            <a:r>
              <a:rPr lang="en-US" sz="1200" u="none" strike="noStrike" kern="1200" smtClean="0">
                <a:solidFill>
                  <a:schemeClr val="tx1"/>
                </a:solidFill>
                <a:effectLst/>
                <a:latin typeface="+mn-lt"/>
                <a:ea typeface="MS PGothic" panose="020B0600070205080204" pitchFamily="34" charset="-128"/>
                <a:cs typeface="MS PGothic" charset="0"/>
                <a:hlinkClick r:id="rId3"/>
              </a:rPr>
              <a:t>https://ssrn.com/abstract=2978805</a:t>
            </a:r>
            <a:r>
              <a:rPr lang="en-US" sz="1200" kern="1200" smtClean="0">
                <a:solidFill>
                  <a:schemeClr val="tx1"/>
                </a:solidFill>
                <a:effectLst/>
                <a:latin typeface="+mn-lt"/>
                <a:ea typeface="MS PGothic" panose="020B0600070205080204" pitchFamily="34" charset="-128"/>
                <a:cs typeface="MS PGothic" charset="0"/>
              </a:rPr>
              <a:t> .</a:t>
            </a:r>
            <a:r>
              <a:rPr lang="en-US" sz="1200" kern="1200" baseline="0" smtClean="0">
                <a:solidFill>
                  <a:schemeClr val="tx1"/>
                </a:solidFill>
                <a:effectLst/>
                <a:latin typeface="+mn-lt"/>
                <a:ea typeface="MS PGothic" panose="020B0600070205080204" pitchFamily="34" charset="-128"/>
                <a:cs typeface="MS PGothic" charset="0"/>
              </a:rPr>
              <a:t> </a:t>
            </a:r>
            <a:endParaRPr lang="en-US" sz="1200" kern="1200" smtClean="0">
              <a:solidFill>
                <a:schemeClr val="tx1"/>
              </a:solidFill>
              <a:effectLst/>
              <a:latin typeface="+mn-lt"/>
              <a:ea typeface="MS PGothic" panose="020B0600070205080204" pitchFamily="34" charset="-128"/>
              <a:cs typeface="MS PGothic" charset="0"/>
            </a:endParaRPr>
          </a:p>
          <a:p>
            <a:endParaRPr lang="de-CH" baseline="0" smtClean="0"/>
          </a:p>
          <a:p>
            <a:r>
              <a:rPr lang="de-CH" baseline="0" smtClean="0"/>
              <a:t>Our team members consists of Neeraj, Linda, Theebana and Vincent. Neeraj formed a deep learning architecture for automating image classification of annotated Flickr images as either being healthy, natural, fun, rugged or not. </a:t>
            </a:r>
          </a:p>
          <a:p>
            <a:r>
              <a:rPr lang="de-CH" baseline="0" smtClean="0"/>
              <a:t>Linda on the other hand was responsible for streamlining the project across Github’s version control platform and testing the trained model on infinite scroll downloaded Instagram images as well as passing the results over to the web app framework. </a:t>
            </a:r>
          </a:p>
          <a:p>
            <a:r>
              <a:rPr lang="de-CH" baseline="0" smtClean="0"/>
              <a:t>Theebana’s tasks involved designing the power point presentation, merging dataframes of American apparel and beverage brands and downloading additional Flickr images for 10+ attributes. </a:t>
            </a:r>
          </a:p>
          <a:p>
            <a:r>
              <a:rPr lang="de-CH" baseline="0" smtClean="0"/>
              <a:t>Vincent set up the web app framework for model deployment. For this, he worked his way through json requests, python-to-javascript conversions, HTML5, CSS, and bootstrap methods, imports from different functions in all our notebooks online, and coordinated the transition to the web-interface. </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1</a:t>
            </a:fld>
            <a:endParaRPr lang="en-US"/>
          </a:p>
        </p:txBody>
      </p:sp>
    </p:spTree>
    <p:extLst>
      <p:ext uri="{BB962C8B-B14F-4D97-AF65-F5344CB8AC3E}">
        <p14:creationId xmlns:p14="http://schemas.microsoft.com/office/powerpoint/2010/main" val="134123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mtClean="0"/>
              <a:t>This presentation consists of 5 slides,</a:t>
            </a:r>
            <a:r>
              <a:rPr lang="de-CH" baseline="0" smtClean="0"/>
              <a:t> one slide for each key point about the project we are trying to make. </a:t>
            </a:r>
          </a:p>
          <a:p>
            <a:r>
              <a:rPr lang="de-CH" baseline="0" smtClean="0"/>
              <a:t>First, in our introduction we give a general overview of the project. This includes what the project was about, the WHY, the approach we took, the HOW, and the result of the project, the WHAT. </a:t>
            </a:r>
          </a:p>
          <a:p>
            <a:r>
              <a:rPr lang="de-CH" baseline="0" smtClean="0"/>
              <a:t>We realized that the goal of this project follows the dicates of marketing strategies and are essentially engrained in making corporate branding and identity work for a wide public clientele. This is why:  </a:t>
            </a:r>
          </a:p>
          <a:p>
            <a:r>
              <a:rPr lang="de-CH" baseline="0" smtClean="0"/>
              <a:t>Second, we outline project goal’s marketing benefits. </a:t>
            </a:r>
          </a:p>
          <a:p>
            <a:r>
              <a:rPr lang="de-CH" baseline="0" smtClean="0"/>
              <a:t>In an effort to provide an easy-to-use analytic tool for brand managers a machine learning model was shaped. </a:t>
            </a:r>
          </a:p>
          <a:p>
            <a:r>
              <a:rPr lang="de-CH" baseline="0" smtClean="0"/>
              <a:t>Third, we explain how our deep learning architecture can be used to get noteworthy statistical results from feeding in image data. </a:t>
            </a:r>
          </a:p>
          <a:p>
            <a:r>
              <a:rPr lang="de-CH" baseline="0" smtClean="0"/>
              <a:t>Forth, we take the opportunity to walk you through all the steps we took from getting the raw image input to the model deployment output on the web. </a:t>
            </a:r>
          </a:p>
          <a:p>
            <a:r>
              <a:rPr lang="de-CH" baseline="0" smtClean="0"/>
              <a:t>Finally, we will take a moment to discuss the problems we faced during the whole process and what we did to resolve them. An outlook of what can be done in the future will close off this presentation. </a:t>
            </a:r>
          </a:p>
          <a:p>
            <a:endParaRPr lang="de-CH" baseline="0" smtClean="0"/>
          </a:p>
          <a:p>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2</a:t>
            </a:fld>
            <a:endParaRPr lang="en-US"/>
          </a:p>
        </p:txBody>
      </p:sp>
    </p:spTree>
    <p:extLst>
      <p:ext uri="{BB962C8B-B14F-4D97-AF65-F5344CB8AC3E}">
        <p14:creationId xmlns:p14="http://schemas.microsoft.com/office/powerpoint/2010/main" val="289757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spcBef>
                <a:spcPts val="300"/>
              </a:spcBef>
              <a:spcAft>
                <a:spcPts val="300"/>
              </a:spcAft>
              <a:buNone/>
              <a:tabLst>
                <a:tab pos="354013" algn="l"/>
              </a:tabLst>
            </a:pPr>
            <a:r>
              <a:rPr lang="de-CH" smtClean="0">
                <a:latin typeface="Source Sans Pro Light" charset="0"/>
                <a:ea typeface="ヒラギノ角ゴ ProN W3" charset="0"/>
                <a:cs typeface="Source Sans Pro Light" charset="0"/>
              </a:rPr>
              <a:t>The group’s main task was to build a deep learning model that would learn how to classify any web 2.0-sourced images</a:t>
            </a:r>
            <a:r>
              <a:rPr lang="de-CH" baseline="0" smtClean="0">
                <a:latin typeface="Source Sans Pro Light" charset="0"/>
                <a:ea typeface="ヒラギノ角ゴ ProN W3" charset="0"/>
                <a:cs typeface="Source Sans Pro Light" charset="0"/>
              </a:rPr>
              <a:t> into brand personality attributes such as fun, healthy, rugged and glamorous in the most accurate manner. On Flickr there exist attribute-labelled images that served as input to our pretrained deep learning model. Once improved over several lapses of training, the deep learning model predicted the attributes for images taken from a brand’s Instagram official profile and hashtag posts. We count the number of times the classifier predicted an attribute for all images of a particulare brand. </a:t>
            </a:r>
          </a:p>
          <a:p>
            <a:pPr marL="0" indent="0">
              <a:spcBef>
                <a:spcPts val="300"/>
              </a:spcBef>
              <a:spcAft>
                <a:spcPts val="300"/>
              </a:spcAft>
              <a:buNone/>
              <a:tabLst>
                <a:tab pos="354013" algn="l"/>
              </a:tabLst>
            </a:pPr>
            <a:r>
              <a:rPr lang="de-CH" baseline="0" smtClean="0">
                <a:latin typeface="Source Sans Pro Light" charset="0"/>
                <a:ea typeface="ヒラギノ角ゴ ProN W3" charset="0"/>
                <a:cs typeface="Source Sans Pro Light" charset="0"/>
              </a:rPr>
              <a:t>The frequencies in absolute and relative numbers are displayed on the web app to enable an analysis of the brand’s image on social media posts.  </a:t>
            </a:r>
          </a:p>
          <a:p>
            <a:pPr marL="0" indent="0">
              <a:spcBef>
                <a:spcPts val="300"/>
              </a:spcBef>
              <a:spcAft>
                <a:spcPts val="300"/>
              </a:spcAft>
              <a:buNone/>
              <a:tabLst>
                <a:tab pos="354013" algn="l"/>
              </a:tabLst>
            </a:pPr>
            <a:endParaRPr lang="en-US" sz="1200" b="1" smtClean="0">
              <a:latin typeface="Source Sans Pro Light" charset="0"/>
              <a:cs typeface="Source Sans Pro Light" charset="0"/>
            </a:endParaRPr>
          </a:p>
          <a:p>
            <a:endParaRPr lang="de-CH"/>
          </a:p>
        </p:txBody>
      </p:sp>
      <p:sp>
        <p:nvSpPr>
          <p:cNvPr id="4" name="Foliennummernplatzhalter 3"/>
          <p:cNvSpPr>
            <a:spLocks noGrp="1"/>
          </p:cNvSpPr>
          <p:nvPr>
            <p:ph type="sldNum" sz="quarter" idx="5"/>
          </p:nvPr>
        </p:nvSpPr>
        <p:spPr/>
        <p:txBody>
          <a:bodyPr/>
          <a:lstStyle/>
          <a:p>
            <a:fld id="{2A9D45BF-071E-7C44-BE90-B011D0240A3E}" type="slidenum">
              <a:rPr lang="en-US" smtClean="0"/>
              <a:pPr/>
              <a:t>3</a:t>
            </a:fld>
            <a:endParaRPr lang="en-US"/>
          </a:p>
        </p:txBody>
      </p:sp>
    </p:spTree>
    <p:extLst>
      <p:ext uri="{BB962C8B-B14F-4D97-AF65-F5344CB8AC3E}">
        <p14:creationId xmlns:p14="http://schemas.microsoft.com/office/powerpoint/2010/main" val="291947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mtClean="0"/>
              <a:t>From a marketing perspective, brand management is centered</a:t>
            </a:r>
            <a:r>
              <a:rPr lang="de-CH" baseline="0" smtClean="0"/>
              <a:t> around the three fundamental pillars of consumer insight, benchmark comparing and laying out new opportunities. Using these commercial instruments, we use the case of the brand «San Pellegrino» to derive an evidence-based answer for devising a suitable marketing plan for the years to come. </a:t>
            </a:r>
          </a:p>
          <a:p>
            <a:r>
              <a:rPr lang="de-CH" baseline="0" smtClean="0"/>
              <a:t>The brand management tool should help brand account managers to better understand how their consumers perceive their brand. </a:t>
            </a:r>
          </a:p>
          <a:p>
            <a:r>
              <a:rPr lang="de-CH" baseline="0" smtClean="0"/>
              <a:t>For example, San Pellegrino’s officialy aims to come across as healthy and fun in the images they release on their Instagram channel. However, an official take of their images reveals that their brand is not considered as healthy as much as it is for being perceived as fun. </a:t>
            </a:r>
          </a:p>
          <a:p>
            <a:r>
              <a:rPr lang="de-CH" baseline="0" smtClean="0"/>
              <a:t>Typically, brands of the same market niche are competing for consumers to acknowledge their soft brand power. </a:t>
            </a:r>
          </a:p>
          <a:p>
            <a:r>
              <a:rPr lang="de-CH" baseline="0" smtClean="0"/>
              <a:t>Our webtool can be used to benchmark different brands for a cross-over, comparative analysis of brand personalities. </a:t>
            </a:r>
          </a:p>
          <a:p>
            <a:r>
              <a:rPr lang="de-CH" smtClean="0"/>
              <a:t>Boosting</a:t>
            </a:r>
            <a:r>
              <a:rPr lang="de-CH" baseline="0" smtClean="0"/>
              <a:t> the coporate image relies on a solid analysis of one’s brand’s standing in its respective market sector. </a:t>
            </a:r>
          </a:p>
          <a:p>
            <a:r>
              <a:rPr lang="de-CH" baseline="0" smtClean="0"/>
              <a:t>To push our example of San Pellegrino official vs. unofficial even further, we could imagine San Pellegrino planning to ramp up their stocks of corporate perception after consulting our web tool and changing to underscore their ‘healthy’ brand image in their upcoming marketing publications. </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4</a:t>
            </a:fld>
            <a:endParaRPr lang="en-US"/>
          </a:p>
        </p:txBody>
      </p:sp>
    </p:spTree>
    <p:extLst>
      <p:ext uri="{BB962C8B-B14F-4D97-AF65-F5344CB8AC3E}">
        <p14:creationId xmlns:p14="http://schemas.microsoft.com/office/powerpoint/2010/main" val="183920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smtClean="0">
                <a:latin typeface="Source Sans Pro Light" charset="0"/>
                <a:ea typeface="ヒラギノ角ゴ ProN W3" charset="0"/>
                <a:cs typeface="Source Sans Pro Light" charset="0"/>
              </a:rPr>
              <a:t>TODO @</a:t>
            </a:r>
            <a:r>
              <a:rPr lang="de-CH" b="1" i="0" baseline="0" smtClean="0">
                <a:latin typeface="Source Sans Pro Light" charset="0"/>
                <a:ea typeface="ヒラギノ角ゴ ProN W3" charset="0"/>
                <a:cs typeface="Source Sans Pro Light" charset="0"/>
              </a:rPr>
              <a:t> Neeraj </a:t>
            </a:r>
            <a:endParaRPr lang="de-CH" b="1" i="0" smtClean="0">
              <a:latin typeface="Source Sans Pro Light" charset="0"/>
              <a:ea typeface="ヒラギノ角ゴ ProN W3" charset="0"/>
              <a:cs typeface="Source Sans Pro Light" charset="0"/>
            </a:endParaRPr>
          </a:p>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smtClean="0">
                <a:latin typeface="Source Sans Pro Light" charset="0"/>
                <a:ea typeface="ヒラギノ角ゴ ProN W3" charset="0"/>
                <a:cs typeface="Source Sans Pro Light" charset="0"/>
              </a:rPr>
              <a:t>Machine </a:t>
            </a:r>
            <a:r>
              <a:rPr lang="de-CH" b="1" i="0" smtClean="0">
                <a:latin typeface="Source Sans Pro Light" charset="0"/>
                <a:ea typeface="ヒラギノ角ゴ ProN W3" charset="0"/>
                <a:cs typeface="Source Sans Pro Light" charset="0"/>
              </a:rPr>
              <a:t>Learning</a:t>
            </a:r>
            <a:r>
              <a:rPr lang="de-CH" smtClean="0">
                <a:latin typeface="Source Sans Pro Light" charset="0"/>
                <a:ea typeface="ヒラギノ角ゴ ProN W3" charset="0"/>
                <a:cs typeface="Source Sans Pro Light" charset="0"/>
              </a:rPr>
              <a:t>: </a:t>
            </a:r>
            <a:r>
              <a:rPr lang="en-US" smtClean="0">
                <a:latin typeface="Source Sans Pro Light" charset="0"/>
                <a:cs typeface="Source Sans Pro Light" charset="0"/>
              </a:rPr>
              <a:t>build classifiers for each attribute using supervised learning &amp; a </a:t>
            </a:r>
            <a:r>
              <a:rPr lang="de-CH" smtClean="0">
                <a:latin typeface="Source Sans Pro Light" charset="0"/>
                <a:cs typeface="Source Sans Pro Light" charset="0"/>
              </a:rPr>
              <a:t>pre-trained self-designed deep learning Convolutional Neural Network </a:t>
            </a:r>
            <a:r>
              <a:rPr lang="en-US" smtClean="0">
                <a:latin typeface="Source Sans Pro Light" charset="0"/>
                <a:cs typeface="Source Sans Pro Light" charset="0"/>
              </a:rPr>
              <a:t>framework</a:t>
            </a:r>
            <a:endParaRPr lang="en-US" sz="1200" smtClean="0">
              <a:latin typeface="Source Sans Pro Light" charset="0"/>
              <a:cs typeface="Source Sans Pro Light" charset="0"/>
            </a:endParaRPr>
          </a:p>
          <a:p>
            <a:endParaRPr lang="de-CH"/>
          </a:p>
        </p:txBody>
      </p:sp>
      <p:sp>
        <p:nvSpPr>
          <p:cNvPr id="4" name="Foliennummernplatzhalter 3"/>
          <p:cNvSpPr>
            <a:spLocks noGrp="1"/>
          </p:cNvSpPr>
          <p:nvPr>
            <p:ph type="sldNum" sz="quarter" idx="5"/>
          </p:nvPr>
        </p:nvSpPr>
        <p:spPr/>
        <p:txBody>
          <a:bodyPr/>
          <a:lstStyle/>
          <a:p>
            <a:fld id="{2A9D45BF-071E-7C44-BE90-B011D0240A3E}" type="slidenum">
              <a:rPr lang="en-US" smtClean="0"/>
              <a:pPr/>
              <a:t>5</a:t>
            </a:fld>
            <a:endParaRPr lang="en-US"/>
          </a:p>
        </p:txBody>
      </p:sp>
    </p:spTree>
    <p:extLst>
      <p:ext uri="{BB962C8B-B14F-4D97-AF65-F5344CB8AC3E}">
        <p14:creationId xmlns:p14="http://schemas.microsoft.com/office/powerpoint/2010/main" val="340263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TODO</a:t>
            </a:r>
            <a:r>
              <a:rPr lang="de-CH" baseline="0" smtClean="0"/>
              <a:t> </a:t>
            </a:r>
          </a:p>
          <a:p>
            <a:endParaRPr lang="en-US" smtClean="0"/>
          </a:p>
          <a:p>
            <a:r>
              <a:rPr lang="en-US" smtClean="0"/>
              <a:t>one </a:t>
            </a:r>
            <a:r>
              <a:rPr lang="en-US" smtClean="0"/>
              <a:t>vs rest approach of multiclass classification, we need to create 4 classifiers one for each attribute.</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6</a:t>
            </a:fld>
            <a:endParaRPr lang="en-US"/>
          </a:p>
        </p:txBody>
      </p:sp>
    </p:spTree>
    <p:extLst>
      <p:ext uri="{BB962C8B-B14F-4D97-AF65-F5344CB8AC3E}">
        <p14:creationId xmlns:p14="http://schemas.microsoft.com/office/powerpoint/2010/main" val="239317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TODO</a:t>
            </a:r>
            <a:r>
              <a:rPr lang="de-CH" baseline="0" smtClean="0"/>
              <a:t>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Besides Flickr and Instagram, we considered getting images from Twitter and</a:t>
            </a:r>
            <a:r>
              <a:rPr lang="de-CH" baseline="0" smtClean="0"/>
              <a:t> </a:t>
            </a:r>
            <a:r>
              <a:rPr lang="de-CH" smtClean="0"/>
              <a:t>Pinterest. In our discussion about Twitter and Pinterest, we realized that Pinterest would be the better platform to source images because of the image content they supply</a:t>
            </a:r>
            <a:r>
              <a:rPr lang="de-CH" baseline="0" smtClean="0"/>
              <a:t> which is much more straightforward and tightyl linked to the keyword searched than on Twitter. Efforts towards getting the Pinterest API were made, but the application is still pending as of now. </a:t>
            </a: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Extending the original brand personality attributes, fun,</a:t>
            </a:r>
            <a:r>
              <a:rPr lang="de-CH" baseline="0" smtClean="0"/>
              <a:t> healthy, rugged and glamorous to twelve</a:t>
            </a:r>
            <a:r>
              <a:rPr lang="de-CH" smtClean="0"/>
              <a:t> more attributes were</a:t>
            </a:r>
            <a:r>
              <a:rPr lang="de-CH" baseline="0" smtClean="0"/>
              <a:t> based on the eight standard brand personality categories found in the marketing literature: </a:t>
            </a:r>
            <a:r>
              <a:rPr lang="de-CH" smtClean="0"/>
              <a:t> calm</a:t>
            </a:r>
            <a:r>
              <a:rPr lang="de-CH" smtClean="0"/>
              <a:t>, cheerful, confident, creative, exciting, fiery, happy, intelligent, natural, reliable, strong, </a:t>
            </a:r>
            <a:r>
              <a:rPr lang="de-CH" smtClean="0"/>
              <a:t>wholesome.</a:t>
            </a:r>
            <a:r>
              <a:rPr lang="de-CH" baseline="0" smtClean="0"/>
              <a:t> Each of these attributes can be mapped to one category such that one category does not have more than two attributes. In total, we have sixteen attributes up and running.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en-US" smtClean="0"/>
              <a:t>Another challenge</a:t>
            </a:r>
            <a:r>
              <a:rPr lang="en-US" baseline="0" smtClean="0"/>
              <a:t> we faced was video posts on Instagram brand profiles instead of images, 16/18 or 21-year-of-age limit that blocked access to the Instagram posts and the official brand’s Instagram account name that could be anything from sanpellegrino_official to gap_usa. </a:t>
            </a:r>
            <a:r>
              <a:rPr lang="en-US" smtClean="0"/>
              <a:t>This </a:t>
            </a:r>
            <a:r>
              <a:rPr lang="en-US" smtClean="0"/>
              <a:t>is the reason why </a:t>
            </a:r>
            <a:r>
              <a:rPr lang="en-US" smtClean="0"/>
              <a:t>we considered to provide </a:t>
            </a:r>
            <a:r>
              <a:rPr lang="en-US" smtClean="0"/>
              <a:t>only </a:t>
            </a:r>
            <a:r>
              <a:rPr lang="en-US" smtClean="0"/>
              <a:t>brands </a:t>
            </a:r>
            <a:r>
              <a:rPr lang="en-US" smtClean="0"/>
              <a:t>that are listed in </a:t>
            </a:r>
            <a:r>
              <a:rPr lang="en-US" smtClean="0"/>
              <a:t>a dataframe </a:t>
            </a:r>
            <a:r>
              <a:rPr lang="en-US" smtClean="0"/>
              <a:t>and </a:t>
            </a:r>
            <a:r>
              <a:rPr lang="en-US" smtClean="0"/>
              <a:t>no </a:t>
            </a:r>
            <a:r>
              <a:rPr lang="en-US" smtClean="0"/>
              <a:t>other </a:t>
            </a:r>
            <a:r>
              <a:rPr lang="en-US" smtClean="0"/>
              <a:t>brands. But finally, we chose to let the user look up the exact Instagram account name</a:t>
            </a:r>
            <a:r>
              <a:rPr lang="en-US" baseline="0" smtClean="0"/>
              <a:t> of their requested brand by themselves. Only then will the user be able to start a search request on our web tool online.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en-US" smtClean="0"/>
              <a:t>Another issue we need</a:t>
            </a:r>
            <a:r>
              <a:rPr lang="en-US" baseline="0" smtClean="0"/>
              <a:t> to consider is </a:t>
            </a:r>
            <a:r>
              <a:rPr lang="en-US" smtClean="0"/>
              <a:t>respecting </a:t>
            </a:r>
            <a:r>
              <a:rPr lang="en-US" smtClean="0"/>
              <a:t>user’s rights when downloading copyrighted content </a:t>
            </a:r>
            <a:r>
              <a:rPr lang="en-US" smtClean="0"/>
              <a:t>or </a:t>
            </a:r>
            <a:r>
              <a:rPr lang="en-US" smtClean="0"/>
              <a:t>not using images/videos from Instagram for commercial </a:t>
            </a:r>
            <a:r>
              <a:rPr lang="en-US" smtClean="0"/>
              <a:t>intent. Although the web tool is meant for commercial use, the project’s outer make-up will make any real-world</a:t>
            </a:r>
            <a:r>
              <a:rPr lang="en-US" baseline="0" smtClean="0"/>
              <a:t> commercialization of the final product a less likely probability. </a:t>
            </a:r>
            <a:endParaRPr lang="en-US" smtClean="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en-US" smtClean="0"/>
              <a:t>The reason we could not deploy the webtool on the Google App Engine is because of a time-out </a:t>
            </a:r>
            <a:r>
              <a:rPr lang="en-US" smtClean="0"/>
              <a:t>'502 bad gateway' </a:t>
            </a:r>
            <a:r>
              <a:rPr lang="en-US" smtClean="0"/>
              <a:t>error or a credit card details demand</a:t>
            </a:r>
            <a:r>
              <a:rPr lang="en-US" baseline="0" smtClean="0"/>
              <a:t> that could not be satisfied due to personal reasons</a:t>
            </a:r>
            <a:r>
              <a:rPr lang="en-US" smtClean="0"/>
              <a:t>. Also, our model is too large to deploy it on Heroku.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smtClean="0"/>
          </a:p>
          <a:p>
            <a:pPr marL="0" marR="0" lvl="0" indent="0" algn="l" defTabSz="455613" rtl="0" eaLnBrk="0" fontAlgn="base" latinLnBrk="0" hangingPunct="0">
              <a:lnSpc>
                <a:spcPct val="100000"/>
              </a:lnSpc>
              <a:spcBef>
                <a:spcPct val="30000"/>
              </a:spcBef>
              <a:spcAft>
                <a:spcPct val="0"/>
              </a:spcAft>
              <a:buClrTx/>
              <a:buSzTx/>
              <a:buFontTx/>
              <a:buNone/>
              <a:tabLst/>
              <a:defRPr/>
            </a:pPr>
            <a:r>
              <a:rPr lang="de-CH" smtClean="0"/>
              <a:t>Our preset </a:t>
            </a:r>
            <a:r>
              <a:rPr lang="de-CH" smtClean="0"/>
              <a:t>time horizon </a:t>
            </a:r>
            <a:r>
              <a:rPr lang="de-CH" smtClean="0"/>
              <a:t>did</a:t>
            </a:r>
            <a:r>
              <a:rPr lang="de-CH" baseline="0" smtClean="0"/>
              <a:t> not allow us to follow up on our mock-ups, nevertheless </a:t>
            </a:r>
            <a:r>
              <a:rPr lang="de-CH" smtClean="0"/>
              <a:t>we tentatively  considered a multimedia </a:t>
            </a:r>
            <a:r>
              <a:rPr lang="de-CH" smtClean="0"/>
              <a:t>document embedding </a:t>
            </a:r>
            <a:r>
              <a:rPr lang="de-CH" smtClean="0"/>
              <a:t>for our webtool – showing both official and unofficial Instagram images with</a:t>
            </a:r>
            <a:r>
              <a:rPr lang="de-CH" baseline="0" smtClean="0"/>
              <a:t> predicted labels on a separete website. But this would have required a databank back-up for which we would not have the time to see it through to the end. Also priority was given to make the deep learning model workflow as good as possible. </a:t>
            </a:r>
            <a:endParaRPr lang="de-CH" smtClean="0"/>
          </a:p>
        </p:txBody>
      </p:sp>
      <p:sp>
        <p:nvSpPr>
          <p:cNvPr id="4" name="Slide Number Placeholder 3"/>
          <p:cNvSpPr>
            <a:spLocks noGrp="1"/>
          </p:cNvSpPr>
          <p:nvPr>
            <p:ph type="sldNum" sz="quarter" idx="10"/>
          </p:nvPr>
        </p:nvSpPr>
        <p:spPr/>
        <p:txBody>
          <a:bodyPr/>
          <a:lstStyle/>
          <a:p>
            <a:fld id="{2A9D45BF-071E-7C44-BE90-B011D0240A3E}" type="slidenum">
              <a:rPr lang="en-US" smtClean="0"/>
              <a:pPr/>
              <a:t>7</a:t>
            </a:fld>
            <a:endParaRPr lang="en-US"/>
          </a:p>
        </p:txBody>
      </p:sp>
    </p:spTree>
    <p:extLst>
      <p:ext uri="{BB962C8B-B14F-4D97-AF65-F5344CB8AC3E}">
        <p14:creationId xmlns:p14="http://schemas.microsoft.com/office/powerpoint/2010/main" val="426253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mtClean="0"/>
              <a:t>With</a:t>
            </a:r>
            <a:r>
              <a:rPr lang="de-CH" baseline="0" smtClean="0"/>
              <a:t> this, we have come to the end of our presentation about the project we have been working on for the last couple of weeks. We have learned a lot about image processing, python and java programming, finding workarounds, web scraping, deep learning models, API management, the Github universe, and web programming. Thank you. </a:t>
            </a:r>
          </a:p>
          <a:p>
            <a:endParaRPr lang="de-CH" baseline="0" smtClean="0"/>
          </a:p>
          <a:p>
            <a:r>
              <a:rPr lang="de-CH" baseline="0" smtClean="0"/>
              <a:t>Should you have questions about our project, please to not hesitate to ask them in the follow-up section. </a:t>
            </a:r>
          </a:p>
          <a:p>
            <a:endParaRPr lang="de-CH" baseline="0" smtClean="0"/>
          </a:p>
          <a:p>
            <a:r>
              <a:rPr lang="de-CH" baseline="0" smtClean="0"/>
              <a:t>Thank you for your attention. </a:t>
            </a:r>
            <a:endParaRPr lang="en-US"/>
          </a:p>
        </p:txBody>
      </p:sp>
      <p:sp>
        <p:nvSpPr>
          <p:cNvPr id="4" name="Slide Number Placeholder 3"/>
          <p:cNvSpPr>
            <a:spLocks noGrp="1"/>
          </p:cNvSpPr>
          <p:nvPr>
            <p:ph type="sldNum" sz="quarter" idx="10"/>
          </p:nvPr>
        </p:nvSpPr>
        <p:spPr/>
        <p:txBody>
          <a:bodyPr/>
          <a:lstStyle/>
          <a:p>
            <a:fld id="{2A9D45BF-071E-7C44-BE90-B011D0240A3E}" type="slidenum">
              <a:rPr lang="en-US" smtClean="0"/>
              <a:pPr/>
              <a:t>8</a:t>
            </a:fld>
            <a:endParaRPr lang="en-US"/>
          </a:p>
        </p:txBody>
      </p:sp>
    </p:spTree>
    <p:extLst>
      <p:ext uri="{BB962C8B-B14F-4D97-AF65-F5344CB8AC3E}">
        <p14:creationId xmlns:p14="http://schemas.microsoft.com/office/powerpoint/2010/main" val="227227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24277491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Tree>
    <p:extLst>
      <p:ext uri="{BB962C8B-B14F-4D97-AF65-F5344CB8AC3E}">
        <p14:creationId xmlns:p14="http://schemas.microsoft.com/office/powerpoint/2010/main" val="18990022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 xmlns:a14="http://schemas.microsoft.com/office/drawing/2010/main"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836" name="think-cell Slide" r:id="rId7" imgW="38100" imgH="38100" progId="TCLayout.ActiveDocument.1">
                  <p:embed/>
                </p:oleObj>
              </mc:Choice>
              <mc:Fallback>
                <p:oleObj name="think-cell Slide" r:id="rId7" imgW="38100" imgH="3810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a:solidFill>
                  <a:srgbClr val="FFFFFF"/>
                </a:solidFill>
                <a:latin typeface="Source Sans Pro Semibold"/>
                <a:cs typeface="Source Sans Pro Semibold"/>
              </a:defRPr>
            </a:lvl1pPr>
          </a:lstStyle>
          <a:p>
            <a:pPr lvl="0"/>
            <a:r>
              <a:rPr lang="fr-CH"/>
              <a:t>Fare clic per modificare gli stili del testo dello schema</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41387492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 xmlns:a14="http://schemas.microsoft.com/office/drawing/2010/main"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860" name="think-cell Slide" r:id="rId7" imgW="38100" imgH="38100" progId="TCLayout.ActiveDocument.1">
                  <p:embed/>
                </p:oleObj>
              </mc:Choice>
              <mc:Fallback>
                <p:oleObj name="think-cell Slide" r:id="rId7" imgW="38100" imgH="3810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baseline="0">
                <a:solidFill>
                  <a:srgbClr val="FFFFFF"/>
                </a:solidFill>
                <a:latin typeface="Source Sans Pro Semibold"/>
                <a:cs typeface="Source Sans Pro Semibold"/>
              </a:defRPr>
            </a:lvl1pPr>
          </a:lstStyle>
          <a:p>
            <a:pPr lvl="0"/>
            <a:r>
              <a:rPr lang="fr-CH"/>
              <a:t>Fare clic per modificare gli stili del testo dello schema</a:t>
            </a:r>
          </a:p>
          <a:p>
            <a:pPr lvl="1"/>
            <a:r>
              <a:rPr lang="fr-CH"/>
              <a:t>Secondo livello</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19245916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pic>
        <p:nvPicPr>
          <p:cNvPr id="7" name="Immagine 9" descr="Rpl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5325" y="1484313"/>
            <a:ext cx="5543550" cy="359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
        <p:nvSpPr>
          <p:cNvPr id="5" name="Segnaposto contenuto 4"/>
          <p:cNvSpPr>
            <a:spLocks noGrp="1"/>
          </p:cNvSpPr>
          <p:nvPr>
            <p:ph sz="quarter" idx="13"/>
          </p:nvPr>
        </p:nvSpPr>
        <p:spPr>
          <a:xfrm>
            <a:off x="631825" y="1484313"/>
            <a:ext cx="8569647" cy="4320951"/>
          </a:xfrm>
          <a:prstGeom prst="rect">
            <a:avLst/>
          </a:prstGeom>
        </p:spPr>
        <p:txBody>
          <a:bodyPr vert="horz"/>
          <a:lstStyle>
            <a:lvl1pPr>
              <a:defRPr b="0" baseline="0"/>
            </a:lvl1pPr>
          </a:lstStyle>
          <a:p>
            <a:pPr lvl="0"/>
            <a:r>
              <a:rPr lang="fr-CH"/>
              <a:t>Fare clic per modificare gli stili del testo dello schema</a:t>
            </a:r>
          </a:p>
          <a:p>
            <a:pPr lvl="1"/>
            <a:r>
              <a:rPr lang="fr-CH"/>
              <a:t>Secondo livello</a:t>
            </a:r>
          </a:p>
          <a:p>
            <a:pPr lvl="2"/>
            <a:r>
              <a:rPr lang="fr-CH"/>
              <a:t>Terzo livello</a:t>
            </a:r>
          </a:p>
          <a:p>
            <a:pPr lvl="3"/>
            <a:r>
              <a:rPr lang="fr-CH"/>
              <a:t>Quarto livello</a:t>
            </a:r>
          </a:p>
          <a:p>
            <a:pPr lvl="4"/>
            <a:r>
              <a:rPr lang="fr-CH"/>
              <a:t>Quinto livello</a:t>
            </a:r>
            <a:endParaRPr lang="it-IT" dirty="0"/>
          </a:p>
        </p:txBody>
      </p:sp>
    </p:spTree>
    <p:extLst>
      <p:ext uri="{BB962C8B-B14F-4D97-AF65-F5344CB8AC3E}">
        <p14:creationId xmlns:p14="http://schemas.microsoft.com/office/powerpoint/2010/main" val="20795201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0" baseline="0">
                <a:latin typeface="Source Sans Pro Bold"/>
                <a:cs typeface="Source Sans Pro Bold"/>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36977534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Char char="•"/>
              <a:defRPr baseline="0">
                <a:latin typeface="Source Sans Pro"/>
                <a:cs typeface="Source Sans Pro"/>
              </a:defRPr>
            </a:lvl5pPr>
          </a:lstStyle>
          <a:p>
            <a:pPr lvl="0"/>
            <a:r>
              <a:rPr lang="fr-CH">
                <a:sym typeface="Monotype Sorts"/>
              </a:rPr>
              <a:t>Fare clic per modificare gli stili del testo dello schema</a:t>
            </a:r>
          </a:p>
          <a:p>
            <a:pPr lvl="1"/>
            <a:r>
              <a:rPr lang="fr-CH">
                <a:sym typeface="Monotype Sorts"/>
              </a:rPr>
              <a:t>Secondo livello</a:t>
            </a:r>
          </a:p>
          <a:p>
            <a:pPr lvl="2"/>
            <a:r>
              <a:rPr lang="fr-CH">
                <a:sym typeface="Monotype Sorts"/>
              </a:rPr>
              <a:t>Terzo livello</a:t>
            </a:r>
          </a:p>
          <a:p>
            <a:pPr lvl="3"/>
            <a:r>
              <a:rPr lang="fr-CH">
                <a:sym typeface="Monotype Sorts"/>
              </a:rPr>
              <a:t>Quarto livello</a:t>
            </a:r>
          </a:p>
          <a:p>
            <a:pPr lvl="4"/>
            <a:r>
              <a:rPr lang="fr-CH">
                <a:sym typeface="Monotype Sorts"/>
              </a:rPr>
              <a:t>Quinto livello</a:t>
            </a:r>
            <a:endParaRPr lang="en-US" dirty="0"/>
          </a:p>
        </p:txBody>
      </p:sp>
    </p:spTree>
    <p:extLst>
      <p:ext uri="{BB962C8B-B14F-4D97-AF65-F5344CB8AC3E}">
        <p14:creationId xmlns:p14="http://schemas.microsoft.com/office/powerpoint/2010/main" val="13336047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14740512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4932295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757257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4634012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2813932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2"/>
          <p:cNvSpPr txBox="1">
            <a:spLocks/>
          </p:cNvSpPr>
          <p:nvPr/>
        </p:nvSpPr>
        <p:spPr>
          <a:xfrm>
            <a:off x="8769350" y="333375"/>
            <a:ext cx="1152525" cy="546100"/>
          </a:xfrm>
          <a:prstGeom prst="rect">
            <a:avLst/>
          </a:prstGeom>
        </p:spPr>
        <p:txBody>
          <a:bodyPr wrap="none" lIns="91429" tIns="45715" rIns="91429" bIns="45715"/>
          <a:lstStyle>
            <a:lvl1pPr>
              <a:defRPr sz="2400">
                <a:solidFill>
                  <a:srgbClr val="000000"/>
                </a:solidFill>
                <a:latin typeface="Neutraface Text Book" charset="0"/>
                <a:ea typeface="ヒラギノ角ゴ ProN W3" charset="0"/>
                <a:cs typeface="ヒラギノ角ゴ ProN W3" charset="0"/>
                <a:sym typeface="Neutraface Text Book" charset="0"/>
              </a:defRPr>
            </a:lvl1pPr>
            <a:lvl2pPr marL="742950" indent="-285750">
              <a:defRPr sz="2400">
                <a:solidFill>
                  <a:srgbClr val="000000"/>
                </a:solidFill>
                <a:latin typeface="Neutraface Text Book" charset="0"/>
                <a:ea typeface="ヒラギノ角ゴ ProN W3" charset="0"/>
                <a:cs typeface="ヒラギノ角ゴ ProN W3" charset="0"/>
                <a:sym typeface="Neutraface Text Book" charset="0"/>
              </a:defRPr>
            </a:lvl2pPr>
            <a:lvl3pPr marL="1143000" indent="-228600">
              <a:defRPr sz="2400">
                <a:solidFill>
                  <a:srgbClr val="000000"/>
                </a:solidFill>
                <a:latin typeface="Neutraface Text Book" charset="0"/>
                <a:ea typeface="ヒラギノ角ゴ ProN W3" charset="0"/>
                <a:cs typeface="ヒラギノ角ゴ ProN W3" charset="0"/>
                <a:sym typeface="Neutraface Text Book" charset="0"/>
              </a:defRPr>
            </a:lvl3pPr>
            <a:lvl4pPr marL="1600200" indent="-228600">
              <a:defRPr sz="2400">
                <a:solidFill>
                  <a:srgbClr val="000000"/>
                </a:solidFill>
                <a:latin typeface="Neutraface Text Book" charset="0"/>
                <a:ea typeface="ヒラギノ角ゴ ProN W3" charset="0"/>
                <a:cs typeface="ヒラギノ角ゴ ProN W3" charset="0"/>
                <a:sym typeface="Neutraface Text Book" charset="0"/>
              </a:defRPr>
            </a:lvl4pPr>
            <a:lvl5pPr marL="2057400" indent="-228600">
              <a:defRPr sz="2400">
                <a:solidFill>
                  <a:srgbClr val="000000"/>
                </a:solidFill>
                <a:latin typeface="Neutraface Text Book" charset="0"/>
                <a:ea typeface="ヒラギノ角ゴ ProN W3" charset="0"/>
                <a:cs typeface="ヒラギノ角ゴ ProN W3" charset="0"/>
                <a:sym typeface="Neutraface Text Book" charset="0"/>
              </a:defRPr>
            </a:lvl5pPr>
            <a:lvl6pPr marL="25146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6pPr>
            <a:lvl7pPr marL="29718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7pPr>
            <a:lvl8pPr marL="34290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8pPr>
            <a:lvl9pPr marL="38862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9pPr>
          </a:lstStyle>
          <a:p>
            <a:pPr algn="r" eaLnBrk="1" hangingPunct="1"/>
            <a:fld id="{7D6738CC-8B73-D841-8D57-8FE6EF68B95D}" type="slidenum">
              <a:rPr lang="en-US" sz="2800" b="1">
                <a:solidFill>
                  <a:srgbClr val="E6E6E6"/>
                </a:solidFill>
                <a:latin typeface="Neutraface Text Bold" charset="0"/>
              </a:rPr>
              <a:pPr algn="r" eaLnBrk="1" hangingPunct="1"/>
              <a:t>‹#›</a:t>
            </a:fld>
            <a:endParaRPr lang="en-US" sz="2800" b="1">
              <a:solidFill>
                <a:srgbClr val="E6E6E6"/>
              </a:solidFill>
              <a:latin typeface="Neutraface Text Bold" charset="0"/>
            </a:endParaRPr>
          </a:p>
        </p:txBody>
      </p:sp>
      <p:sp>
        <p:nvSpPr>
          <p:cNvPr id="13" name="Text Placeholder 10"/>
          <p:cNvSpPr txBox="1">
            <a:spLocks/>
          </p:cNvSpPr>
          <p:nvPr/>
        </p:nvSpPr>
        <p:spPr>
          <a:xfrm>
            <a:off x="0" y="6599238"/>
            <a:ext cx="9906000" cy="258762"/>
          </a:xfrm>
          <a:prstGeom prst="rect">
            <a:avLst/>
          </a:prstGeom>
          <a:solidFill>
            <a:srgbClr val="000000"/>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latin typeface="NeutrafaceText-Light"/>
              <a:cs typeface="NeutrafaceText-Light"/>
            </a:endParaRPr>
          </a:p>
        </p:txBody>
      </p:sp>
      <p:sp>
        <p:nvSpPr>
          <p:cNvPr id="5124" name="Rectangle 14"/>
          <p:cNvSpPr>
            <a:spLocks noChangeArrowheads="1"/>
          </p:cNvSpPr>
          <p:nvPr/>
        </p:nvSpPr>
        <p:spPr bwMode="auto">
          <a:xfrm>
            <a:off x="0" y="0"/>
            <a:ext cx="257175" cy="1196975"/>
          </a:xfrm>
          <a:prstGeom prst="rect">
            <a:avLst/>
          </a:prstGeom>
          <a:solidFill>
            <a:srgbClr val="00009B"/>
          </a:solidFill>
          <a:ln w="9525">
            <a:solidFill>
              <a:schemeClr val="tx2"/>
            </a:solidFill>
            <a:round/>
            <a:headEnd/>
            <a:tailEnd/>
          </a:ln>
        </p:spPr>
        <p:txBody>
          <a:bodyPr lIns="91429" tIns="45715" rIns="91429" bIns="45715"/>
          <a:lstStyle>
            <a:lvl1pPr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sp>
        <p:nvSpPr>
          <p:cNvPr id="8" name="Text Placeholder 2"/>
          <p:cNvSpPr txBox="1">
            <a:spLocks/>
          </p:cNvSpPr>
          <p:nvPr/>
        </p:nvSpPr>
        <p:spPr>
          <a:xfrm>
            <a:off x="8466138" y="0"/>
            <a:ext cx="1439862" cy="441325"/>
          </a:xfrm>
          <a:prstGeom prst="rect">
            <a:avLst/>
          </a:prstGeom>
          <a:solidFill>
            <a:srgbClr val="E6E6E6"/>
          </a:solidFill>
        </p:spPr>
        <p:txBody>
          <a:bodyPr anchor="ctr"/>
          <a:lstStyle>
            <a:lvl1pPr marL="0" marR="0" indent="0" algn="l" defTabSz="914400" rtl="0" eaLnBrk="0" fontAlgn="base" latinLnBrk="0" hangingPunct="0">
              <a:lnSpc>
                <a:spcPct val="150000"/>
              </a:lnSpc>
              <a:spcBef>
                <a:spcPts val="600"/>
              </a:spcBef>
              <a:spcAft>
                <a:spcPts val="600"/>
              </a:spcAft>
              <a:buClr>
                <a:srgbClr val="00009B"/>
              </a:buClr>
              <a:buSzPct val="125000"/>
              <a:buFont typeface="Neutraface Text Book" charset="0"/>
              <a:buNone/>
              <a:tabLst>
                <a:tab pos="444450" algn="l"/>
              </a:tabLst>
              <a:defRPr sz="1800" b="0" i="0">
                <a:solidFill>
                  <a:srgbClr val="271F2E"/>
                </a:solidFill>
                <a:latin typeface="Neutraface Text Book"/>
                <a:ea typeface="+mn-ea"/>
                <a:cs typeface="Neutraface Text Book"/>
                <a:sym typeface="Neutraface Text Book" charset="0"/>
              </a:defRPr>
            </a:lvl1pPr>
            <a:lvl2pPr marL="0" indent="-185717"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marR="0" indent="-228574" algn="l" defTabSz="914296" rtl="0" eaLnBrk="0" fontAlgn="base" latinLnBrk="0" hangingPunct="0">
              <a:lnSpc>
                <a:spcPct val="150000"/>
              </a:lnSpc>
              <a:spcBef>
                <a:spcPts val="600"/>
              </a:spcBef>
              <a:spcAft>
                <a:spcPts val="600"/>
              </a:spcAft>
              <a:buClr>
                <a:srgbClr val="271F2E"/>
              </a:buClr>
              <a:buSzPct val="125000"/>
              <a:buFont typeface="Neutraface Text Book" charset="0"/>
              <a:buNone/>
              <a:tabLst/>
              <a:defRPr sz="1800" b="0" i="0" baseline="0">
                <a:solidFill>
                  <a:srgbClr val="271F2E"/>
                </a:solidFill>
                <a:latin typeface="Neutraface Text Book"/>
                <a:ea typeface="+mn-ea"/>
                <a:cs typeface="Neutraface Text Book"/>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r">
              <a:defRPr/>
            </a:pPr>
            <a:endParaRPr lang="en-US" sz="1600">
              <a:solidFill>
                <a:schemeClr val="bg1">
                  <a:lumMod val="75000"/>
                </a:schemeClr>
              </a:solidFill>
              <a:latin typeface="NeutrafaceText-DemiAlt"/>
              <a:cs typeface="NeutrafaceText-DemiAlt"/>
            </a:endParaRPr>
          </a:p>
        </p:txBody>
      </p:sp>
      <p:sp>
        <p:nvSpPr>
          <p:cNvPr id="9" name="Title 1"/>
          <p:cNvSpPr txBox="1">
            <a:spLocks/>
          </p:cNvSpPr>
          <p:nvPr/>
        </p:nvSpPr>
        <p:spPr>
          <a:xfrm>
            <a:off x="342900" y="366713"/>
            <a:ext cx="8027988" cy="571500"/>
          </a:xfrm>
          <a:prstGeom prst="rect">
            <a:avLst/>
          </a:prstGeom>
        </p:spPr>
        <p:txBody>
          <a:bodyPr/>
          <a:lstStyle>
            <a:lvl1pPr marL="41271" indent="-41271" algn="l" rtl="0" eaLnBrk="0" fontAlgn="base" hangingPunct="0">
              <a:lnSpc>
                <a:spcPct val="100000"/>
              </a:lnSpc>
              <a:spcBef>
                <a:spcPct val="0"/>
              </a:spcBef>
              <a:spcAft>
                <a:spcPct val="0"/>
              </a:spcAft>
              <a:defRPr lang="en-US" sz="2800" b="1" dirty="0">
                <a:solidFill>
                  <a:srgbClr val="00009B"/>
                </a:solidFill>
                <a:latin typeface="NeutrafaceText-DemiAlt"/>
                <a:ea typeface="+mj-ea"/>
                <a:cs typeface="NeutrafaceText-DemiAlt"/>
                <a:sym typeface="Neutraface Text Book" charset="0"/>
              </a:defRPr>
            </a:lvl1pPr>
            <a:lvl2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2pPr>
            <a:lvl3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3pPr>
            <a:lvl4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4pPr>
            <a:lvl5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5pPr>
            <a:lvl6pPr marL="378827"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a:lstStyle>
          <a:p>
            <a:pPr>
              <a:defRPr/>
            </a:pPr>
            <a:endParaRPr/>
          </a:p>
        </p:txBody>
      </p:sp>
      <p:sp>
        <p:nvSpPr>
          <p:cNvPr id="11" name="Rectangle 3"/>
          <p:cNvSpPr txBox="1">
            <a:spLocks noChangeArrowheads="1"/>
          </p:cNvSpPr>
          <p:nvPr/>
        </p:nvSpPr>
        <p:spPr bwMode="auto">
          <a:xfrm>
            <a:off x="619125" y="1555750"/>
            <a:ext cx="8667750" cy="4384675"/>
          </a:xfrm>
          <a:prstGeom prst="rect">
            <a:avLst/>
          </a:prstGeom>
          <a:noFill/>
          <a:ln>
            <a:noFill/>
          </a:ln>
          <a:effectLst/>
        </p:spPr>
        <p:txBody>
          <a:bodyPr/>
          <a:lstStyle>
            <a:lvl1pPr marL="359959" marR="0" indent="-359959" algn="l" defTabSz="914400" rtl="0" eaLnBrk="0" fontAlgn="base" latinLnBrk="0" hangingPunct="0">
              <a:lnSpc>
                <a:spcPct val="150000"/>
              </a:lnSpc>
              <a:spcBef>
                <a:spcPts val="600"/>
              </a:spcBef>
              <a:spcAft>
                <a:spcPts val="600"/>
              </a:spcAft>
              <a:buClr>
                <a:srgbClr val="000090"/>
              </a:buClr>
              <a:buSzPct val="100000"/>
              <a:buFont typeface="+mj-lt"/>
              <a:buAutoNum type="arabicPeriod"/>
              <a:tabLst>
                <a:tab pos="355559" algn="l"/>
              </a:tabLst>
              <a:defRPr sz="1800" b="0" i="0">
                <a:solidFill>
                  <a:srgbClr val="271F2E"/>
                </a:solidFill>
                <a:latin typeface="NeutrafaceText-Light"/>
                <a:ea typeface="+mn-ea"/>
                <a:cs typeface="NeutrafaceText-Light"/>
                <a:sym typeface="Neutraface Text Book" charset="0"/>
              </a:defRPr>
            </a:lvl1pPr>
            <a:lvl2pPr marL="726992" indent="-358734" algn="l" defTabSz="723818" rtl="0" eaLnBrk="0" fontAlgn="base" hangingPunct="0">
              <a:lnSpc>
                <a:spcPct val="150000"/>
              </a:lnSpc>
              <a:spcBef>
                <a:spcPts val="600"/>
              </a:spcBef>
              <a:spcAft>
                <a:spcPts val="600"/>
              </a:spcAft>
              <a:buClr>
                <a:srgbClr val="000090"/>
              </a:buClr>
              <a:buSzPct val="100000"/>
              <a:buFont typeface="+mj-lt"/>
              <a:buAutoNum type="arabicPeriod"/>
              <a:tabLst>
                <a:tab pos="723818" algn="l"/>
              </a:tabLst>
              <a:defRPr sz="1800" b="0" i="0">
                <a:solidFill>
                  <a:srgbClr val="271F2E"/>
                </a:solidFill>
                <a:latin typeface="NeutrafaceText-Light"/>
                <a:ea typeface="+mn-ea"/>
                <a:cs typeface="NeutrafaceText-Light"/>
                <a:sym typeface="Neutraface Text Book" charset="0"/>
              </a:defRPr>
            </a:lvl2pPr>
            <a:lvl3pPr marL="1082552" indent="-358734" algn="l" rtl="0" eaLnBrk="0" fontAlgn="base" hangingPunct="0">
              <a:lnSpc>
                <a:spcPct val="150000"/>
              </a:lnSpc>
              <a:spcBef>
                <a:spcPts val="600"/>
              </a:spcBef>
              <a:spcAft>
                <a:spcPts val="600"/>
              </a:spcAft>
              <a:buClr>
                <a:srgbClr val="000090"/>
              </a:buClr>
              <a:buSzPct val="100000"/>
              <a:buFont typeface="+mj-lt"/>
              <a:buAutoNum type="arabicPeriod"/>
              <a:tabLst>
                <a:tab pos="1079377" algn="l"/>
              </a:tabLst>
              <a:defRPr sz="1800" b="0" i="0">
                <a:solidFill>
                  <a:srgbClr val="271F2E"/>
                </a:solidFill>
                <a:latin typeface="NeutrafaceText-Light"/>
                <a:ea typeface="+mn-ea"/>
                <a:cs typeface="NeutrafaceText-Light"/>
                <a:sym typeface="Neutraface Text Book" charset="0"/>
              </a:defRPr>
            </a:lvl3pPr>
            <a:lvl4pPr marL="1438111" indent="-358734" algn="l" rtl="0" eaLnBrk="0" fontAlgn="base" hangingPunct="0">
              <a:lnSpc>
                <a:spcPct val="150000"/>
              </a:lnSpc>
              <a:spcBef>
                <a:spcPts val="600"/>
              </a:spcBef>
              <a:spcAft>
                <a:spcPts val="600"/>
              </a:spcAft>
              <a:buClr>
                <a:srgbClr val="000090"/>
              </a:buClr>
              <a:buSzPct val="100000"/>
              <a:buFont typeface="+mj-lt"/>
              <a:buAutoNum type="arabicPeriod"/>
              <a:tabLst>
                <a:tab pos="1434937" algn="l"/>
              </a:tabLst>
              <a:defRPr sz="1800" b="0" i="0">
                <a:solidFill>
                  <a:srgbClr val="271F2E"/>
                </a:solidFill>
                <a:latin typeface="NeutrafaceText-Light"/>
                <a:ea typeface="+mn-ea"/>
                <a:cs typeface="NeutrafaceText-Light"/>
                <a:sym typeface="Neutraface Text Book" charset="0"/>
              </a:defRPr>
            </a:lvl4pPr>
            <a:lvl5pPr marL="1793671" marR="0" indent="-358734" algn="l" defTabSz="914296" rtl="0" eaLnBrk="0" fontAlgn="base" latinLnBrk="0" hangingPunct="0">
              <a:lnSpc>
                <a:spcPct val="150000"/>
              </a:lnSpc>
              <a:spcBef>
                <a:spcPts val="600"/>
              </a:spcBef>
              <a:spcAft>
                <a:spcPts val="600"/>
              </a:spcAft>
              <a:buClr>
                <a:srgbClr val="000090"/>
              </a:buClr>
              <a:buSzPct val="100000"/>
              <a:buFont typeface="+mj-lt"/>
              <a:buAutoNum type="arabicPeriod"/>
              <a:tabLst>
                <a:tab pos="1790497" algn="l"/>
              </a:tabLst>
              <a:defRPr sz="1800" b="0" i="0" baseline="0">
                <a:solidFill>
                  <a:srgbClr val="271F2E"/>
                </a:solidFill>
                <a:latin typeface="NeutrafaceText-Light"/>
                <a:ea typeface="+mn-ea"/>
                <a:cs typeface="NeutrafaceText-Light"/>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marL="0" indent="0">
              <a:buFont typeface="+mj-lt"/>
              <a:buNone/>
              <a:defRPr/>
            </a:pPr>
            <a:endParaRPr lang="en-US" sz="4000"/>
          </a:p>
        </p:txBody>
      </p:sp>
      <p:sp>
        <p:nvSpPr>
          <p:cNvPr id="5128" name="CasellaDiTesto 2"/>
          <p:cNvSpPr txBox="1">
            <a:spLocks noChangeArrowheads="1"/>
          </p:cNvSpPr>
          <p:nvPr/>
        </p:nvSpPr>
        <p:spPr bwMode="auto">
          <a:xfrm>
            <a:off x="1703388" y="782638"/>
            <a:ext cx="185737"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it-IT" altLang="de-DE" sz="1800">
              <a:cs typeface="+mn-cs"/>
            </a:endParaRPr>
          </a:p>
        </p:txBody>
      </p:sp>
    </p:spTree>
  </p:cSld>
  <p:clrMap bg1="lt1" tx1="dk1" bg2="lt2" tx2="dk2" accent1="accent1" accent2="accent2" accent3="accent3" accent4="accent4" accent5="accent5" accent6="accent6" hlink="hlink" folHlink="folHlink"/>
  <p:sldLayoutIdLst>
    <p:sldLayoutId id="2147483977" r:id="rId1"/>
    <p:sldLayoutId id="2147483986"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7" r:id="rId11"/>
    <p:sldLayoutId id="2147483988" r:id="rId12"/>
  </p:sldLayoutIdLst>
  <p:transition/>
  <p:hf hdr="0" ftr="0" dt="0"/>
  <p:txStyles>
    <p:titleStyle>
      <a:lvl1pPr marL="39688" indent="-39688" algn="l" rtl="0" eaLnBrk="1" fontAlgn="base" hangingPunct="1">
        <a:spcBef>
          <a:spcPct val="0"/>
        </a:spcBef>
        <a:spcAft>
          <a:spcPct val="0"/>
        </a:spcAft>
        <a:defRPr sz="2800">
          <a:solidFill>
            <a:srgbClr val="00009B"/>
          </a:solidFill>
          <a:latin typeface="NeutrafaceText-DemiAlt"/>
          <a:ea typeface="+mj-ea"/>
          <a:cs typeface="NeutrafaceText-DemiAlt"/>
          <a:sym typeface="Neutraface Text Book" charset="0"/>
        </a:defRPr>
      </a:lvl1pPr>
      <a:lvl2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2pPr>
      <a:lvl3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3pPr>
      <a:lvl4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4pPr>
      <a:lvl5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5pPr>
      <a:lvl6pPr marL="378827"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p:titleStyle>
    <p:body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a:solidFill>
            <a:srgbClr val="271F2E"/>
          </a:solidFill>
          <a:latin typeface="Neutraface Text Book"/>
          <a:ea typeface="+mn-ea"/>
          <a:cs typeface="Neutraface Text Book"/>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p:bodyStyle>
    <p:otherStyle>
      <a:defPPr>
        <a:defRPr lang="de-DE"/>
      </a:defPPr>
      <a:lvl1pPr marL="0" algn="l" defTabSz="336736" rtl="0" eaLnBrk="1" latinLnBrk="0" hangingPunct="1">
        <a:defRPr sz="1300" kern="1200">
          <a:solidFill>
            <a:schemeClr val="tx1"/>
          </a:solidFill>
          <a:latin typeface="+mn-lt"/>
          <a:ea typeface="+mn-ea"/>
          <a:cs typeface="+mn-cs"/>
        </a:defRPr>
      </a:lvl1pPr>
      <a:lvl2pPr marL="336736" algn="l" defTabSz="336736" rtl="0" eaLnBrk="1" latinLnBrk="0" hangingPunct="1">
        <a:defRPr sz="1300" kern="1200">
          <a:solidFill>
            <a:schemeClr val="tx1"/>
          </a:solidFill>
          <a:latin typeface="+mn-lt"/>
          <a:ea typeface="+mn-ea"/>
          <a:cs typeface="+mn-cs"/>
        </a:defRPr>
      </a:lvl2pPr>
      <a:lvl3pPr marL="673471" algn="l" defTabSz="336736" rtl="0" eaLnBrk="1" latinLnBrk="0" hangingPunct="1">
        <a:defRPr sz="1300" kern="1200">
          <a:solidFill>
            <a:schemeClr val="tx1"/>
          </a:solidFill>
          <a:latin typeface="+mn-lt"/>
          <a:ea typeface="+mn-ea"/>
          <a:cs typeface="+mn-cs"/>
        </a:defRPr>
      </a:lvl3pPr>
      <a:lvl4pPr marL="1010207" algn="l" defTabSz="336736" rtl="0" eaLnBrk="1" latinLnBrk="0" hangingPunct="1">
        <a:defRPr sz="1300" kern="1200">
          <a:solidFill>
            <a:schemeClr val="tx1"/>
          </a:solidFill>
          <a:latin typeface="+mn-lt"/>
          <a:ea typeface="+mn-ea"/>
          <a:cs typeface="+mn-cs"/>
        </a:defRPr>
      </a:lvl4pPr>
      <a:lvl5pPr marL="1346941" algn="l" defTabSz="336736" rtl="0" eaLnBrk="1" latinLnBrk="0" hangingPunct="1">
        <a:defRPr sz="1300" kern="1200">
          <a:solidFill>
            <a:schemeClr val="tx1"/>
          </a:solidFill>
          <a:latin typeface="+mn-lt"/>
          <a:ea typeface="+mn-ea"/>
          <a:cs typeface="+mn-cs"/>
        </a:defRPr>
      </a:lvl5pPr>
      <a:lvl6pPr marL="1683676" algn="l" defTabSz="336736" rtl="0" eaLnBrk="1" latinLnBrk="0" hangingPunct="1">
        <a:defRPr sz="1300" kern="1200">
          <a:solidFill>
            <a:schemeClr val="tx1"/>
          </a:solidFill>
          <a:latin typeface="+mn-lt"/>
          <a:ea typeface="+mn-ea"/>
          <a:cs typeface="+mn-cs"/>
        </a:defRPr>
      </a:lvl6pPr>
      <a:lvl7pPr marL="2020411" algn="l" defTabSz="336736" rtl="0" eaLnBrk="1" latinLnBrk="0" hangingPunct="1">
        <a:defRPr sz="1300" kern="1200">
          <a:solidFill>
            <a:schemeClr val="tx1"/>
          </a:solidFill>
          <a:latin typeface="+mn-lt"/>
          <a:ea typeface="+mn-ea"/>
          <a:cs typeface="+mn-cs"/>
        </a:defRPr>
      </a:lvl7pPr>
      <a:lvl8pPr marL="2357147" algn="l" defTabSz="336736" rtl="0" eaLnBrk="1" latinLnBrk="0" hangingPunct="1">
        <a:defRPr sz="1300" kern="1200">
          <a:solidFill>
            <a:schemeClr val="tx1"/>
          </a:solidFill>
          <a:latin typeface="+mn-lt"/>
          <a:ea typeface="+mn-ea"/>
          <a:cs typeface="+mn-cs"/>
        </a:defRPr>
      </a:lvl8pPr>
      <a:lvl9pPr marL="2693882" algn="l" defTabSz="33673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image" Target="../media/image7.svg"/><Relationship Id="rId39" Type="http://schemas.openxmlformats.org/officeDocument/2006/relationships/image" Target="../media/image14.png"/><Relationship Id="rId3" Type="http://schemas.openxmlformats.org/officeDocument/2006/relationships/diagramData" Target="../diagrams/data1.xml"/><Relationship Id="rId21" Type="http://schemas.openxmlformats.org/officeDocument/2006/relationships/diagramColors" Target="../diagrams/colors4.xml"/><Relationship Id="rId34" Type="http://schemas.openxmlformats.org/officeDocument/2006/relationships/image" Target="../media/image15.svg"/><Relationship Id="rId42" Type="http://schemas.openxmlformats.org/officeDocument/2006/relationships/image" Target="../media/image17.png"/><Relationship Id="rId47" Type="http://schemas.openxmlformats.org/officeDocument/2006/relationships/image" Target="../media/image22.png"/><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image" Target="../media/image5.png"/><Relationship Id="rId33" Type="http://schemas.openxmlformats.org/officeDocument/2006/relationships/image" Target="../media/image9.png"/><Relationship Id="rId38" Type="http://schemas.openxmlformats.org/officeDocument/2006/relationships/image" Target="../media/image13.png"/><Relationship Id="rId46"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image" Target="../media/image7.png"/><Relationship Id="rId41"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5.svg"/><Relationship Id="rId32" Type="http://schemas.openxmlformats.org/officeDocument/2006/relationships/image" Target="../media/image13.svg"/><Relationship Id="rId37" Type="http://schemas.openxmlformats.org/officeDocument/2006/relationships/image" Target="../media/image12.png"/><Relationship Id="rId40" Type="http://schemas.openxmlformats.org/officeDocument/2006/relationships/image" Target="../media/image15.png"/><Relationship Id="rId45" Type="http://schemas.openxmlformats.org/officeDocument/2006/relationships/image" Target="../media/image20.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4.png"/><Relationship Id="rId28" Type="http://schemas.openxmlformats.org/officeDocument/2006/relationships/image" Target="../media/image9.svg"/><Relationship Id="rId36" Type="http://schemas.openxmlformats.org/officeDocument/2006/relationships/image" Target="../media/image11.pn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image" Target="../media/image8.png"/><Relationship Id="rId44"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openxmlformats.org/officeDocument/2006/relationships/image" Target="../media/image6.png"/><Relationship Id="rId30" Type="http://schemas.openxmlformats.org/officeDocument/2006/relationships/image" Target="../media/image11.svg"/><Relationship Id="rId35" Type="http://schemas.openxmlformats.org/officeDocument/2006/relationships/image" Target="../media/image10.png"/><Relationship Id="rId43" Type="http://schemas.openxmlformats.org/officeDocument/2006/relationships/image" Target="../media/image18.png"/><Relationship Id="rId48"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19.sv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6.png"/><Relationship Id="rId11" Type="http://schemas.openxmlformats.org/officeDocument/2006/relationships/image" Target="../media/image29.png"/><Relationship Id="rId5" Type="http://schemas.openxmlformats.org/officeDocument/2006/relationships/image" Target="../media/image17.svg"/><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nhaltsplatzhalter 1"/>
          <p:cNvSpPr>
            <a:spLocks noGrp="1"/>
          </p:cNvSpPr>
          <p:nvPr>
            <p:ph idx="1"/>
          </p:nvPr>
        </p:nvSpPr>
        <p:spPr bwMode="auto">
          <a:xfrm>
            <a:off x="619125" y="3140968"/>
            <a:ext cx="8648700" cy="1656184"/>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Aft>
                <a:spcPts val="1800"/>
              </a:spcAft>
            </a:pPr>
            <a:r>
              <a:rPr lang="de-CH" smtClean="0">
                <a:latin typeface="Source Sans Pro Semibold" charset="0"/>
                <a:ea typeface="ヒラギノ角ゴ ProN W3" charset="0"/>
                <a:cs typeface="Source Sans Pro Semibold" charset="0"/>
              </a:rPr>
              <a:t>Visual Listening: Extracting </a:t>
            </a:r>
            <a:r>
              <a:rPr lang="de-CH">
                <a:solidFill>
                  <a:schemeClr val="bg1"/>
                </a:solidFill>
                <a:latin typeface="Source Sans Pro Semibold" charset="0"/>
                <a:ea typeface="ヒラギノ角ゴ ProN W3" charset="0"/>
                <a:cs typeface="Source Sans Pro Semibold" charset="0"/>
              </a:rPr>
              <a:t>Brand Image </a:t>
            </a:r>
            <a:r>
              <a:rPr lang="de-CH">
                <a:latin typeface="Source Sans Pro Semibold" charset="0"/>
                <a:ea typeface="ヒラギノ角ゴ ProN W3" charset="0"/>
                <a:cs typeface="Source Sans Pro Semibold" charset="0"/>
              </a:rPr>
              <a:t>Portrayed on Social </a:t>
            </a:r>
            <a:r>
              <a:rPr lang="de-CH" smtClean="0">
                <a:latin typeface="Source Sans Pro Semibold" charset="0"/>
                <a:ea typeface="ヒラギノ角ゴ ProN W3" charset="0"/>
                <a:cs typeface="Source Sans Pro Semibold" charset="0"/>
              </a:rPr>
              <a:t>Media</a:t>
            </a:r>
          </a:p>
          <a:p>
            <a:pPr>
              <a:lnSpc>
                <a:spcPct val="100000"/>
              </a:lnSpc>
              <a:spcAft>
                <a:spcPts val="1800"/>
              </a:spcAft>
            </a:pPr>
            <a:r>
              <a:rPr lang="en-US" smtClean="0">
                <a:latin typeface="Neutraface Text Book" charset="0"/>
                <a:ea typeface="ヒラギノ角ゴ ProN W3" charset="0"/>
                <a:cs typeface="Neutraface Text Book" charset="0"/>
              </a:rPr>
              <a:t>21 </a:t>
            </a:r>
            <a:r>
              <a:rPr lang="en-US">
                <a:latin typeface="Neutraface Text Book" charset="0"/>
                <a:ea typeface="ヒラギノ角ゴ ProN W3" charset="0"/>
                <a:cs typeface="Neutraface Text Book" charset="0"/>
              </a:rPr>
              <a:t>April </a:t>
            </a:r>
            <a:r>
              <a:rPr lang="en-US" smtClean="0">
                <a:latin typeface="Neutraface Text Book" charset="0"/>
                <a:ea typeface="ヒラギノ角ゴ ProN W3" charset="0"/>
                <a:cs typeface="Neutraface Text Book" charset="0"/>
              </a:rPr>
              <a:t>2020 - Zurich</a:t>
            </a:r>
            <a:endParaRPr lang="de-CH" smtClean="0">
              <a:latin typeface="Source Sans Pro Semibold" charset="0"/>
              <a:ea typeface="ヒラギノ角ゴ ProN W3" charset="0"/>
              <a:cs typeface="Source Sans Pro Semibold" charset="0"/>
            </a:endParaRPr>
          </a:p>
        </p:txBody>
      </p:sp>
      <p:sp>
        <p:nvSpPr>
          <p:cNvPr id="7171" name="Textplatzhalter 2"/>
          <p:cNvSpPr>
            <a:spLocks noGrp="1"/>
          </p:cNvSpPr>
          <p:nvPr>
            <p:ph type="body" sz="quarter" idx="10"/>
          </p:nvPr>
        </p:nvSpPr>
        <p:spPr bwMode="auto">
          <a:xfrm>
            <a:off x="0" y="6524625"/>
            <a:ext cx="9906000" cy="2603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algn="l"/>
            <a:r>
              <a:rPr lang="de-DE" smtClean="0">
                <a:latin typeface="Source Sans Pro Semibold" charset="0"/>
                <a:ea typeface="ヒラギノ角ゴ ProN W3" charset="0"/>
                <a:cs typeface="Source Sans Pro Semibold" charset="0"/>
              </a:rPr>
              <a:t>						  </a:t>
            </a:r>
            <a:r>
              <a:rPr lang="de-DE" smtClean="0">
                <a:latin typeface="Neutraface Text Book" charset="0"/>
                <a:ea typeface="ヒラギノ角ゴ ProN W3" charset="0"/>
                <a:cs typeface="Neutraface Text Book" charset="0"/>
              </a:rPr>
              <a:t>Neeraj </a:t>
            </a:r>
            <a:r>
              <a:rPr lang="de-DE">
                <a:latin typeface="Neutraface Text Book" charset="0"/>
                <a:ea typeface="ヒラギノ角ゴ ProN W3" charset="0"/>
                <a:cs typeface="Neutraface Text Book" charset="0"/>
              </a:rPr>
              <a:t>Kumar | Linda Samsinger  | Theebana Rajendram | Vincent Rüegge</a:t>
            </a:r>
          </a:p>
        </p:txBody>
      </p:sp>
      <p:sp>
        <p:nvSpPr>
          <p:cNvPr id="7172" name="Titel 3"/>
          <p:cNvSpPr>
            <a:spLocks noGrp="1"/>
          </p:cNvSpPr>
          <p:nvPr>
            <p:ph type="title"/>
          </p:nvPr>
        </p:nvSpPr>
        <p:spPr bwMode="auto">
          <a:xfrm>
            <a:off x="524508" y="2018250"/>
            <a:ext cx="8648700" cy="1230729"/>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CH" sz="7200" smtClean="0">
                <a:latin typeface="Berlin Sans FB" panose="020E0602020502020306" pitchFamily="34" charset="0"/>
                <a:ea typeface="ヒラギノ角ゴ ProN W3" charset="0"/>
                <a:cs typeface="Arial" panose="020B0604020202020204" pitchFamily="34" charset="0"/>
              </a:rPr>
              <a:t>Brand Management </a:t>
            </a:r>
            <a:endParaRPr lang="de-DE" sz="7200">
              <a:latin typeface="Berlin Sans FB" panose="020E0602020502020306" pitchFamily="34" charset="0"/>
              <a:ea typeface="ヒラギノ角ゴ ProN W3" charset="0"/>
              <a:cs typeface="Arial" panose="020B0604020202020204" pitchFamily="34" charset="0"/>
            </a:endParaRPr>
          </a:p>
        </p:txBody>
      </p:sp>
      <p:cxnSp>
        <p:nvCxnSpPr>
          <p:cNvPr id="3" name="Straight Connector 2"/>
          <p:cNvCxnSpPr/>
          <p:nvPr/>
        </p:nvCxnSpPr>
        <p:spPr bwMode="auto">
          <a:xfrm>
            <a:off x="0" y="3645024"/>
            <a:ext cx="9906000" cy="0"/>
          </a:xfrm>
          <a:prstGeom prst="line">
            <a:avLst/>
          </a:prstGeom>
          <a:solidFill>
            <a:srgbClr val="BBE0E3"/>
          </a:solidFill>
          <a:ln w="127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extBox 1"/>
          <p:cNvSpPr txBox="1"/>
          <p:nvPr/>
        </p:nvSpPr>
        <p:spPr>
          <a:xfrm>
            <a:off x="-1870806" y="80628"/>
            <a:ext cx="1757139" cy="3046988"/>
          </a:xfrm>
          <a:prstGeom prst="rect">
            <a:avLst/>
          </a:prstGeom>
          <a:solidFill>
            <a:srgbClr val="FFD13F"/>
          </a:solidFill>
        </p:spPr>
        <p:txBody>
          <a:bodyPr wrap="square" rtlCol="0">
            <a:spAutoFit/>
          </a:bodyPr>
          <a:lstStyle/>
          <a:p>
            <a:r>
              <a:rPr lang="en-US" sz="1200"/>
              <a:t>The final PowerPoint presentation should be max. 5 slide describing briefly </a:t>
            </a:r>
          </a:p>
          <a:p>
            <a:r>
              <a:rPr lang="en-US" sz="1200">
                <a:solidFill>
                  <a:srgbClr val="00B050"/>
                </a:solidFill>
              </a:rPr>
              <a:t>(1) the task </a:t>
            </a:r>
          </a:p>
          <a:p>
            <a:r>
              <a:rPr lang="en-US" sz="1200"/>
              <a:t>(2) the input/output </a:t>
            </a:r>
          </a:p>
          <a:p>
            <a:r>
              <a:rPr lang="en-US" sz="1200">
                <a:solidFill>
                  <a:srgbClr val="00B050"/>
                </a:solidFill>
              </a:rPr>
              <a:t>(3) all steps taken (process flow diagram)</a:t>
            </a:r>
          </a:p>
          <a:p>
            <a:r>
              <a:rPr lang="en-US" sz="1200"/>
              <a:t>(4) the main problems for each step</a:t>
            </a:r>
          </a:p>
          <a:p>
            <a:r>
              <a:rPr lang="en-US" sz="1200"/>
              <a:t>(5) the (meaningful) ways to improve your projects furthers if you would have gotten more time</a:t>
            </a:r>
          </a:p>
          <a:p>
            <a:endParaRPr lang="en-US" sz="1200"/>
          </a:p>
        </p:txBody>
      </p:sp>
      <p:sp>
        <p:nvSpPr>
          <p:cNvPr id="4" name="Rectangle 3"/>
          <p:cNvSpPr/>
          <p:nvPr/>
        </p:nvSpPr>
        <p:spPr>
          <a:xfrm>
            <a:off x="10052645" y="0"/>
            <a:ext cx="4953000" cy="6001643"/>
          </a:xfrm>
          <a:prstGeom prst="rect">
            <a:avLst/>
          </a:prstGeom>
          <a:solidFill>
            <a:srgbClr val="FFD13F"/>
          </a:solidFill>
        </p:spPr>
        <p:txBody>
          <a:bodyPr>
            <a:spAutoFit/>
          </a:bodyPr>
          <a:lstStyle/>
          <a:p>
            <a:r>
              <a:rPr lang="en-US" sz="1200"/>
              <a:t>• Please send us your final presentation by Monday, 27/04/2020, 18:00.</a:t>
            </a:r>
            <a:br>
              <a:rPr lang="en-US" sz="1200"/>
            </a:br>
            <a:r>
              <a:rPr lang="en-US" sz="1200"/>
              <a:t>• We only accept a single PPTX file as attachment.</a:t>
            </a:r>
            <a:br>
              <a:rPr lang="en-US" sz="1200"/>
            </a:br>
            <a:r>
              <a:rPr lang="en-US" sz="1200"/>
              <a:t>• Add slide notes to EVERY slide of the PPTX file. These slide notes should contain your complete script for your talk</a:t>
            </a:r>
            <a:r>
              <a:rPr lang="en-US" sz="1200"/>
              <a:t>. </a:t>
            </a:r>
            <a:r>
              <a:rPr lang="en-US" sz="1200"/>
              <a:t/>
            </a:r>
            <a:br>
              <a:rPr lang="en-US" sz="1200"/>
            </a:br>
            <a:r>
              <a:rPr lang="en-US" sz="1200"/>
              <a:t>Further, include in this email the following 3 links: </a:t>
            </a:r>
            <a:br>
              <a:rPr lang="en-US" sz="1200"/>
            </a:br>
            <a:r>
              <a:rPr lang="en-US" sz="1200"/>
              <a:t>• A link to your deployed data product on Google App Engine, Microsoft Azure, Heroku, …</a:t>
            </a:r>
            <a:br>
              <a:rPr lang="en-US" sz="1200"/>
            </a:br>
            <a:r>
              <a:rPr lang="en-US" sz="1200"/>
              <a:t>• A link to a ZIP file on www.wetransfer.com, which contains all scripts and data of your data product. Please include a detailed step by step tutorial how to install all requirements and how to run the analysis locally. </a:t>
            </a:r>
            <a:br>
              <a:rPr lang="en-US" sz="1200"/>
            </a:br>
            <a:r>
              <a:rPr lang="en-US" sz="1200"/>
              <a:t>• A link to GitHub where the code for your application can be found. As some datasets might be too large, you can upload/use only a sample for this. Please ensure that your code still runs with this sample. </a:t>
            </a:r>
            <a:br>
              <a:rPr lang="en-US" sz="1200"/>
            </a:br>
            <a:r>
              <a:rPr lang="en-US" sz="1200"/>
              <a:t/>
            </a:r>
            <a:br>
              <a:rPr lang="en-US" sz="1200"/>
            </a:br>
            <a:r>
              <a:rPr lang="en-US" sz="1200"/>
              <a:t>After receiving your presentation, we will generate videos based on these files (like the video lectures on deep learning), upload these videos to YouTube (unlisted, thus only people with the link can find them), and send the links to the videos to all seminar participants. If you are curious how your text will sound, you can test it in advance by using the widget on the following homepage: https://cloud.google.com/text-to-speech. Further, we plan on sending the links of the deployed prototypes to all seminar participants.</a:t>
            </a:r>
            <a:br>
              <a:rPr lang="en-US" sz="1200"/>
            </a:br>
            <a:r>
              <a:rPr lang="en-US" sz="1200"/>
              <a:t/>
            </a:r>
            <a:br>
              <a:rPr lang="en-US" sz="1200"/>
            </a:br>
            <a:r>
              <a:rPr lang="en-US" sz="1200"/>
              <a:t>Next, we will setup individual video meetings with each group to give us a live demo of their project. Thus, please block the following date/time in your calendar:</a:t>
            </a:r>
            <a:br>
              <a:rPr lang="en-US" sz="1200"/>
            </a:br>
            <a:r>
              <a:rPr lang="en-US" sz="1200"/>
              <a:t>• Group “Brand Management”: Thursday, 30/04/2020, 11:00</a:t>
            </a:r>
            <a:br>
              <a:rPr lang="en-US" sz="1200"/>
            </a:br>
            <a:r>
              <a:rPr lang="en-US" sz="1200"/>
              <a:t>• Group “Recommender“: Thursday, 30/04/2020, 13:00</a:t>
            </a:r>
            <a:br>
              <a:rPr lang="en-US" sz="1200"/>
            </a:br>
            <a:r>
              <a:rPr lang="en-US" sz="1200"/>
              <a:t>• Group “Product Shots”: Thursday, 30/04/2020, 15:00</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Agenda</a:t>
            </a:r>
            <a:endParaRPr lang="de-DE">
              <a:latin typeface="Source Sans Pro Semibold" charset="0"/>
              <a:ea typeface="ヒラギノ角ゴ ProN W3" charset="0"/>
              <a:cs typeface="Source Sans Pro Semibold" charset="0"/>
            </a:endParaRPr>
          </a:p>
        </p:txBody>
      </p:sp>
      <p:sp>
        <p:nvSpPr>
          <p:cNvPr id="8195" name="Inhaltsplatzhalter 2"/>
          <p:cNvSpPr>
            <a:spLocks noGrp="1"/>
          </p:cNvSpPr>
          <p:nvPr>
            <p:ph idx="1"/>
          </p:nvPr>
        </p:nvSpPr>
        <p:spPr>
          <a:xfrm>
            <a:off x="619125" y="1555750"/>
            <a:ext cx="8667750" cy="43846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Introduction</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a:t>
            </a:r>
            <a:r>
              <a:rPr lang="en-US" noProof="1" smtClean="0">
                <a:latin typeface="Source Sans Pro Light" charset="0"/>
                <a:ea typeface="ヒラギノ角ゴ ProN W3" charset="0"/>
                <a:cs typeface="Source Sans Pro Light" charset="0"/>
              </a:rPr>
              <a:t>Benefits</a:t>
            </a:r>
            <a:r>
              <a:rPr lang="de-CH" smtClean="0">
                <a:latin typeface="Source Sans Pro Light" charset="0"/>
                <a:ea typeface="ヒラギノ角ゴ ProN W3" charset="0"/>
                <a:cs typeface="Source Sans Pro Light" charset="0"/>
              </a:rPr>
              <a:t> </a:t>
            </a:r>
            <a:r>
              <a:rPr lang="de-CH">
                <a:latin typeface="Source Sans Pro Light" charset="0"/>
                <a:ea typeface="ヒラギノ角ゴ ProN W3" charset="0"/>
                <a:cs typeface="Source Sans Pro Light" charset="0"/>
              </a:rPr>
              <a:t>of </a:t>
            </a:r>
            <a:r>
              <a:rPr lang="de-CH" smtClean="0">
                <a:latin typeface="Source Sans Pro Light" charset="0"/>
                <a:ea typeface="ヒラギノ角ゴ ProN W3" charset="0"/>
                <a:cs typeface="Source Sans Pro Light" charset="0"/>
              </a:rPr>
              <a:t>a Brand Management Web Tool </a:t>
            </a:r>
            <a:r>
              <a:rPr lang="de-CH">
                <a:latin typeface="Source Sans Pro Light" charset="0"/>
                <a:ea typeface="ヒラギノ角ゴ ProN W3" charset="0"/>
                <a:cs typeface="Source Sans Pro Light" charset="0"/>
              </a:rPr>
              <a:t>for </a:t>
            </a:r>
            <a:r>
              <a:rPr lang="de-CH" smtClean="0">
                <a:latin typeface="Source Sans Pro Light" charset="0"/>
                <a:ea typeface="ヒラギノ角ゴ ProN W3" charset="0"/>
                <a:cs typeface="Source Sans Pro Light" charset="0"/>
              </a:rPr>
              <a:t>Marketing Personnel </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Design </a:t>
            </a:r>
            <a:r>
              <a:rPr lang="de-CH">
                <a:latin typeface="Source Sans Pro Light" charset="0"/>
                <a:ea typeface="ヒラギノ角ゴ ProN W3" charset="0"/>
                <a:cs typeface="Source Sans Pro Light" charset="0"/>
              </a:rPr>
              <a:t>of the Deep Learning </a:t>
            </a:r>
            <a:r>
              <a:rPr lang="de-CH" smtClean="0">
                <a:latin typeface="Source Sans Pro Light" charset="0"/>
                <a:ea typeface="ヒラギノ角ゴ ProN W3" charset="0"/>
                <a:cs typeface="Source Sans Pro Light" charset="0"/>
              </a:rPr>
              <a:t>Model Architecture</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From </a:t>
            </a:r>
            <a:r>
              <a:rPr lang="de-CH">
                <a:latin typeface="Source Sans Pro Light" charset="0"/>
                <a:ea typeface="ヒラギノ角ゴ ProN W3" charset="0"/>
                <a:cs typeface="Source Sans Pro Light" charset="0"/>
              </a:rPr>
              <a:t>Image Data to Model Deployment on </a:t>
            </a:r>
            <a:r>
              <a:rPr lang="de-CH" smtClean="0">
                <a:latin typeface="Source Sans Pro Light" charset="0"/>
                <a:ea typeface="ヒラギノ角ゴ ProN W3" charset="0"/>
                <a:cs typeface="Source Sans Pro Light" charset="0"/>
              </a:rPr>
              <a:t>a Web Application</a:t>
            </a: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smtClean="0">
                <a:latin typeface="Source Sans Pro Light" charset="0"/>
                <a:ea typeface="ヒラギノ角ゴ ProN W3" charset="0"/>
                <a:cs typeface="Source Sans Pro Light" charset="0"/>
              </a:rPr>
              <a:t> Problems </a:t>
            </a:r>
            <a:r>
              <a:rPr lang="de-CH">
                <a:latin typeface="Source Sans Pro Light" charset="0"/>
                <a:ea typeface="ヒラギノ角ゴ ProN W3" charset="0"/>
                <a:cs typeface="Source Sans Pro Light" charset="0"/>
              </a:rPr>
              <a:t>and Improvements</a:t>
            </a:r>
          </a:p>
          <a:p>
            <a:pPr marL="0" indent="0">
              <a:buNone/>
              <a:tabLst>
                <a:tab pos="354013" algn="l"/>
              </a:tabLst>
            </a:pPr>
            <a:endParaRPr lang="de-CH">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endParaRPr lang="de-CH">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AI4Marketing</a:t>
            </a:r>
            <a:endParaRPr lang="de-DE"/>
          </a:p>
        </p:txBody>
      </p:sp>
      <p:sp>
        <p:nvSpPr>
          <p:cNvPr id="8197"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noProof="1" smtClean="0">
                <a:latin typeface="Source Sans Pro Semibold" charset="0"/>
                <a:ea typeface="ヒラギノ角ゴ ProN W3" charset="0"/>
                <a:cs typeface="Source Sans Pro Semibold" charset="0"/>
              </a:rPr>
              <a:t>Introduction</a:t>
            </a:r>
            <a:endParaRPr lang="de-CH" noProof="1">
              <a:latin typeface="Source Sans Pro Semibold" charset="0"/>
              <a:ea typeface="ヒラギノ角ゴ ProN W3" charset="0"/>
              <a:cs typeface="Source Sans Pro Semibold" charset="0"/>
            </a:endParaRPr>
          </a:p>
        </p:txBody>
      </p:sp>
      <p:sp>
        <p:nvSpPr>
          <p:cNvPr id="11267" name="Inhaltsplatzhalter 2"/>
          <p:cNvSpPr>
            <a:spLocks noGrp="1"/>
          </p:cNvSpPr>
          <p:nvPr>
            <p:ph idx="1"/>
          </p:nvPr>
        </p:nvSpPr>
        <p:spPr>
          <a:xfrm>
            <a:off x="445801" y="1042654"/>
            <a:ext cx="9014396" cy="529258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ts val="0"/>
              </a:spcBef>
              <a:spcAft>
                <a:spcPts val="0"/>
              </a:spcAft>
              <a:buNone/>
              <a:tabLst>
                <a:tab pos="354013" algn="l"/>
              </a:tabLst>
            </a:pPr>
            <a:r>
              <a:rPr lang="en-US" b="1" smtClean="0">
                <a:latin typeface="Source Sans Pro Light" charset="0"/>
                <a:ea typeface="ヒラギノ角ゴ ProN W3" charset="0"/>
                <a:cs typeface="Source Sans Pro Light" charset="0"/>
              </a:rPr>
              <a:t>Task</a:t>
            </a:r>
            <a:r>
              <a:rPr lang="en-US" smtClean="0">
                <a:latin typeface="Source Sans Pro Light" charset="0"/>
                <a:ea typeface="ヒラギノ角ゴ ProN W3" charset="0"/>
                <a:cs typeface="Source Sans Pro Light" charset="0"/>
              </a:rPr>
              <a:t>: Build an AI-powered </a:t>
            </a:r>
            <a:r>
              <a:rPr lang="en-US" i="1">
                <a:latin typeface="Source Sans Pro Light" charset="0"/>
                <a:ea typeface="ヒラギノ角ゴ ProN W3" charset="0"/>
                <a:cs typeface="Source Sans Pro Light" charset="0"/>
              </a:rPr>
              <a:t>Web </a:t>
            </a:r>
            <a:r>
              <a:rPr lang="en-US" i="1" smtClean="0">
                <a:latin typeface="Source Sans Pro Light" charset="0"/>
                <a:ea typeface="ヒラギノ角ゴ ProN W3" charset="0"/>
                <a:cs typeface="Source Sans Pro Light" charset="0"/>
              </a:rPr>
              <a:t>App </a:t>
            </a:r>
            <a:r>
              <a:rPr lang="en-US" smtClean="0">
                <a:latin typeface="Source Sans Pro Light" charset="0"/>
                <a:ea typeface="ヒラギノ角ゴ ProN W3" charset="0"/>
                <a:cs typeface="Source Sans Pro Light" charset="0"/>
              </a:rPr>
              <a:t>to categorize images of official and unofficial #brand profiles on </a:t>
            </a:r>
            <a:r>
              <a:rPr lang="en-US" i="1" smtClean="0">
                <a:latin typeface="Source Sans Pro Light" charset="0"/>
                <a:ea typeface="ヒラギノ角ゴ ProN W3" charset="0"/>
                <a:cs typeface="Source Sans Pro Light" charset="0"/>
              </a:rPr>
              <a:t>social media </a:t>
            </a:r>
            <a:r>
              <a:rPr lang="en-US" smtClean="0">
                <a:latin typeface="Source Sans Pro Light" charset="0"/>
                <a:ea typeface="ヒラギノ角ゴ ProN W3" charset="0"/>
                <a:cs typeface="Source Sans Pro Light" charset="0"/>
              </a:rPr>
              <a:t>into 4-12 predefined </a:t>
            </a:r>
            <a:r>
              <a:rPr lang="en-US" i="1" smtClean="0">
                <a:latin typeface="Source Sans Pro Light" charset="0"/>
                <a:ea typeface="ヒラギノ角ゴ ProN W3" charset="0"/>
                <a:cs typeface="Source Sans Pro Light" charset="0"/>
              </a:rPr>
              <a:t>brand personality attributes </a:t>
            </a:r>
            <a:r>
              <a:rPr lang="en-US" smtClean="0">
                <a:latin typeface="Source Sans Pro Light" charset="0"/>
                <a:ea typeface="ヒラギノ角ゴ ProN W3" charset="0"/>
                <a:cs typeface="Source Sans Pro Light" charset="0"/>
              </a:rPr>
              <a:t>(BPA) </a:t>
            </a:r>
            <a:r>
              <a:rPr lang="en-US" b="1" smtClean="0">
                <a:latin typeface="Source Sans Pro Light" charset="0"/>
                <a:ea typeface="ヒラギノ角ゴ ProN W3" charset="0"/>
                <a:cs typeface="Source Sans Pro Light" charset="0"/>
              </a:rPr>
              <a:t>Approach</a:t>
            </a:r>
            <a:r>
              <a:rPr lang="en-US" smtClean="0">
                <a:latin typeface="Source Sans Pro Light" charset="0"/>
                <a:ea typeface="ヒラギノ角ゴ ProN W3" charset="0"/>
                <a:cs typeface="Source Sans Pro Light" charset="0"/>
              </a:rPr>
              <a:t>: supervised machine learning (feed in BPA-tagged Flickr images, tweak </a:t>
            </a:r>
            <a:r>
              <a:rPr lang="en-US">
                <a:latin typeface="Source Sans Pro Light" charset="0"/>
                <a:ea typeface="ヒラギノ角ゴ ProN W3" charset="0"/>
                <a:cs typeface="Source Sans Pro Light" charset="0"/>
              </a:rPr>
              <a:t>a </a:t>
            </a:r>
            <a:r>
              <a:rPr lang="en-US" i="1" smtClean="0">
                <a:latin typeface="Source Sans Pro Light" charset="0"/>
                <a:ea typeface="ヒラギノ角ゴ ProN W3" charset="0"/>
                <a:cs typeface="Source Sans Pro Light" charset="0"/>
              </a:rPr>
              <a:t>deep </a:t>
            </a:r>
            <a:r>
              <a:rPr lang="en-US" i="1">
                <a:latin typeface="Source Sans Pro Light" charset="0"/>
                <a:ea typeface="ヒラギノ角ゴ ProN W3" charset="0"/>
                <a:cs typeface="Source Sans Pro Light" charset="0"/>
              </a:rPr>
              <a:t>l</a:t>
            </a:r>
            <a:r>
              <a:rPr lang="en-US" i="1" smtClean="0">
                <a:latin typeface="Source Sans Pro Light" charset="0"/>
                <a:ea typeface="ヒラギノ角ゴ ProN W3" charset="0"/>
                <a:cs typeface="Source Sans Pro Light" charset="0"/>
              </a:rPr>
              <a:t>earning model </a:t>
            </a:r>
            <a:r>
              <a:rPr lang="en-US" smtClean="0">
                <a:latin typeface="Source Sans Pro Light" charset="0"/>
                <a:ea typeface="ヒラギノ角ゴ ProN W3" charset="0"/>
                <a:cs typeface="Source Sans Pro Light" charset="0"/>
              </a:rPr>
              <a:t>that combines convoluational layers with a softmax classifier for visual brand analysis, test model with Instagram images)</a:t>
            </a:r>
          </a:p>
          <a:p>
            <a:pPr marL="0" indent="0">
              <a:spcBef>
                <a:spcPts val="300"/>
              </a:spcBef>
              <a:spcAft>
                <a:spcPts val="300"/>
              </a:spcAft>
              <a:buNone/>
              <a:tabLst>
                <a:tab pos="354013" algn="l"/>
              </a:tabLst>
            </a:pPr>
            <a:r>
              <a:rPr lang="en-US" b="1" smtClean="0">
                <a:latin typeface="Source Sans Pro Light" charset="0"/>
                <a:ea typeface="ヒラギノ角ゴ ProN W3" charset="0"/>
                <a:cs typeface="Source Sans Pro Light" charset="0"/>
              </a:rPr>
              <a:t>Web App: </a:t>
            </a:r>
            <a:r>
              <a:rPr lang="de-CH" smtClean="0">
                <a:latin typeface="Source Sans Pro Light" charset="0"/>
                <a:cs typeface="Source Sans Pro Light" charset="0"/>
              </a:rPr>
              <a:t>statistical profile </a:t>
            </a:r>
            <a:r>
              <a:rPr lang="de-CH" i="1" smtClean="0">
                <a:latin typeface="Source Sans Pro Light" charset="0"/>
                <a:cs typeface="Source Sans Pro Light" charset="0"/>
              </a:rPr>
              <a:t>analysis</a:t>
            </a:r>
            <a:r>
              <a:rPr lang="de-CH" smtClean="0">
                <a:latin typeface="Source Sans Pro Light" charset="0"/>
                <a:cs typeface="Source Sans Pro Light" charset="0"/>
              </a:rPr>
              <a:t> for a #brand </a:t>
            </a:r>
            <a:endParaRPr lang="en-US" b="1">
              <a:latin typeface="Source Sans Pro Light" charset="0"/>
              <a:ea typeface="ヒラギノ角ゴ ProN W3" charset="0"/>
              <a:cs typeface="Source Sans Pro Light" charset="0"/>
            </a:endParaRPr>
          </a:p>
          <a:p>
            <a:pPr marL="0" indent="0">
              <a:spcBef>
                <a:spcPts val="300"/>
              </a:spcBef>
              <a:spcAft>
                <a:spcPts val="300"/>
              </a:spcAft>
              <a:buNone/>
              <a:tabLst>
                <a:tab pos="354013" algn="l"/>
              </a:tabLst>
            </a:pPr>
            <a:endParaRPr lang="en-US" b="1">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graphicFrame>
        <p:nvGraphicFramePr>
          <p:cNvPr id="13" name="Inhaltsplatzhalter 1">
            <a:extLst>
              <a:ext uri="{FF2B5EF4-FFF2-40B4-BE49-F238E27FC236}">
                <a16:creationId xmlns:a16="http://schemas.microsoft.com/office/drawing/2014/main" id="{67E4525E-CAF9-42CF-889E-5CCD0758630D}"/>
              </a:ext>
            </a:extLst>
          </p:cNvPr>
          <p:cNvGraphicFramePr>
            <a:graphicFrameLocks/>
          </p:cNvGraphicFramePr>
          <p:nvPr>
            <p:extLst>
              <p:ext uri="{D42A27DB-BD31-4B8C-83A1-F6EECF244321}">
                <p14:modId xmlns:p14="http://schemas.microsoft.com/office/powerpoint/2010/main" val="2174120325"/>
              </p:ext>
            </p:extLst>
          </p:nvPr>
        </p:nvGraphicFramePr>
        <p:xfrm>
          <a:off x="619125" y="4239387"/>
          <a:ext cx="2173635" cy="1673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Inhaltsplatzhalter 1">
            <a:extLst>
              <a:ext uri="{FF2B5EF4-FFF2-40B4-BE49-F238E27FC236}">
                <a16:creationId xmlns:a16="http://schemas.microsoft.com/office/drawing/2014/main" id="{8539A56D-7A8E-40A2-BE2C-577547F816E3}"/>
              </a:ext>
            </a:extLst>
          </p:cNvPr>
          <p:cNvGraphicFramePr>
            <a:graphicFrameLocks/>
          </p:cNvGraphicFramePr>
          <p:nvPr>
            <p:extLst>
              <p:ext uri="{D42A27DB-BD31-4B8C-83A1-F6EECF244321}">
                <p14:modId xmlns:p14="http://schemas.microsoft.com/office/powerpoint/2010/main" val="2405516201"/>
              </p:ext>
            </p:extLst>
          </p:nvPr>
        </p:nvGraphicFramePr>
        <p:xfrm>
          <a:off x="7099443" y="4239387"/>
          <a:ext cx="2173635" cy="16111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Inhaltsplatzhalter 1">
            <a:extLst>
              <a:ext uri="{FF2B5EF4-FFF2-40B4-BE49-F238E27FC236}">
                <a16:creationId xmlns:a16="http://schemas.microsoft.com/office/drawing/2014/main" id="{8C17DF7A-7CC6-4C43-8B9F-0FFCCB5447A1}"/>
              </a:ext>
            </a:extLst>
          </p:cNvPr>
          <p:cNvGraphicFramePr>
            <a:graphicFrameLocks/>
          </p:cNvGraphicFramePr>
          <p:nvPr>
            <p:extLst>
              <p:ext uri="{D42A27DB-BD31-4B8C-83A1-F6EECF244321}">
                <p14:modId xmlns:p14="http://schemas.microsoft.com/office/powerpoint/2010/main" val="2694475505"/>
              </p:ext>
            </p:extLst>
          </p:nvPr>
        </p:nvGraphicFramePr>
        <p:xfrm>
          <a:off x="3859284" y="4208296"/>
          <a:ext cx="2173635" cy="9735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Inhaltsplatzhalter 1">
            <a:extLst>
              <a:ext uri="{FF2B5EF4-FFF2-40B4-BE49-F238E27FC236}">
                <a16:creationId xmlns:a16="http://schemas.microsoft.com/office/drawing/2014/main" id="{50FC43FD-6FCD-44FF-967A-9C8A564617F9}"/>
              </a:ext>
            </a:extLst>
          </p:cNvPr>
          <p:cNvGraphicFramePr>
            <a:graphicFrameLocks/>
          </p:cNvGraphicFramePr>
          <p:nvPr>
            <p:extLst>
              <p:ext uri="{D42A27DB-BD31-4B8C-83A1-F6EECF244321}">
                <p14:modId xmlns:p14="http://schemas.microsoft.com/office/powerpoint/2010/main" val="4268219352"/>
              </p:ext>
            </p:extLst>
          </p:nvPr>
        </p:nvGraphicFramePr>
        <p:xfrm>
          <a:off x="3866182" y="5416933"/>
          <a:ext cx="2173635" cy="97357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1" name="Grafik 20" descr="Zurück RNL">
            <a:extLst>
              <a:ext uri="{FF2B5EF4-FFF2-40B4-BE49-F238E27FC236}">
                <a16:creationId xmlns:a16="http://schemas.microsoft.com/office/drawing/2014/main" id="{1235F239-8337-4F0A-AF87-A2DB5562EF4C}"/>
              </a:ext>
            </a:extLst>
          </p:cNvPr>
          <p:cNvPicPr>
            <a:picLocks noChangeAspect="1"/>
          </p:cNvPicPr>
          <p:nvPr/>
        </p:nvPicPr>
        <p:blipFill>
          <a:blip r:embed="rId23">
            <a:extLst>
              <a:ext uri="{96DAC541-7B7A-43D3-8B79-37D633B846F1}">
                <asvg:svgBlip xmlns:asvg="http://schemas.microsoft.com/office/drawing/2016/SVG/main" xmlns="" r:embed="rId24"/>
              </a:ext>
            </a:extLst>
          </a:blip>
          <a:stretch>
            <a:fillRect/>
          </a:stretch>
        </p:blipFill>
        <p:spPr>
          <a:xfrm rot="21087087">
            <a:off x="2897324" y="4371541"/>
            <a:ext cx="720000" cy="720000"/>
          </a:xfrm>
          <a:prstGeom prst="rect">
            <a:avLst/>
          </a:prstGeom>
        </p:spPr>
      </p:pic>
      <p:pic>
        <p:nvPicPr>
          <p:cNvPr id="30" name="Grafik 29" descr="Zurück RNL">
            <a:extLst>
              <a:ext uri="{FF2B5EF4-FFF2-40B4-BE49-F238E27FC236}">
                <a16:creationId xmlns:a16="http://schemas.microsoft.com/office/drawing/2014/main" id="{AD27084D-8696-4F1E-8939-12CC604DA47E}"/>
              </a:ext>
            </a:extLst>
          </p:cNvPr>
          <p:cNvPicPr>
            <a:picLocks noChangeAspect="1"/>
          </p:cNvPicPr>
          <p:nvPr/>
        </p:nvPicPr>
        <p:blipFill>
          <a:blip r:embed="rId23">
            <a:extLst>
              <a:ext uri="{96DAC541-7B7A-43D3-8B79-37D633B846F1}">
                <asvg:svgBlip xmlns:asvg="http://schemas.microsoft.com/office/drawing/2016/SVG/main" xmlns="" r:embed="rId24"/>
              </a:ext>
            </a:extLst>
          </a:blip>
          <a:stretch>
            <a:fillRect/>
          </a:stretch>
        </p:blipFill>
        <p:spPr>
          <a:xfrm rot="3292379">
            <a:off x="6319537" y="4331618"/>
            <a:ext cx="720000" cy="720000"/>
          </a:xfrm>
          <a:prstGeom prst="rect">
            <a:avLst/>
          </a:prstGeom>
        </p:spPr>
      </p:pic>
      <p:pic>
        <p:nvPicPr>
          <p:cNvPr id="31" name="Grafik 30" descr="Lupe">
            <a:extLst>
              <a:ext uri="{FF2B5EF4-FFF2-40B4-BE49-F238E27FC236}">
                <a16:creationId xmlns:a16="http://schemas.microsoft.com/office/drawing/2014/main" id="{4FF9548A-CF48-43F3-A99C-68923567E03F}"/>
              </a:ext>
            </a:extLst>
          </p:cNvPr>
          <p:cNvPicPr>
            <a:picLocks noChangeAspect="1"/>
          </p:cNvPicPr>
          <p:nvPr/>
        </p:nvPicPr>
        <p:blipFill>
          <a:blip r:embed="rId25">
            <a:extLst>
              <a:ext uri="{96DAC541-7B7A-43D3-8B79-37D633B846F1}">
                <asvg:svgBlip xmlns:asvg="http://schemas.microsoft.com/office/drawing/2016/SVG/main" xmlns="" r:embed="rId26"/>
              </a:ext>
            </a:extLst>
          </a:blip>
          <a:stretch>
            <a:fillRect/>
          </a:stretch>
        </p:blipFill>
        <p:spPr>
          <a:xfrm>
            <a:off x="1355959" y="4951297"/>
            <a:ext cx="720000" cy="720000"/>
          </a:xfrm>
          <a:prstGeom prst="rect">
            <a:avLst/>
          </a:prstGeom>
        </p:spPr>
      </p:pic>
      <p:pic>
        <p:nvPicPr>
          <p:cNvPr id="32" name="Grafik 31" descr="Balkendiagramm">
            <a:extLst>
              <a:ext uri="{FF2B5EF4-FFF2-40B4-BE49-F238E27FC236}">
                <a16:creationId xmlns:a16="http://schemas.microsoft.com/office/drawing/2014/main" id="{FE34B65D-35C3-4506-A1DA-BD840CE415E0}"/>
              </a:ext>
            </a:extLst>
          </p:cNvPr>
          <p:cNvPicPr>
            <a:picLocks noChangeAspect="1"/>
          </p:cNvPicPr>
          <p:nvPr/>
        </p:nvPicPr>
        <p:blipFill>
          <a:blip r:embed="rId27">
            <a:extLst>
              <a:ext uri="{96DAC541-7B7A-43D3-8B79-37D633B846F1}">
                <asvg:svgBlip xmlns:asvg="http://schemas.microsoft.com/office/drawing/2016/SVG/main" xmlns="" r:embed="rId28"/>
              </a:ext>
            </a:extLst>
          </a:blip>
          <a:stretch>
            <a:fillRect/>
          </a:stretch>
        </p:blipFill>
        <p:spPr>
          <a:xfrm>
            <a:off x="7826260" y="4901254"/>
            <a:ext cx="720000" cy="720000"/>
          </a:xfrm>
          <a:prstGeom prst="rect">
            <a:avLst/>
          </a:prstGeom>
        </p:spPr>
      </p:pic>
      <p:pic>
        <p:nvPicPr>
          <p:cNvPr id="35" name="Grafik 34" descr="Internet">
            <a:extLst>
              <a:ext uri="{FF2B5EF4-FFF2-40B4-BE49-F238E27FC236}">
                <a16:creationId xmlns:a16="http://schemas.microsoft.com/office/drawing/2014/main" id="{E1D98BE6-BB07-40A2-9BF3-3B387461D794}"/>
              </a:ext>
            </a:extLst>
          </p:cNvPr>
          <p:cNvPicPr>
            <a:picLocks noChangeAspect="1"/>
          </p:cNvPicPr>
          <p:nvPr/>
        </p:nvPicPr>
        <p:blipFill>
          <a:blip r:embed="rId29">
            <a:extLst>
              <a:ext uri="{96DAC541-7B7A-43D3-8B79-37D633B846F1}">
                <asvg:svgBlip xmlns:asvg="http://schemas.microsoft.com/office/drawing/2016/SVG/main" xmlns="" r:embed="rId30"/>
              </a:ext>
            </a:extLst>
          </a:blip>
          <a:stretch>
            <a:fillRect/>
          </a:stretch>
        </p:blipFill>
        <p:spPr>
          <a:xfrm>
            <a:off x="4586101" y="4421738"/>
            <a:ext cx="720000" cy="720000"/>
          </a:xfrm>
          <a:prstGeom prst="rect">
            <a:avLst/>
          </a:prstGeom>
        </p:spPr>
      </p:pic>
      <p:pic>
        <p:nvPicPr>
          <p:cNvPr id="36" name="Grafik 35" descr="Gehirn im Kopf">
            <a:extLst>
              <a:ext uri="{FF2B5EF4-FFF2-40B4-BE49-F238E27FC236}">
                <a16:creationId xmlns:a16="http://schemas.microsoft.com/office/drawing/2014/main" id="{9BBC5126-35AB-431F-8DEA-61557D201FD0}"/>
              </a:ext>
            </a:extLst>
          </p:cNvPr>
          <p:cNvPicPr>
            <a:picLocks noChangeAspect="1"/>
          </p:cNvPicPr>
          <p:nvPr/>
        </p:nvPicPr>
        <p:blipFill>
          <a:blip r:embed="rId31">
            <a:extLst>
              <a:ext uri="{96DAC541-7B7A-43D3-8B79-37D633B846F1}">
                <asvg:svgBlip xmlns:asvg="http://schemas.microsoft.com/office/drawing/2016/SVG/main" xmlns="" r:embed="rId32"/>
              </a:ext>
            </a:extLst>
          </a:blip>
          <a:stretch>
            <a:fillRect/>
          </a:stretch>
        </p:blipFill>
        <p:spPr>
          <a:xfrm>
            <a:off x="4682999" y="5771033"/>
            <a:ext cx="540000" cy="540000"/>
          </a:xfrm>
          <a:prstGeom prst="rect">
            <a:avLst/>
          </a:prstGeom>
        </p:spPr>
      </p:pic>
      <p:sp>
        <p:nvSpPr>
          <p:cNvPr id="37" name="Sprechblase: rechteckig mit abgerundeten Ecken 36">
            <a:extLst>
              <a:ext uri="{FF2B5EF4-FFF2-40B4-BE49-F238E27FC236}">
                <a16:creationId xmlns:a16="http://schemas.microsoft.com/office/drawing/2014/main" id="{C7978CCC-B0F8-4DFE-B757-D4A28B982001}"/>
              </a:ext>
            </a:extLst>
          </p:cNvPr>
          <p:cNvSpPr/>
          <p:nvPr/>
        </p:nvSpPr>
        <p:spPr bwMode="auto">
          <a:xfrm>
            <a:off x="176782" y="5850582"/>
            <a:ext cx="2557091" cy="696290"/>
          </a:xfrm>
          <a:prstGeom prst="wedgeRoundRectCallout">
            <a:avLst>
              <a:gd name="adj1" fmla="val -4092"/>
              <a:gd name="adj2" fmla="val -84778"/>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t>Key in brand name: official + unofficial social media profile</a:t>
            </a:r>
          </a:p>
          <a:p>
            <a:pPr marL="171450" indent="-171450" eaLnBrk="1" hangingPunct="1">
              <a:buFont typeface="Arial" panose="020B0604020202020204" pitchFamily="34" charset="0"/>
              <a:buChar char="•"/>
            </a:pPr>
            <a:r>
              <a:rPr lang="de-CH" sz="1200" smtClean="0"/>
              <a:t>Get Social </a:t>
            </a:r>
            <a:r>
              <a:rPr lang="de-CH" sz="1200"/>
              <a:t>Media Brand URL</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sp>
        <p:nvSpPr>
          <p:cNvPr id="38" name="Sprechblase: rechteckig mit abgerundeten Ecken 37">
            <a:extLst>
              <a:ext uri="{FF2B5EF4-FFF2-40B4-BE49-F238E27FC236}">
                <a16:creationId xmlns:a16="http://schemas.microsoft.com/office/drawing/2014/main" id="{0386E3AD-425A-4D6C-BDB8-C2DF4F4A4E85}"/>
              </a:ext>
            </a:extLst>
          </p:cNvPr>
          <p:cNvSpPr/>
          <p:nvPr/>
        </p:nvSpPr>
        <p:spPr bwMode="auto">
          <a:xfrm>
            <a:off x="5569881" y="5058317"/>
            <a:ext cx="1405813" cy="280096"/>
          </a:xfrm>
          <a:prstGeom prst="wedgeRoundRectCallout">
            <a:avLst>
              <a:gd name="adj1" fmla="val -79324"/>
              <a:gd name="adj2" fmla="val -6592"/>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Model Prediction</a:t>
            </a:r>
          </a:p>
        </p:txBody>
      </p:sp>
      <p:sp>
        <p:nvSpPr>
          <p:cNvPr id="39" name="Sprechblase: rechteckig mit abgerundeten Ecken 38">
            <a:extLst>
              <a:ext uri="{FF2B5EF4-FFF2-40B4-BE49-F238E27FC236}">
                <a16:creationId xmlns:a16="http://schemas.microsoft.com/office/drawing/2014/main" id="{67A61387-6880-4592-B1F1-9059BFFEBB2E}"/>
              </a:ext>
            </a:extLst>
          </p:cNvPr>
          <p:cNvSpPr/>
          <p:nvPr/>
        </p:nvSpPr>
        <p:spPr bwMode="auto">
          <a:xfrm>
            <a:off x="8114729" y="5850581"/>
            <a:ext cx="1710490" cy="696291"/>
          </a:xfrm>
          <a:prstGeom prst="wedgeRoundRectCallout">
            <a:avLst>
              <a:gd name="adj1" fmla="val 3536"/>
              <a:gd name="adj2" fmla="val -67053"/>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smtClean="0">
                <a:ln>
                  <a:noFill/>
                </a:ln>
                <a:solidFill>
                  <a:srgbClr val="000000"/>
                </a:solidFill>
                <a:effectLst/>
                <a:latin typeface="Neutraface Text Book" charset="0"/>
                <a:ea typeface="ヒラギノ角ゴ ProN W3" charset="0"/>
                <a:cs typeface="ヒラギノ角ゴ ProN W3" charset="0"/>
                <a:sym typeface="Neutraface Text Book" charset="0"/>
              </a:rPr>
              <a:t>Classification </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of </a:t>
            </a:r>
            <a:r>
              <a:rPr kumimoji="0" lang="de-CH" sz="1200" b="0" i="0" u="none" strike="noStrike" cap="none" normalizeH="0" baseline="0" smtClean="0">
                <a:ln>
                  <a:noFill/>
                </a:ln>
                <a:solidFill>
                  <a:srgbClr val="000000"/>
                </a:solidFill>
                <a:effectLst/>
                <a:latin typeface="Neutraface Text Book" charset="0"/>
                <a:ea typeface="ヒラギノ角ゴ ProN W3" charset="0"/>
                <a:cs typeface="ヒラギノ角ゴ ProN W3" charset="0"/>
                <a:sym typeface="Neutraface Text Book" charset="0"/>
              </a:rPr>
              <a:t>one brand at</a:t>
            </a:r>
            <a:r>
              <a:rPr kumimoji="0" lang="de-CH" sz="1200" b="0" i="0" u="none" strike="noStrike" cap="none" normalizeH="0" smtClean="0">
                <a:ln>
                  <a:noFill/>
                </a:ln>
                <a:solidFill>
                  <a:srgbClr val="000000"/>
                </a:solidFill>
                <a:effectLst/>
                <a:latin typeface="Neutraface Text Book" charset="0"/>
                <a:ea typeface="ヒラギノ角ゴ ProN W3" charset="0"/>
                <a:cs typeface="ヒラギノ角ゴ ProN W3" charset="0"/>
                <a:sym typeface="Neutraface Text Book" charset="0"/>
              </a:rPr>
              <a:t> a time</a:t>
            </a:r>
            <a:r>
              <a:rPr kumimoji="0" lang="de-CH" sz="1200" b="0" i="0" u="none" strike="noStrike" cap="none" normalizeH="0" baseline="0" smtClean="0">
                <a:ln>
                  <a:noFill/>
                </a:ln>
                <a:solidFill>
                  <a:srgbClr val="000000"/>
                </a:solidFill>
                <a:effectLst/>
                <a:latin typeface="Neutraface Text Book" charset="0"/>
                <a:ea typeface="ヒラギノ角ゴ ProN W3" charset="0"/>
                <a:cs typeface="ヒラギノ角ゴ ProN W3" charset="0"/>
                <a:sym typeface="Neutraface Text Book" charset="0"/>
              </a:rPr>
              <a:t> into fixed brand </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attributes</a:t>
            </a:r>
          </a:p>
        </p:txBody>
      </p:sp>
      <p:pic>
        <p:nvPicPr>
          <p:cNvPr id="3" name="Grafik 2" descr="Übertragen">
            <a:extLst>
              <a:ext uri="{FF2B5EF4-FFF2-40B4-BE49-F238E27FC236}">
                <a16:creationId xmlns:a16="http://schemas.microsoft.com/office/drawing/2014/main" id="{E16066A5-10E3-4351-A3D8-AE2B131F06DE}"/>
              </a:ext>
            </a:extLst>
          </p:cNvPr>
          <p:cNvPicPr>
            <a:picLocks noChangeAspect="1"/>
          </p:cNvPicPr>
          <p:nvPr/>
        </p:nvPicPr>
        <p:blipFill>
          <a:blip r:embed="rId33">
            <a:extLst>
              <a:ext uri="{96DAC541-7B7A-43D3-8B79-37D633B846F1}">
                <asvg:svgBlip xmlns:asvg="http://schemas.microsoft.com/office/drawing/2016/SVG/main" xmlns="" r:embed="rId34"/>
              </a:ext>
            </a:extLst>
          </a:blip>
          <a:stretch>
            <a:fillRect/>
          </a:stretch>
        </p:blipFill>
        <p:spPr>
          <a:xfrm rot="5400000">
            <a:off x="4830067" y="5090994"/>
            <a:ext cx="245866" cy="360000"/>
          </a:xfrm>
          <a:prstGeom prst="rect">
            <a:avLst/>
          </a:prstGeom>
        </p:spPr>
      </p:pic>
      <p:sp>
        <p:nvSpPr>
          <p:cNvPr id="22"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smtClean="0">
                <a:solidFill>
                  <a:srgbClr val="D9D9D9"/>
                </a:solidFill>
                <a:latin typeface="Source Sans Pro Light" charset="0"/>
                <a:ea typeface="ヒラギノ角ゴ ProN W3" charset="0"/>
                <a:cs typeface="Source Sans Pro Light" charset="0"/>
              </a:rPr>
              <a:t>How to use Deep Learning for Marketing?</a:t>
            </a:r>
            <a:endParaRPr lang="de-DE" b="1" kern="0">
              <a:solidFill>
                <a:srgbClr val="D9D9D9"/>
              </a:solidFill>
              <a:latin typeface="Source Sans Pro Light" charset="0"/>
              <a:ea typeface="ヒラギノ角ゴ ProN W3" charset="0"/>
              <a:cs typeface="Source Sans Pro Light" charset="0"/>
            </a:endParaRPr>
          </a:p>
        </p:txBody>
      </p:sp>
      <p:pic>
        <p:nvPicPr>
          <p:cNvPr id="6" name="Picture 5"/>
          <p:cNvPicPr>
            <a:picLocks noChangeAspect="1"/>
          </p:cNvPicPr>
          <p:nvPr/>
        </p:nvPicPr>
        <p:blipFill>
          <a:blip r:embed="rId35"/>
          <a:stretch>
            <a:fillRect/>
          </a:stretch>
        </p:blipFill>
        <p:spPr>
          <a:xfrm>
            <a:off x="6659470" y="5438951"/>
            <a:ext cx="439972" cy="438321"/>
          </a:xfrm>
          <a:prstGeom prst="rect">
            <a:avLst/>
          </a:prstGeom>
        </p:spPr>
      </p:pic>
      <p:pic>
        <p:nvPicPr>
          <p:cNvPr id="7" name="Picture 6"/>
          <p:cNvPicPr>
            <a:picLocks noChangeAspect="1"/>
          </p:cNvPicPr>
          <p:nvPr/>
        </p:nvPicPr>
        <p:blipFill rotWithShape="1">
          <a:blip r:embed="rId36"/>
          <a:srcRect l="23522" r="19857"/>
          <a:stretch/>
        </p:blipFill>
        <p:spPr>
          <a:xfrm>
            <a:off x="6158051" y="5426268"/>
            <a:ext cx="452621" cy="449250"/>
          </a:xfrm>
          <a:prstGeom prst="rect">
            <a:avLst/>
          </a:prstGeom>
        </p:spPr>
      </p:pic>
      <p:pic>
        <p:nvPicPr>
          <p:cNvPr id="8" name="Picture 7"/>
          <p:cNvPicPr>
            <a:picLocks noChangeAspect="1"/>
          </p:cNvPicPr>
          <p:nvPr/>
        </p:nvPicPr>
        <p:blipFill>
          <a:blip r:embed="rId37"/>
          <a:stretch>
            <a:fillRect/>
          </a:stretch>
        </p:blipFill>
        <p:spPr>
          <a:xfrm>
            <a:off x="3893075" y="3895883"/>
            <a:ext cx="525280" cy="294157"/>
          </a:xfrm>
          <a:prstGeom prst="rect">
            <a:avLst/>
          </a:prstGeom>
        </p:spPr>
      </p:pic>
      <p:pic>
        <p:nvPicPr>
          <p:cNvPr id="10" name="Picture 9"/>
          <p:cNvPicPr>
            <a:picLocks noChangeAspect="1"/>
          </p:cNvPicPr>
          <p:nvPr/>
        </p:nvPicPr>
        <p:blipFill rotWithShape="1">
          <a:blip r:embed="rId38"/>
          <a:srcRect l="19618" r="25150"/>
          <a:stretch/>
        </p:blipFill>
        <p:spPr>
          <a:xfrm>
            <a:off x="2514297" y="3896000"/>
            <a:ext cx="433852" cy="439885"/>
          </a:xfrm>
          <a:prstGeom prst="rect">
            <a:avLst/>
          </a:prstGeom>
        </p:spPr>
      </p:pic>
      <p:pic>
        <p:nvPicPr>
          <p:cNvPr id="11" name="Picture 10"/>
          <p:cNvPicPr>
            <a:picLocks noChangeAspect="1"/>
          </p:cNvPicPr>
          <p:nvPr/>
        </p:nvPicPr>
        <p:blipFill>
          <a:blip r:embed="rId39"/>
          <a:stretch>
            <a:fillRect/>
          </a:stretch>
        </p:blipFill>
        <p:spPr>
          <a:xfrm>
            <a:off x="1511722" y="3908316"/>
            <a:ext cx="985466" cy="422343"/>
          </a:xfrm>
          <a:prstGeom prst="rect">
            <a:avLst/>
          </a:prstGeom>
        </p:spPr>
      </p:pic>
      <p:pic>
        <p:nvPicPr>
          <p:cNvPr id="12" name="Picture 11"/>
          <p:cNvPicPr>
            <a:picLocks noChangeAspect="1"/>
          </p:cNvPicPr>
          <p:nvPr/>
        </p:nvPicPr>
        <p:blipFill>
          <a:blip r:embed="rId40"/>
          <a:stretch>
            <a:fillRect/>
          </a:stretch>
        </p:blipFill>
        <p:spPr>
          <a:xfrm>
            <a:off x="2800634" y="5756881"/>
            <a:ext cx="1007413" cy="426325"/>
          </a:xfrm>
          <a:prstGeom prst="rect">
            <a:avLst/>
          </a:prstGeom>
        </p:spPr>
      </p:pic>
      <p:pic>
        <p:nvPicPr>
          <p:cNvPr id="16" name="Picture 15"/>
          <p:cNvPicPr>
            <a:picLocks noChangeAspect="1"/>
          </p:cNvPicPr>
          <p:nvPr/>
        </p:nvPicPr>
        <p:blipFill rotWithShape="1">
          <a:blip r:embed="rId41"/>
          <a:srcRect t="14939" b="20945"/>
          <a:stretch/>
        </p:blipFill>
        <p:spPr>
          <a:xfrm>
            <a:off x="6975694" y="5825188"/>
            <a:ext cx="1113034" cy="408993"/>
          </a:xfrm>
          <a:prstGeom prst="rect">
            <a:avLst/>
          </a:prstGeom>
        </p:spPr>
      </p:pic>
      <p:pic>
        <p:nvPicPr>
          <p:cNvPr id="17" name="Picture 16"/>
          <p:cNvPicPr>
            <a:picLocks noChangeAspect="1"/>
          </p:cNvPicPr>
          <p:nvPr/>
        </p:nvPicPr>
        <p:blipFill>
          <a:blip r:embed="rId42"/>
          <a:stretch>
            <a:fillRect/>
          </a:stretch>
        </p:blipFill>
        <p:spPr>
          <a:xfrm>
            <a:off x="2970874" y="5405394"/>
            <a:ext cx="751134" cy="292921"/>
          </a:xfrm>
          <a:prstGeom prst="rect">
            <a:avLst/>
          </a:prstGeom>
        </p:spPr>
      </p:pic>
      <p:pic>
        <p:nvPicPr>
          <p:cNvPr id="19" name="Picture 18"/>
          <p:cNvPicPr>
            <a:picLocks noChangeAspect="1"/>
          </p:cNvPicPr>
          <p:nvPr/>
        </p:nvPicPr>
        <p:blipFill>
          <a:blip r:embed="rId43"/>
          <a:stretch>
            <a:fillRect/>
          </a:stretch>
        </p:blipFill>
        <p:spPr>
          <a:xfrm>
            <a:off x="3030813" y="6183206"/>
            <a:ext cx="745059" cy="301823"/>
          </a:xfrm>
          <a:prstGeom prst="rect">
            <a:avLst/>
          </a:prstGeom>
        </p:spPr>
      </p:pic>
      <p:pic>
        <p:nvPicPr>
          <p:cNvPr id="20" name="Picture 19"/>
          <p:cNvPicPr>
            <a:picLocks noChangeAspect="1"/>
          </p:cNvPicPr>
          <p:nvPr/>
        </p:nvPicPr>
        <p:blipFill rotWithShape="1">
          <a:blip r:embed="rId44"/>
          <a:srcRect t="34880" b="31101"/>
          <a:stretch/>
        </p:blipFill>
        <p:spPr>
          <a:xfrm>
            <a:off x="275695" y="3914771"/>
            <a:ext cx="1222499" cy="415888"/>
          </a:xfrm>
          <a:prstGeom prst="rect">
            <a:avLst/>
          </a:prstGeom>
        </p:spPr>
      </p:pic>
      <p:pic>
        <p:nvPicPr>
          <p:cNvPr id="23" name="Picture 22"/>
          <p:cNvPicPr>
            <a:picLocks noChangeAspect="1"/>
          </p:cNvPicPr>
          <p:nvPr/>
        </p:nvPicPr>
        <p:blipFill>
          <a:blip r:embed="rId45"/>
          <a:stretch>
            <a:fillRect/>
          </a:stretch>
        </p:blipFill>
        <p:spPr>
          <a:xfrm>
            <a:off x="2992984" y="3918599"/>
            <a:ext cx="740557" cy="362204"/>
          </a:xfrm>
          <a:prstGeom prst="rect">
            <a:avLst/>
          </a:prstGeom>
        </p:spPr>
      </p:pic>
      <p:pic>
        <p:nvPicPr>
          <p:cNvPr id="24" name="Picture 23"/>
          <p:cNvPicPr>
            <a:picLocks noChangeAspect="1"/>
          </p:cNvPicPr>
          <p:nvPr/>
        </p:nvPicPr>
        <p:blipFill>
          <a:blip r:embed="rId46"/>
          <a:stretch>
            <a:fillRect/>
          </a:stretch>
        </p:blipFill>
        <p:spPr>
          <a:xfrm>
            <a:off x="3004036" y="4961160"/>
            <a:ext cx="591468" cy="318929"/>
          </a:xfrm>
          <a:prstGeom prst="rect">
            <a:avLst/>
          </a:prstGeom>
        </p:spPr>
      </p:pic>
      <p:pic>
        <p:nvPicPr>
          <p:cNvPr id="25" name="Picture 24"/>
          <p:cNvPicPr>
            <a:picLocks noChangeAspect="1"/>
          </p:cNvPicPr>
          <p:nvPr/>
        </p:nvPicPr>
        <p:blipFill>
          <a:blip r:embed="rId47"/>
          <a:stretch>
            <a:fillRect/>
          </a:stretch>
        </p:blipFill>
        <p:spPr>
          <a:xfrm>
            <a:off x="4572396" y="3856876"/>
            <a:ext cx="918986" cy="342123"/>
          </a:xfrm>
          <a:prstGeom prst="rect">
            <a:avLst/>
          </a:prstGeom>
        </p:spPr>
      </p:pic>
      <p:pic>
        <p:nvPicPr>
          <p:cNvPr id="26" name="Picture 25"/>
          <p:cNvPicPr>
            <a:picLocks noChangeAspect="1"/>
          </p:cNvPicPr>
          <p:nvPr/>
        </p:nvPicPr>
        <p:blipFill rotWithShape="1">
          <a:blip r:embed="rId48"/>
          <a:srcRect l="21179" t="24460" r="27830" b="27014"/>
          <a:stretch/>
        </p:blipFill>
        <p:spPr>
          <a:xfrm>
            <a:off x="6117347" y="5924282"/>
            <a:ext cx="770607" cy="318294"/>
          </a:xfrm>
          <a:prstGeom prst="rect">
            <a:avLst/>
          </a:prstGeom>
        </p:spPr>
      </p:pic>
      <p:graphicFrame>
        <p:nvGraphicFramePr>
          <p:cNvPr id="34"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4215184926"/>
              </p:ext>
            </p:extLst>
          </p:nvPr>
        </p:nvGraphicFramePr>
        <p:xfrm>
          <a:off x="6616771" y="2967442"/>
          <a:ext cx="2656307" cy="975360"/>
        </p:xfrm>
        <a:graphic>
          <a:graphicData uri="http://schemas.openxmlformats.org/drawingml/2006/table">
            <a:tbl>
              <a:tblPr firstRow="1" bandRow="1">
                <a:tableStyleId>{C4B1156A-380E-4F78-BDF5-A606A8083BF9}</a:tableStyleId>
              </a:tblPr>
              <a:tblGrid>
                <a:gridCol w="1111840">
                  <a:extLst>
                    <a:ext uri="{9D8B030D-6E8A-4147-A177-3AD203B41FA5}">
                      <a16:colId xmlns:a16="http://schemas.microsoft.com/office/drawing/2014/main" val="1206606293"/>
                    </a:ext>
                  </a:extLst>
                </a:gridCol>
                <a:gridCol w="1544467">
                  <a:extLst>
                    <a:ext uri="{9D8B030D-6E8A-4147-A177-3AD203B41FA5}">
                      <a16:colId xmlns:a16="http://schemas.microsoft.com/office/drawing/2014/main" val="1266153856"/>
                    </a:ext>
                  </a:extLst>
                </a:gridCol>
              </a:tblGrid>
              <a:tr h="224593">
                <a:tc>
                  <a:txBody>
                    <a:bodyPr/>
                    <a:lstStyle/>
                    <a:p>
                      <a:pPr algn="ctr"/>
                      <a:r>
                        <a:rPr lang="de-CH" b="1" smtClean="0">
                          <a:solidFill>
                            <a:schemeClr val="accent4"/>
                          </a:solidFill>
                        </a:rPr>
                        <a:t>Social Media</a:t>
                      </a:r>
                      <a:endParaRPr lang="de-CH" b="1">
                        <a:solidFill>
                          <a:schemeClr val="accent4"/>
                        </a:solidFill>
                      </a:endParaRPr>
                    </a:p>
                  </a:txBody>
                  <a:tcPr anchor="ctr">
                    <a:solidFill>
                      <a:schemeClr val="bg1">
                        <a:lumMod val="85000"/>
                      </a:schemeClr>
                    </a:solidFill>
                  </a:tcPr>
                </a:tc>
                <a:tc>
                  <a:txBody>
                    <a:bodyPr/>
                    <a:lstStyle/>
                    <a:p>
                      <a:pPr algn="ctr"/>
                      <a:r>
                        <a:rPr lang="de-CH" b="1" smtClean="0">
                          <a:solidFill>
                            <a:schemeClr val="accent4"/>
                          </a:solidFill>
                        </a:rPr>
                        <a:t>BPA</a:t>
                      </a:r>
                      <a:endParaRPr lang="de-CH" b="1">
                        <a:solidFill>
                          <a:schemeClr val="accent4"/>
                        </a:solidFill>
                      </a:endParaRPr>
                    </a:p>
                  </a:txBody>
                  <a:tcPr anchor="ctr">
                    <a:solidFill>
                      <a:schemeClr val="bg1">
                        <a:lumMod val="85000"/>
                      </a:schemeClr>
                    </a:solidFill>
                  </a:tcPr>
                </a:tc>
                <a:extLst>
                  <a:ext uri="{0D108BD9-81ED-4DB2-BD59-A6C34878D82A}">
                    <a16:rowId xmlns:a16="http://schemas.microsoft.com/office/drawing/2014/main" val="2907654820"/>
                  </a:ext>
                </a:extLst>
              </a:tr>
              <a:tr h="531930">
                <a:tc>
                  <a:txBody>
                    <a:bodyPr/>
                    <a:lstStyle/>
                    <a:p>
                      <a:pPr marL="0" marR="0" lvl="0" indent="0" algn="ctr" defTabSz="336736" rtl="0" eaLnBrk="1" fontAlgn="auto" latinLnBrk="0" hangingPunct="1">
                        <a:lnSpc>
                          <a:spcPct val="100000"/>
                        </a:lnSpc>
                        <a:spcBef>
                          <a:spcPts val="0"/>
                        </a:spcBef>
                        <a:spcAft>
                          <a:spcPts val="0"/>
                        </a:spcAft>
                        <a:buClrTx/>
                        <a:buSzTx/>
                        <a:buFontTx/>
                        <a:buNone/>
                        <a:tabLst/>
                        <a:defRPr/>
                      </a:pPr>
                      <a:r>
                        <a:rPr lang="de-CH" b="0" smtClean="0">
                          <a:solidFill>
                            <a:schemeClr val="accent4"/>
                          </a:solidFill>
                        </a:rPr>
                        <a:t>Flickr,</a:t>
                      </a:r>
                      <a:r>
                        <a:rPr lang="de-CH" b="0" baseline="0" smtClean="0">
                          <a:solidFill>
                            <a:schemeClr val="accent4"/>
                          </a:solidFill>
                        </a:rPr>
                        <a:t> Instagram</a:t>
                      </a:r>
                      <a:endParaRPr lang="de-CH" b="0" smtClean="0">
                        <a:solidFill>
                          <a:schemeClr val="accent4"/>
                        </a:solidFill>
                      </a:endParaRPr>
                    </a:p>
                  </a:txBody>
                  <a:tcPr anchor="ctr">
                    <a:solidFill>
                      <a:schemeClr val="bg1">
                        <a:lumMod val="85000"/>
                      </a:schemeClr>
                    </a:solidFill>
                  </a:tcPr>
                </a:tc>
                <a:tc>
                  <a:txBody>
                    <a:bodyPr/>
                    <a:lstStyle/>
                    <a:p>
                      <a:pPr algn="ctr"/>
                      <a:r>
                        <a:rPr lang="de-CH" b="0" smtClean="0">
                          <a:solidFill>
                            <a:schemeClr val="accent4"/>
                          </a:solidFill>
                        </a:rPr>
                        <a:t>fun, healthy, rugged, glamorous</a:t>
                      </a:r>
                      <a:endParaRPr lang="de-CH" b="0">
                        <a:solidFill>
                          <a:schemeClr val="accent4"/>
                        </a:solidFill>
                      </a:endParaRPr>
                    </a:p>
                  </a:txBody>
                  <a:tcPr>
                    <a:solidFill>
                      <a:schemeClr val="bg1">
                        <a:lumMod val="85000"/>
                      </a:schemeClr>
                    </a:solidFill>
                  </a:tcPr>
                </a:tc>
                <a:extLst>
                  <a:ext uri="{0D108BD9-81ED-4DB2-BD59-A6C34878D82A}">
                    <a16:rowId xmlns:a16="http://schemas.microsoft.com/office/drawing/2014/main" val="254631788"/>
                  </a:ext>
                </a:extLst>
              </a:tr>
            </a:tbl>
          </a:graphicData>
        </a:graphic>
      </p:graphicFrame>
    </p:spTree>
    <p:extLst>
      <p:ext uri="{BB962C8B-B14F-4D97-AF65-F5344CB8AC3E}">
        <p14:creationId xmlns:p14="http://schemas.microsoft.com/office/powerpoint/2010/main" val="11104336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90025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en-US" noProof="1">
                <a:latin typeface="Source Sans Pro Light" charset="0"/>
                <a:ea typeface="ヒラギノ角ゴ ProN W3" charset="0"/>
                <a:cs typeface="Source Sans Pro Light" charset="0"/>
              </a:rPr>
              <a:t>Benefits</a:t>
            </a:r>
            <a:r>
              <a:rPr lang="de-CH">
                <a:latin typeface="Source Sans Pro Light" charset="0"/>
                <a:ea typeface="ヒラギノ角ゴ ProN W3" charset="0"/>
                <a:cs typeface="Source Sans Pro Light" charset="0"/>
              </a:rPr>
              <a:t> of a Brand Management Web </a:t>
            </a:r>
            <a:r>
              <a:rPr lang="de-CH" smtClean="0">
                <a:latin typeface="Source Sans Pro Light" charset="0"/>
                <a:ea typeface="ヒラギノ角ゴ ProN W3" charset="0"/>
                <a:cs typeface="Source Sans Pro Light" charset="0"/>
              </a:rPr>
              <a:t>Tool </a:t>
            </a:r>
            <a:r>
              <a:rPr lang="de-CH">
                <a:latin typeface="Source Sans Pro Light" charset="0"/>
                <a:ea typeface="ヒラギノ角ゴ ProN W3" charset="0"/>
                <a:cs typeface="Source Sans Pro Light" charset="0"/>
              </a:rPr>
              <a:t>for Marketing Personnel </a:t>
            </a: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10"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smtClea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
        <p:nvSpPr>
          <p:cNvPr id="6" name="TextBox 5"/>
          <p:cNvSpPr txBox="1"/>
          <p:nvPr/>
        </p:nvSpPr>
        <p:spPr>
          <a:xfrm>
            <a:off x="4189662" y="2217638"/>
            <a:ext cx="7640102" cy="923330"/>
          </a:xfrm>
          <a:prstGeom prst="rect">
            <a:avLst/>
          </a:prstGeom>
          <a:noFill/>
        </p:spPr>
        <p:txBody>
          <a:bodyPr wrap="square" rtlCol="0">
            <a:spAutoFit/>
          </a:bodyPr>
          <a:lstStyle/>
          <a:p>
            <a:r>
              <a:rPr lang="de-CH" sz="1800" u="dotted" smtClean="0">
                <a:latin typeface="Berlin Sans FB" panose="020E0602020502020306" pitchFamily="34" charset="0"/>
              </a:rPr>
              <a:t>San Pellegrino </a:t>
            </a:r>
          </a:p>
          <a:p>
            <a:r>
              <a:rPr lang="de-CH" sz="1800" smtClean="0">
                <a:latin typeface="Berlin Sans FB" panose="020E0602020502020306" pitchFamily="34" charset="0"/>
              </a:rPr>
              <a:t>Official portrayal is healthy 38% &amp; fun 42%.</a:t>
            </a:r>
          </a:p>
          <a:p>
            <a:r>
              <a:rPr lang="de-CH" sz="1800" smtClean="0">
                <a:latin typeface="Berlin Sans FB" panose="020E0602020502020306" pitchFamily="34" charset="0"/>
              </a:rPr>
              <a:t>Unofficial portrayal is fun only 52%. </a:t>
            </a:r>
            <a:endParaRPr lang="en-US" sz="1800">
              <a:latin typeface="Berlin Sans FB" panose="020E0602020502020306"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66530"/>
          <a:stretch/>
        </p:blipFill>
        <p:spPr>
          <a:xfrm>
            <a:off x="7942796" y="1285522"/>
            <a:ext cx="2033170" cy="5307067"/>
          </a:xfrm>
          <a:prstGeom prst="rect">
            <a:avLst/>
          </a:prstGeom>
        </p:spPr>
      </p:pic>
      <p:sp>
        <p:nvSpPr>
          <p:cNvPr id="13" name="Oval 12" descr="Kopf mit Zahnrädern"/>
          <p:cNvSpPr/>
          <p:nvPr/>
        </p:nvSpPr>
        <p:spPr>
          <a:xfrm>
            <a:off x="342900" y="1520788"/>
            <a:ext cx="1033591" cy="1033591"/>
          </a:xfrm>
          <a:prstGeom prst="ellipse">
            <a:avLst/>
          </a:prstGeom>
          <a:blipFill>
            <a:blip r:embed="rId4">
              <a:extLst>
                <a:ext uri="{28A0092B-C50C-407E-A947-70E740481C1C}">
                  <a14:useLocalDpi xmlns:a14="http://schemas.microsoft.com/office/drawing/2010/main" val="0"/>
                </a:ext>
                <a:ext uri="{96DAC541-7B7A-43D3-8B79-37D633B846F1}">
                  <asvg:svgBlip xmlns:lc="http://schemas.openxmlformats.org/drawingml/2006/lockedCanvas" xmlns="" xmlns:asvg="http://schemas.microsoft.com/office/drawing/2016/SVG/main" xmlns:dgm="http://schemas.openxmlformats.org/drawingml/2006/diagram" r:embed="rId5"/>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4" name="Oval 13" descr="Nadel"/>
          <p:cNvSpPr/>
          <p:nvPr/>
        </p:nvSpPr>
        <p:spPr>
          <a:xfrm>
            <a:off x="374740" y="3002134"/>
            <a:ext cx="1033591" cy="1033591"/>
          </a:xfrm>
          <a:prstGeom prst="ellipse">
            <a:avLst/>
          </a:prstGeom>
          <a:blipFill>
            <a:blip r:embed="rId6">
              <a:extLst>
                <a:ext uri="{28A0092B-C50C-407E-A947-70E740481C1C}">
                  <a14:useLocalDpi xmlns:a14="http://schemas.microsoft.com/office/drawing/2010/main" val="0"/>
                </a:ext>
                <a:ext uri="{96DAC541-7B7A-43D3-8B79-37D633B846F1}">
                  <asvg:svgBlip xmlns:lc="http://schemas.openxmlformats.org/drawingml/2006/lockedCanvas" xmlns="" xmlns:asvg="http://schemas.microsoft.com/office/drawing/2016/SVG/main" xmlns:dgm="http://schemas.openxmlformats.org/drawingml/2006/diagram" r:embed="rId7"/>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5" name="Oval 14" descr="Glühbirne und Zahnrad"/>
          <p:cNvSpPr/>
          <p:nvPr/>
        </p:nvSpPr>
        <p:spPr>
          <a:xfrm>
            <a:off x="374739" y="4437112"/>
            <a:ext cx="1033591" cy="1033591"/>
          </a:xfrm>
          <a:prstGeom prst="ellipse">
            <a:avLst/>
          </a:prstGeom>
          <a:blipFill>
            <a:blip r:embed="rId8">
              <a:extLst>
                <a:ext uri="{28A0092B-C50C-407E-A947-70E740481C1C}">
                  <a14:useLocalDpi xmlns:a14="http://schemas.microsoft.com/office/drawing/2010/main" val="0"/>
                </a:ext>
                <a:ext uri="{96DAC541-7B7A-43D3-8B79-37D633B846F1}">
                  <asvg:svgBlip xmlns:lc="http://schemas.openxmlformats.org/drawingml/2006/lockedCanvas" xmlns="" xmlns:asvg="http://schemas.microsoft.com/office/drawing/2016/SVG/main" xmlns:dgm="http://schemas.openxmlformats.org/drawingml/2006/diagram" r:embed="rId9"/>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1" name="Content Placeholder 10"/>
          <p:cNvSpPr>
            <a:spLocks noGrp="1"/>
          </p:cNvSpPr>
          <p:nvPr>
            <p:ph idx="1"/>
          </p:nvPr>
        </p:nvSpPr>
        <p:spPr>
          <a:xfrm>
            <a:off x="1569920" y="1626514"/>
            <a:ext cx="6896217" cy="3751563"/>
          </a:xfrm>
        </p:spPr>
        <p:txBody>
          <a:bodyPr/>
          <a:lstStyle/>
          <a:p>
            <a:r>
              <a:rPr lang="de-CH" b="1" smtClean="0"/>
              <a:t> Consumer Insights </a:t>
            </a:r>
            <a:r>
              <a:rPr lang="de-CH" smtClean="0"/>
              <a:t>- Better </a:t>
            </a:r>
            <a:r>
              <a:rPr lang="de-CH"/>
              <a:t>understand consumer brand </a:t>
            </a:r>
            <a:r>
              <a:rPr lang="de-CH" smtClean="0"/>
              <a:t>perception</a:t>
            </a:r>
          </a:p>
          <a:p>
            <a:endParaRPr lang="de-CH" smtClean="0"/>
          </a:p>
          <a:p>
            <a:r>
              <a:rPr lang="de-CH" b="1" smtClean="0"/>
              <a:t> Benchmarking </a:t>
            </a:r>
            <a:r>
              <a:rPr lang="de-CH" smtClean="0"/>
              <a:t>- </a:t>
            </a:r>
            <a:r>
              <a:rPr lang="de-CH"/>
              <a:t>Brand positioning </a:t>
            </a:r>
            <a:r>
              <a:rPr lang="de-CH" smtClean="0"/>
              <a:t>and comparison with </a:t>
            </a:r>
            <a:r>
              <a:rPr lang="en-US" smtClean="0"/>
              <a:t>competitors</a:t>
            </a:r>
          </a:p>
          <a:p>
            <a:endParaRPr lang="de-CH" smtClean="0"/>
          </a:p>
          <a:p>
            <a:r>
              <a:rPr lang="de-CH" b="1" smtClean="0"/>
              <a:t> </a:t>
            </a:r>
            <a:r>
              <a:rPr lang="de-CH" b="1"/>
              <a:t>New </a:t>
            </a:r>
            <a:r>
              <a:rPr lang="de-CH" b="1" smtClean="0"/>
              <a:t>Opportunities </a:t>
            </a:r>
            <a:r>
              <a:rPr lang="de-CH" smtClean="0"/>
              <a:t>- Improve </a:t>
            </a:r>
            <a:r>
              <a:rPr lang="de-CH"/>
              <a:t>corporate brand image</a:t>
            </a:r>
          </a:p>
          <a:p>
            <a:endParaRPr lang="de-CH"/>
          </a:p>
          <a:p>
            <a:endParaRPr lang="en-US"/>
          </a:p>
        </p:txBody>
      </p:sp>
      <p:sp>
        <p:nvSpPr>
          <p:cNvPr id="17" name="TextBox 16"/>
          <p:cNvSpPr txBox="1"/>
          <p:nvPr/>
        </p:nvSpPr>
        <p:spPr>
          <a:xfrm>
            <a:off x="4520952" y="3655854"/>
            <a:ext cx="7640102" cy="369332"/>
          </a:xfrm>
          <a:prstGeom prst="rect">
            <a:avLst/>
          </a:prstGeom>
          <a:noFill/>
        </p:spPr>
        <p:txBody>
          <a:bodyPr wrap="square" rtlCol="0">
            <a:spAutoFit/>
          </a:bodyPr>
          <a:lstStyle/>
          <a:p>
            <a:r>
              <a:rPr lang="de-CH" sz="1800" u="dotted" smtClean="0">
                <a:latin typeface="Berlin Sans FB" panose="020E0602020502020306" pitchFamily="34" charset="0"/>
              </a:rPr>
              <a:t>San Pellegrino vs. Evian </a:t>
            </a:r>
          </a:p>
        </p:txBody>
      </p:sp>
      <p:pic>
        <p:nvPicPr>
          <p:cNvPr id="12" name="Picture 11"/>
          <p:cNvPicPr>
            <a:picLocks noChangeAspect="1"/>
          </p:cNvPicPr>
          <p:nvPr/>
        </p:nvPicPr>
        <p:blipFill>
          <a:blip r:embed="rId10"/>
          <a:stretch>
            <a:fillRect/>
          </a:stretch>
        </p:blipFill>
        <p:spPr>
          <a:xfrm>
            <a:off x="8164421" y="751823"/>
            <a:ext cx="1589919" cy="461343"/>
          </a:xfrm>
          <a:prstGeom prst="rect">
            <a:avLst/>
          </a:prstGeom>
        </p:spPr>
      </p:pic>
      <p:pic>
        <p:nvPicPr>
          <p:cNvPr id="16" name="Picture 15"/>
          <p:cNvPicPr>
            <a:picLocks noChangeAspect="1"/>
          </p:cNvPicPr>
          <p:nvPr/>
        </p:nvPicPr>
        <p:blipFill>
          <a:blip r:embed="rId11"/>
          <a:stretch>
            <a:fillRect/>
          </a:stretch>
        </p:blipFill>
        <p:spPr>
          <a:xfrm>
            <a:off x="3588983" y="4149159"/>
            <a:ext cx="639802" cy="454596"/>
          </a:xfrm>
          <a:prstGeom prst="rect">
            <a:avLst/>
          </a:prstGeom>
        </p:spPr>
      </p:pic>
      <p:pic>
        <p:nvPicPr>
          <p:cNvPr id="20" name="Picture 19"/>
          <p:cNvPicPr>
            <a:picLocks noChangeAspect="1"/>
          </p:cNvPicPr>
          <p:nvPr/>
        </p:nvPicPr>
        <p:blipFill>
          <a:blip r:embed="rId10"/>
          <a:stretch>
            <a:fillRect/>
          </a:stretch>
        </p:blipFill>
        <p:spPr>
          <a:xfrm>
            <a:off x="2074617" y="4142559"/>
            <a:ext cx="1352258" cy="392381"/>
          </a:xfrm>
          <a:prstGeom prst="rect">
            <a:avLst/>
          </a:prstGeom>
        </p:spPr>
      </p:pic>
      <p:sp>
        <p:nvSpPr>
          <p:cNvPr id="21" name="TextBox 20"/>
          <p:cNvSpPr txBox="1"/>
          <p:nvPr/>
        </p:nvSpPr>
        <p:spPr>
          <a:xfrm>
            <a:off x="1972768" y="5254320"/>
            <a:ext cx="6293767" cy="1200329"/>
          </a:xfrm>
          <a:prstGeom prst="rect">
            <a:avLst/>
          </a:prstGeom>
          <a:noFill/>
        </p:spPr>
        <p:txBody>
          <a:bodyPr wrap="square" rtlCol="0">
            <a:spAutoFit/>
          </a:bodyPr>
          <a:lstStyle/>
          <a:p>
            <a:r>
              <a:rPr lang="de-CH" sz="1800" u="dotted" smtClean="0">
                <a:latin typeface="Berlin Sans FB" panose="020E0602020502020306" pitchFamily="34" charset="0"/>
              </a:rPr>
              <a:t>San Pellegrino</a:t>
            </a:r>
          </a:p>
          <a:p>
            <a:r>
              <a:rPr lang="de-CH" sz="1800" smtClean="0">
                <a:latin typeface="Berlin Sans FB" panose="020E0602020502020306" pitchFamily="34" charset="0"/>
              </a:rPr>
              <a:t>«Marketing department to revise its 5-year brand positioning plan to focus on strenghtening its brand’s health benefits in advertising and social media campaigns.»</a:t>
            </a:r>
          </a:p>
        </p:txBody>
      </p:sp>
      <p:sp>
        <p:nvSpPr>
          <p:cNvPr id="22" name="TextBox 21"/>
          <p:cNvSpPr txBox="1"/>
          <p:nvPr/>
        </p:nvSpPr>
        <p:spPr>
          <a:xfrm>
            <a:off x="1928664" y="2494637"/>
            <a:ext cx="2268252" cy="646331"/>
          </a:xfrm>
          <a:prstGeom prst="rect">
            <a:avLst/>
          </a:prstGeom>
          <a:noFill/>
        </p:spPr>
        <p:txBody>
          <a:bodyPr wrap="square" rtlCol="0">
            <a:spAutoFit/>
          </a:bodyPr>
          <a:lstStyle/>
          <a:p>
            <a:r>
              <a:rPr lang="de-CH" sz="1800" smtClean="0">
                <a:latin typeface="Berlin Sans FB" panose="020E0602020502020306" pitchFamily="34" charset="0"/>
              </a:rPr>
              <a:t>sanpellegrino_official:</a:t>
            </a:r>
          </a:p>
          <a:p>
            <a:r>
              <a:rPr lang="de-CH" sz="1800" smtClean="0">
                <a:latin typeface="Berlin Sans FB" panose="020E0602020502020306" pitchFamily="34" charset="0"/>
              </a:rPr>
              <a:t>#sanpellegrino:</a:t>
            </a:r>
            <a:endParaRPr lang="en-US" sz="1800">
              <a:latin typeface="Berlin Sans FB" panose="020E0602020502020306" pitchFamily="34" charset="0"/>
            </a:endParaRPr>
          </a:p>
        </p:txBody>
      </p:sp>
    </p:spTree>
    <p:extLst>
      <p:ext uri="{BB962C8B-B14F-4D97-AF65-F5344CB8AC3E}">
        <p14:creationId xmlns:p14="http://schemas.microsoft.com/office/powerpoint/2010/main" val="20178706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354516"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de-CH">
                <a:latin typeface="Source Sans Pro Light" charset="0"/>
                <a:ea typeface="ヒラギノ角ゴ ProN W3" charset="0"/>
                <a:cs typeface="Source Sans Pro Light" charset="0"/>
              </a:rPr>
              <a:t>Design of </a:t>
            </a:r>
            <a:r>
              <a:rPr lang="de-CH" err="1">
                <a:latin typeface="Source Sans Pro Light" charset="0"/>
                <a:ea typeface="ヒラギノ角ゴ ProN W3" charset="0"/>
                <a:cs typeface="Source Sans Pro Light" charset="0"/>
              </a:rPr>
              <a:t>the</a:t>
            </a:r>
            <a:r>
              <a:rPr lang="de-CH">
                <a:latin typeface="Source Sans Pro Light" charset="0"/>
                <a:ea typeface="ヒラギノ角ゴ ProN W3" charset="0"/>
                <a:cs typeface="Source Sans Pro Light" charset="0"/>
              </a:rPr>
              <a:t> </a:t>
            </a:r>
            <a:r>
              <a:rPr lang="de-CH" err="1">
                <a:latin typeface="Source Sans Pro Light" charset="0"/>
                <a:ea typeface="ヒラギノ角ゴ ProN W3" charset="0"/>
                <a:cs typeface="Source Sans Pro Light" charset="0"/>
              </a:rPr>
              <a:t>Deep</a:t>
            </a:r>
            <a:r>
              <a:rPr lang="de-CH">
                <a:latin typeface="Source Sans Pro Light" charset="0"/>
                <a:ea typeface="ヒラギノ角ゴ ProN W3" charset="0"/>
                <a:cs typeface="Source Sans Pro Light" charset="0"/>
              </a:rPr>
              <a:t> Learning Model Architecture</a:t>
            </a: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3" name="Inhaltsplatzhalter 2">
            <a:extLst>
              <a:ext uri="{FF2B5EF4-FFF2-40B4-BE49-F238E27FC236}">
                <a16:creationId xmlns:a16="http://schemas.microsoft.com/office/drawing/2014/main" id="{1D0329CD-DF4B-4D35-A790-3225B0E479CC}"/>
              </a:ext>
            </a:extLst>
          </p:cNvPr>
          <p:cNvSpPr>
            <a:spLocks noGrp="1"/>
          </p:cNvSpPr>
          <p:nvPr>
            <p:ph idx="1"/>
          </p:nvPr>
        </p:nvSpPr>
        <p:spPr>
          <a:xfrm>
            <a:off x="342900" y="1325149"/>
            <a:ext cx="9086404" cy="5056179"/>
          </a:xfrm>
        </p:spPr>
        <p:txBody>
          <a:bodyPr/>
          <a:lstStyle/>
          <a:p>
            <a:pPr marL="285750" indent="-285750">
              <a:buFont typeface="Arial" panose="020B0604020202020204" pitchFamily="34" charset="0"/>
              <a:buChar char="•"/>
            </a:pPr>
            <a:r>
              <a:rPr lang="de-CH" b="1" smtClean="0"/>
              <a:t>OneVsRest Multiclass </a:t>
            </a:r>
            <a:r>
              <a:rPr lang="de-CH" b="1"/>
              <a:t>Image Classification Problem</a:t>
            </a:r>
          </a:p>
          <a:p>
            <a:pPr marL="0" indent="0">
              <a:buNone/>
            </a:pPr>
            <a:r>
              <a:rPr lang="de-CH"/>
              <a:t>Classified manually annotated </a:t>
            </a:r>
            <a:r>
              <a:rPr lang="de-CH" smtClean="0"/>
              <a:t>16.000 </a:t>
            </a:r>
            <a:r>
              <a:rPr lang="de-CH"/>
              <a:t>images </a:t>
            </a:r>
            <a:r>
              <a:rPr lang="de-CH" smtClean="0"/>
              <a:t>downloaded from Flickr using Linux-on-Windows into one of </a:t>
            </a:r>
            <a:r>
              <a:rPr lang="de-CH"/>
              <a:t>the following 4 attributes </a:t>
            </a:r>
            <a:r>
              <a:rPr lang="de-CH" smtClean="0"/>
              <a:t>(+ their antonyms + UNK classes) taking </a:t>
            </a:r>
            <a:r>
              <a:rPr lang="de-CH"/>
              <a:t>the </a:t>
            </a:r>
            <a:r>
              <a:rPr lang="de-CH" smtClean="0"/>
              <a:t>argmax </a:t>
            </a:r>
            <a:r>
              <a:rPr lang="de-CH"/>
              <a:t>probability : </a:t>
            </a:r>
          </a:p>
          <a:p>
            <a:pPr marL="285750" indent="-285750">
              <a:buFont typeface="Arial" panose="020B0604020202020204" pitchFamily="34" charset="0"/>
              <a:buChar char="•"/>
            </a:pPr>
            <a:r>
              <a:rPr lang="de-CH" b="1" smtClean="0"/>
              <a:t>Transfer </a:t>
            </a:r>
            <a:r>
              <a:rPr lang="de-CH" b="1"/>
              <a:t>Learning Approach</a:t>
            </a:r>
          </a:p>
          <a:p>
            <a:pPr marL="0" indent="0">
              <a:buNone/>
            </a:pPr>
            <a:r>
              <a:rPr lang="de-CH" smtClean="0"/>
              <a:t>Used pre-trained «ResNet50» </a:t>
            </a:r>
            <a:r>
              <a:rPr lang="de-CH"/>
              <a:t>model </a:t>
            </a:r>
            <a:r>
              <a:rPr lang="de-CH" smtClean="0"/>
              <a:t>(CNN) with 500k parameters and added </a:t>
            </a:r>
            <a:r>
              <a:rPr lang="de-CH"/>
              <a:t>our own last fully </a:t>
            </a:r>
            <a:r>
              <a:rPr lang="de-CH" smtClean="0"/>
              <a:t>connected </a:t>
            </a:r>
            <a:r>
              <a:rPr lang="de-CH"/>
              <a:t>classifier layer.</a:t>
            </a:r>
          </a:p>
          <a:p>
            <a:pPr marL="285750" indent="-285750">
              <a:buFont typeface="Arial" panose="020B0604020202020204" pitchFamily="34" charset="0"/>
              <a:buChar char="•"/>
            </a:pPr>
            <a:r>
              <a:rPr lang="de-CH" b="1"/>
              <a:t>Model Prediction</a:t>
            </a:r>
            <a:endParaRPr lang="de-CH"/>
          </a:p>
          <a:p>
            <a:pPr marL="0" indent="0">
              <a:buNone/>
            </a:pPr>
            <a:r>
              <a:rPr lang="de-CH" smtClean="0"/>
              <a:t>Predicted </a:t>
            </a:r>
            <a:r>
              <a:rPr lang="de-CH"/>
              <a:t>class label for brand images.</a:t>
            </a:r>
          </a:p>
          <a:p>
            <a:pPr marL="0" indent="0">
              <a:buNone/>
            </a:pPr>
            <a:r>
              <a:rPr lang="de-CH" smtClean="0"/>
              <a:t>Example</a:t>
            </a:r>
            <a:r>
              <a:rPr lang="de-CH"/>
              <a:t>: Brand «DAR-VIDA» </a:t>
            </a:r>
          </a:p>
        </p:txBody>
      </p:sp>
      <p:graphicFrame>
        <p:nvGraphicFramePr>
          <p:cNvPr id="2"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2327887144"/>
              </p:ext>
            </p:extLst>
          </p:nvPr>
        </p:nvGraphicFramePr>
        <p:xfrm>
          <a:off x="6828341" y="2849624"/>
          <a:ext cx="2275698" cy="1008112"/>
        </p:xfrm>
        <a:graphic>
          <a:graphicData uri="http://schemas.openxmlformats.org/drawingml/2006/table">
            <a:tbl>
              <a:tblPr firstRow="1" bandRow="1">
                <a:tableStyleId>{C4B1156A-380E-4F78-BDF5-A606A8083BF9}</a:tableStyleId>
              </a:tblPr>
              <a:tblGrid>
                <a:gridCol w="1137849">
                  <a:extLst>
                    <a:ext uri="{9D8B030D-6E8A-4147-A177-3AD203B41FA5}">
                      <a16:colId xmlns:a16="http://schemas.microsoft.com/office/drawing/2014/main" val="1206606293"/>
                    </a:ext>
                  </a:extLst>
                </a:gridCol>
                <a:gridCol w="1137849">
                  <a:extLst>
                    <a:ext uri="{9D8B030D-6E8A-4147-A177-3AD203B41FA5}">
                      <a16:colId xmlns:a16="http://schemas.microsoft.com/office/drawing/2014/main" val="1266153856"/>
                    </a:ext>
                  </a:extLst>
                </a:gridCol>
              </a:tblGrid>
              <a:tr h="504056">
                <a:tc>
                  <a:txBody>
                    <a:bodyPr/>
                    <a:lstStyle/>
                    <a:p>
                      <a:pPr algn="ctr"/>
                      <a:r>
                        <a:rPr lang="de-CH" b="1">
                          <a:solidFill>
                            <a:schemeClr val="accent4"/>
                          </a:solidFill>
                        </a:rPr>
                        <a:t>Fun</a:t>
                      </a:r>
                    </a:p>
                  </a:txBody>
                  <a:tcPr anchor="ctr">
                    <a:solidFill>
                      <a:schemeClr val="bg1">
                        <a:lumMod val="85000"/>
                      </a:schemeClr>
                    </a:solidFill>
                  </a:tcPr>
                </a:tc>
                <a:tc>
                  <a:txBody>
                    <a:bodyPr/>
                    <a:lstStyle/>
                    <a:p>
                      <a:pPr algn="ctr"/>
                      <a:r>
                        <a:rPr lang="de-CH" b="1">
                          <a:solidFill>
                            <a:schemeClr val="accent4"/>
                          </a:solidFill>
                        </a:rPr>
                        <a:t>Healthy</a:t>
                      </a:r>
                    </a:p>
                  </a:txBody>
                  <a:tcPr anchor="ctr">
                    <a:solidFill>
                      <a:schemeClr val="bg1">
                        <a:lumMod val="85000"/>
                      </a:schemeClr>
                    </a:solidFill>
                  </a:tcPr>
                </a:tc>
                <a:extLst>
                  <a:ext uri="{0D108BD9-81ED-4DB2-BD59-A6C34878D82A}">
                    <a16:rowId xmlns:a16="http://schemas.microsoft.com/office/drawing/2014/main" val="2907654820"/>
                  </a:ext>
                </a:extLst>
              </a:tr>
              <a:tr h="504056">
                <a:tc>
                  <a:txBody>
                    <a:bodyPr/>
                    <a:lstStyle/>
                    <a:p>
                      <a:pPr algn="ctr"/>
                      <a:r>
                        <a:rPr lang="de-CH" b="1">
                          <a:solidFill>
                            <a:schemeClr val="accent4"/>
                          </a:solidFill>
                        </a:rPr>
                        <a:t>Glamorous</a:t>
                      </a:r>
                    </a:p>
                  </a:txBody>
                  <a:tcPr anchor="ctr">
                    <a:solidFill>
                      <a:schemeClr val="bg1">
                        <a:lumMod val="85000"/>
                      </a:schemeClr>
                    </a:solidFill>
                  </a:tcPr>
                </a:tc>
                <a:tc>
                  <a:txBody>
                    <a:bodyPr/>
                    <a:lstStyle/>
                    <a:p>
                      <a:pPr algn="ctr"/>
                      <a:r>
                        <a:rPr lang="de-CH" b="1">
                          <a:solidFill>
                            <a:schemeClr val="accent4"/>
                          </a:solidFill>
                        </a:rPr>
                        <a:t>Rugged</a:t>
                      </a:r>
                    </a:p>
                  </a:txBody>
                  <a:tcPr anchor="ctr">
                    <a:solidFill>
                      <a:schemeClr val="bg1">
                        <a:lumMod val="85000"/>
                      </a:schemeClr>
                    </a:solidFill>
                  </a:tcPr>
                </a:tc>
                <a:extLst>
                  <a:ext uri="{0D108BD9-81ED-4DB2-BD59-A6C34878D82A}">
                    <a16:rowId xmlns:a16="http://schemas.microsoft.com/office/drawing/2014/main" val="254631788"/>
                  </a:ext>
                </a:extLst>
              </a:tr>
            </a:tbl>
          </a:graphicData>
        </a:graphic>
      </p:graphicFrame>
      <p:sp>
        <p:nvSpPr>
          <p:cNvPr id="16" name="Pfeil: nach rechts 15">
            <a:extLst>
              <a:ext uri="{FF2B5EF4-FFF2-40B4-BE49-F238E27FC236}">
                <a16:creationId xmlns:a16="http://schemas.microsoft.com/office/drawing/2014/main" id="{22E9F72B-6F61-478E-89F9-462C59DEB2D2}"/>
              </a:ext>
            </a:extLst>
          </p:cNvPr>
          <p:cNvSpPr/>
          <p:nvPr/>
        </p:nvSpPr>
        <p:spPr bwMode="auto">
          <a:xfrm>
            <a:off x="6897216" y="5309125"/>
            <a:ext cx="648072" cy="422735"/>
          </a:xfrm>
          <a:prstGeom prst="right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graphicFrame>
        <p:nvGraphicFramePr>
          <p:cNvPr id="19" name="Diagramm 18">
            <a:extLst>
              <a:ext uri="{FF2B5EF4-FFF2-40B4-BE49-F238E27FC236}">
                <a16:creationId xmlns:a16="http://schemas.microsoft.com/office/drawing/2014/main" id="{D782766D-637C-4136-AE12-0EE00C326070}"/>
              </a:ext>
            </a:extLst>
          </p:cNvPr>
          <p:cNvGraphicFramePr/>
          <p:nvPr>
            <p:extLst>
              <p:ext uri="{D42A27DB-BD31-4B8C-83A1-F6EECF244321}">
                <p14:modId xmlns:p14="http://schemas.microsoft.com/office/powerpoint/2010/main" val="1211041985"/>
              </p:ext>
            </p:extLst>
          </p:nvPr>
        </p:nvGraphicFramePr>
        <p:xfrm>
          <a:off x="4664968" y="4491769"/>
          <a:ext cx="3004186" cy="1889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m 20">
            <a:extLst>
              <a:ext uri="{FF2B5EF4-FFF2-40B4-BE49-F238E27FC236}">
                <a16:creationId xmlns:a16="http://schemas.microsoft.com/office/drawing/2014/main" id="{DB5A43DE-8773-4BCB-AD4C-5B48052C8151}"/>
              </a:ext>
            </a:extLst>
          </p:cNvPr>
          <p:cNvGraphicFramePr/>
          <p:nvPr>
            <p:extLst>
              <p:ext uri="{D42A27DB-BD31-4B8C-83A1-F6EECF244321}">
                <p14:modId xmlns:p14="http://schemas.microsoft.com/office/powerpoint/2010/main" val="2346062807"/>
              </p:ext>
            </p:extLst>
          </p:nvPr>
        </p:nvGraphicFramePr>
        <p:xfrm>
          <a:off x="7365268" y="4487099"/>
          <a:ext cx="3004186" cy="18895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smtClea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Tree>
    <p:extLst>
      <p:ext uri="{BB962C8B-B14F-4D97-AF65-F5344CB8AC3E}">
        <p14:creationId xmlns:p14="http://schemas.microsoft.com/office/powerpoint/2010/main" val="24407491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12323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From Image Data to Model Deployment </a:t>
            </a:r>
            <a:r>
              <a:rPr lang="de-CH" smtClean="0">
                <a:latin typeface="Source Sans Pro Semibold" charset="0"/>
                <a:ea typeface="ヒラギノ角ゴ ProN W3" charset="0"/>
                <a:cs typeface="Source Sans Pro Semibold" charset="0"/>
              </a:rPr>
              <a:t>on a Web </a:t>
            </a:r>
            <a:r>
              <a:rPr lang="de-CH">
                <a:latin typeface="Source Sans Pro Semibold" charset="0"/>
                <a:ea typeface="ヒラギノ角ゴ ProN W3" charset="0"/>
                <a:cs typeface="Source Sans Pro Semibold" charset="0"/>
              </a:rPr>
              <a:t>App</a:t>
            </a:r>
            <a:endParaRPr lang="de-DE">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3" name="Ellipse 2">
            <a:extLst>
              <a:ext uri="{FF2B5EF4-FFF2-40B4-BE49-F238E27FC236}">
                <a16:creationId xmlns:a16="http://schemas.microsoft.com/office/drawing/2014/main" id="{4F80C483-48AB-4EA8-AB0C-E7C62C20B48C}"/>
              </a:ext>
            </a:extLst>
          </p:cNvPr>
          <p:cNvSpPr/>
          <p:nvPr/>
        </p:nvSpPr>
        <p:spPr bwMode="auto">
          <a:xfrm>
            <a:off x="557638" y="1664804"/>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Flickr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5" name="Rechteck 4">
            <a:extLst>
              <a:ext uri="{FF2B5EF4-FFF2-40B4-BE49-F238E27FC236}">
                <a16:creationId xmlns:a16="http://schemas.microsoft.com/office/drawing/2014/main" id="{13CFC015-3DB5-461B-AA43-A6F776ED542D}"/>
              </a:ext>
            </a:extLst>
          </p:cNvPr>
          <p:cNvSpPr/>
          <p:nvPr/>
        </p:nvSpPr>
        <p:spPr bwMode="auto">
          <a:xfrm>
            <a:off x="3128256" y="1664804"/>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Data Preprocessing</a:t>
            </a:r>
          </a:p>
        </p:txBody>
      </p:sp>
      <p:sp>
        <p:nvSpPr>
          <p:cNvPr id="9" name="Rechteck 8">
            <a:extLst>
              <a:ext uri="{FF2B5EF4-FFF2-40B4-BE49-F238E27FC236}">
                <a16:creationId xmlns:a16="http://schemas.microsoft.com/office/drawing/2014/main" id="{8BD1C62B-0B7B-4F07-A5E9-A25489185591}"/>
              </a:ext>
            </a:extLst>
          </p:cNvPr>
          <p:cNvSpPr/>
          <p:nvPr/>
        </p:nvSpPr>
        <p:spPr bwMode="auto">
          <a:xfrm>
            <a:off x="3130731" y="2874181"/>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Train</a:t>
            </a:r>
          </a:p>
        </p:txBody>
      </p:sp>
      <p:sp>
        <p:nvSpPr>
          <p:cNvPr id="10" name="Rechteck 9">
            <a:extLst>
              <a:ext uri="{FF2B5EF4-FFF2-40B4-BE49-F238E27FC236}">
                <a16:creationId xmlns:a16="http://schemas.microsoft.com/office/drawing/2014/main" id="{E52F1F0B-5A93-479F-BB2A-97C878F9829B}"/>
              </a:ext>
            </a:extLst>
          </p:cNvPr>
          <p:cNvSpPr/>
          <p:nvPr/>
        </p:nvSpPr>
        <p:spPr bwMode="auto">
          <a:xfrm>
            <a:off x="4973862" y="2874181"/>
            <a:ext cx="951246"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Validate</a:t>
            </a:r>
          </a:p>
        </p:txBody>
      </p:sp>
      <p:sp>
        <p:nvSpPr>
          <p:cNvPr id="13" name="Rechteck 12">
            <a:extLst>
              <a:ext uri="{FF2B5EF4-FFF2-40B4-BE49-F238E27FC236}">
                <a16:creationId xmlns:a16="http://schemas.microsoft.com/office/drawing/2014/main" id="{6B110BCE-213D-4B42-9F9B-B88E8EA12A7B}"/>
              </a:ext>
            </a:extLst>
          </p:cNvPr>
          <p:cNvSpPr/>
          <p:nvPr/>
        </p:nvSpPr>
        <p:spPr bwMode="auto">
          <a:xfrm>
            <a:off x="6365759" y="2874181"/>
            <a:ext cx="846889"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Test</a:t>
            </a:r>
          </a:p>
        </p:txBody>
      </p:sp>
      <p:sp>
        <p:nvSpPr>
          <p:cNvPr id="14" name="Rechteck 13">
            <a:extLst>
              <a:ext uri="{FF2B5EF4-FFF2-40B4-BE49-F238E27FC236}">
                <a16:creationId xmlns:a16="http://schemas.microsoft.com/office/drawing/2014/main" id="{29659907-703D-4265-9BDE-E97178F6F96D}"/>
              </a:ext>
            </a:extLst>
          </p:cNvPr>
          <p:cNvSpPr/>
          <p:nvPr/>
        </p:nvSpPr>
        <p:spPr bwMode="auto">
          <a:xfrm>
            <a:off x="3128256" y="4071628"/>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 Classifier Model</a:t>
            </a:r>
          </a:p>
        </p:txBody>
      </p:sp>
      <p:sp>
        <p:nvSpPr>
          <p:cNvPr id="15" name="Ellipse 14">
            <a:extLst>
              <a:ext uri="{FF2B5EF4-FFF2-40B4-BE49-F238E27FC236}">
                <a16:creationId xmlns:a16="http://schemas.microsoft.com/office/drawing/2014/main" id="{BEE4FDB0-288D-4D91-9BFF-3658D8A96213}"/>
              </a:ext>
            </a:extLst>
          </p:cNvPr>
          <p:cNvSpPr/>
          <p:nvPr/>
        </p:nvSpPr>
        <p:spPr bwMode="auto">
          <a:xfrm>
            <a:off x="560512" y="4071628"/>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Unlabeled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Instagram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7" name="Flussdiagramm: Grenzstelle 6">
            <a:extLst>
              <a:ext uri="{FF2B5EF4-FFF2-40B4-BE49-F238E27FC236}">
                <a16:creationId xmlns:a16="http://schemas.microsoft.com/office/drawing/2014/main" id="{24BFB8EF-596F-488A-904E-C38070F84557}"/>
              </a:ext>
            </a:extLst>
          </p:cNvPr>
          <p:cNvSpPr/>
          <p:nvPr/>
        </p:nvSpPr>
        <p:spPr bwMode="auto">
          <a:xfrm>
            <a:off x="6645188" y="5199755"/>
            <a:ext cx="1980220" cy="1001553"/>
          </a:xfrm>
          <a:prstGeom prst="flowChartTerminator">
            <a:avLst/>
          </a:prstGeom>
          <a:solidFill>
            <a:srgbClr val="B6DF89"/>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Web Application</a:t>
            </a:r>
          </a:p>
        </p:txBody>
      </p:sp>
      <p:sp>
        <p:nvSpPr>
          <p:cNvPr id="17" name="Rechteck 16">
            <a:extLst>
              <a:ext uri="{FF2B5EF4-FFF2-40B4-BE49-F238E27FC236}">
                <a16:creationId xmlns:a16="http://schemas.microsoft.com/office/drawing/2014/main" id="{5D907F3D-84A5-4CBC-9909-71D9D0AB900E}"/>
              </a:ext>
            </a:extLst>
          </p:cNvPr>
          <p:cNvSpPr/>
          <p:nvPr/>
        </p:nvSpPr>
        <p:spPr bwMode="auto">
          <a:xfrm>
            <a:off x="3128256" y="5286485"/>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Model Prediction</a:t>
            </a:r>
          </a:p>
        </p:txBody>
      </p:sp>
      <p:sp>
        <p:nvSpPr>
          <p:cNvPr id="8" name="Rechteck 7">
            <a:extLst>
              <a:ext uri="{FF2B5EF4-FFF2-40B4-BE49-F238E27FC236}">
                <a16:creationId xmlns:a16="http://schemas.microsoft.com/office/drawing/2014/main" id="{76995AD0-7079-439E-919F-2664BA069970}"/>
              </a:ext>
            </a:extLst>
          </p:cNvPr>
          <p:cNvSpPr/>
          <p:nvPr/>
        </p:nvSpPr>
        <p:spPr bwMode="auto">
          <a:xfrm>
            <a:off x="3008784" y="2786372"/>
            <a:ext cx="4320480" cy="1020231"/>
          </a:xfrm>
          <a:prstGeom prst="rect">
            <a:avLst/>
          </a:prstGeom>
          <a:no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cxnSp>
        <p:nvCxnSpPr>
          <p:cNvPr id="20" name="Gerade Verbindung mit Pfeil 19">
            <a:extLst>
              <a:ext uri="{FF2B5EF4-FFF2-40B4-BE49-F238E27FC236}">
                <a16:creationId xmlns:a16="http://schemas.microsoft.com/office/drawing/2014/main" id="{8B2C36A0-2120-41F6-AE2F-10711B490AA3}"/>
              </a:ext>
            </a:extLst>
          </p:cNvPr>
          <p:cNvCxnSpPr>
            <a:stCxn id="3" idx="6"/>
            <a:endCxn id="5" idx="1"/>
          </p:cNvCxnSpPr>
          <p:nvPr/>
        </p:nvCxnSpPr>
        <p:spPr bwMode="auto">
          <a:xfrm>
            <a:off x="2249826" y="2078850"/>
            <a:ext cx="87843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Gerade Verbindung mit Pfeil 22">
            <a:extLst>
              <a:ext uri="{FF2B5EF4-FFF2-40B4-BE49-F238E27FC236}">
                <a16:creationId xmlns:a16="http://schemas.microsoft.com/office/drawing/2014/main" id="{94D88891-4F9C-4FC3-9620-5D1920CBE889}"/>
              </a:ext>
            </a:extLst>
          </p:cNvPr>
          <p:cNvCxnSpPr/>
          <p:nvPr/>
        </p:nvCxnSpPr>
        <p:spPr bwMode="auto">
          <a:xfrm>
            <a:off x="2261286" y="4485674"/>
            <a:ext cx="86697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Gerade Verbindung mit Pfeil 27">
            <a:extLst>
              <a:ext uri="{FF2B5EF4-FFF2-40B4-BE49-F238E27FC236}">
                <a16:creationId xmlns:a16="http://schemas.microsoft.com/office/drawing/2014/main" id="{462AC879-1391-4F75-A3A7-BF367CAC4C76}"/>
              </a:ext>
            </a:extLst>
          </p:cNvPr>
          <p:cNvCxnSpPr>
            <a:stCxn id="14" idx="2"/>
            <a:endCxn id="17" idx="0"/>
          </p:cNvCxnSpPr>
          <p:nvPr/>
        </p:nvCxnSpPr>
        <p:spPr bwMode="auto">
          <a:xfrm>
            <a:off x="4046358" y="4899720"/>
            <a:ext cx="0" cy="38676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Gerade Verbindung mit Pfeil 30">
            <a:extLst>
              <a:ext uri="{FF2B5EF4-FFF2-40B4-BE49-F238E27FC236}">
                <a16:creationId xmlns:a16="http://schemas.microsoft.com/office/drawing/2014/main" id="{6336D857-52ED-48AA-9A24-5E0A47DF7C4D}"/>
              </a:ext>
            </a:extLst>
          </p:cNvPr>
          <p:cNvCxnSpPr>
            <a:stCxn id="5" idx="2"/>
          </p:cNvCxnSpPr>
          <p:nvPr/>
        </p:nvCxnSpPr>
        <p:spPr bwMode="auto">
          <a:xfrm>
            <a:off x="4046358" y="2492896"/>
            <a:ext cx="0" cy="293476"/>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Gerade Verbindung mit Pfeil 32">
            <a:extLst>
              <a:ext uri="{FF2B5EF4-FFF2-40B4-BE49-F238E27FC236}">
                <a16:creationId xmlns:a16="http://schemas.microsoft.com/office/drawing/2014/main" id="{EFC92CF2-63F3-4850-B786-1E80AE169C1B}"/>
              </a:ext>
            </a:extLst>
          </p:cNvPr>
          <p:cNvCxnSpPr>
            <a:endCxn id="14" idx="0"/>
          </p:cNvCxnSpPr>
          <p:nvPr/>
        </p:nvCxnSpPr>
        <p:spPr bwMode="auto">
          <a:xfrm>
            <a:off x="4046358" y="3806603"/>
            <a:ext cx="0" cy="26502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5" name="Gerade Verbindung mit Pfeil 34">
            <a:extLst>
              <a:ext uri="{FF2B5EF4-FFF2-40B4-BE49-F238E27FC236}">
                <a16:creationId xmlns:a16="http://schemas.microsoft.com/office/drawing/2014/main" id="{7E1D3A44-D877-4206-9AFF-AD531DBEE640}"/>
              </a:ext>
            </a:extLst>
          </p:cNvPr>
          <p:cNvCxnSpPr>
            <a:stCxn id="17" idx="3"/>
            <a:endCxn id="7" idx="1"/>
          </p:cNvCxnSpPr>
          <p:nvPr/>
        </p:nvCxnSpPr>
        <p:spPr bwMode="auto">
          <a:xfrm>
            <a:off x="4964460" y="5700531"/>
            <a:ext cx="1680728" cy="1"/>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Gerade Verbindung mit Pfeil 40">
            <a:extLst>
              <a:ext uri="{FF2B5EF4-FFF2-40B4-BE49-F238E27FC236}">
                <a16:creationId xmlns:a16="http://schemas.microsoft.com/office/drawing/2014/main" id="{1246AA05-67BC-4EE9-8D94-75D3CA2CC998}"/>
              </a:ext>
            </a:extLst>
          </p:cNvPr>
          <p:cNvCxnSpPr>
            <a:stCxn id="10" idx="3"/>
            <a:endCxn id="13" idx="1"/>
          </p:cNvCxnSpPr>
          <p:nvPr/>
        </p:nvCxnSpPr>
        <p:spPr bwMode="auto">
          <a:xfrm>
            <a:off x="5925108" y="3288227"/>
            <a:ext cx="440651"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Pfeil: nach oben gekrümmt 11">
            <a:extLst>
              <a:ext uri="{FF2B5EF4-FFF2-40B4-BE49-F238E27FC236}">
                <a16:creationId xmlns:a16="http://schemas.microsoft.com/office/drawing/2014/main" id="{FAEEBDCE-C40F-44C8-B686-E69CE2A1B484}"/>
              </a:ext>
            </a:extLst>
          </p:cNvPr>
          <p:cNvSpPr/>
          <p:nvPr/>
        </p:nvSpPr>
        <p:spPr bwMode="auto">
          <a:xfrm>
            <a:off x="3722322" y="3394963"/>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27" name="Pfeil: nach oben gekrümmt 26">
            <a:extLst>
              <a:ext uri="{FF2B5EF4-FFF2-40B4-BE49-F238E27FC236}">
                <a16:creationId xmlns:a16="http://schemas.microsoft.com/office/drawing/2014/main" id="{889A2627-F915-4237-8BAA-A2D016F060E2}"/>
              </a:ext>
            </a:extLst>
          </p:cNvPr>
          <p:cNvSpPr/>
          <p:nvPr/>
        </p:nvSpPr>
        <p:spPr bwMode="auto">
          <a:xfrm rot="10800000">
            <a:off x="3708822" y="2928269"/>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19" name="Sprechblase: rechteckig mit abgerundeten Ecken 18">
            <a:extLst>
              <a:ext uri="{FF2B5EF4-FFF2-40B4-BE49-F238E27FC236}">
                <a16:creationId xmlns:a16="http://schemas.microsoft.com/office/drawing/2014/main" id="{21CB9E2F-7B4E-41A1-BD51-3AF6E9A609ED}"/>
              </a:ext>
            </a:extLst>
          </p:cNvPr>
          <p:cNvSpPr/>
          <p:nvPr/>
        </p:nvSpPr>
        <p:spPr bwMode="auto">
          <a:xfrm>
            <a:off x="7658485" y="2620620"/>
            <a:ext cx="2155055" cy="1865054"/>
          </a:xfrm>
          <a:prstGeom prst="wedgeRoundRectCallout">
            <a:avLst>
              <a:gd name="adj1" fmla="val -64967"/>
              <a:gd name="adj2" fmla="val 29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Train-Test-Validation Split: </a:t>
            </a:r>
            <a:r>
              <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rPr>
              <a:t>80:10:10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One-vs-Rest approach: multiclass classification used where each </a:t>
            </a:r>
            <a:r>
              <a:rPr lang="de-CH" sz="1200">
                <a:latin typeface="+mn-lt"/>
              </a:rPr>
              <a:t>classifier was trained independently </a:t>
            </a:r>
            <a:r>
              <a:rPr lang="de-CH" sz="1200" smtClean="0">
                <a:latin typeface="+mn-lt"/>
              </a:rPr>
              <a:t>for </a:t>
            </a:r>
            <a:r>
              <a:rPr lang="de-CH" sz="1200">
                <a:latin typeface="+mn-lt"/>
              </a:rPr>
              <a:t>the corresponding  attribute </a:t>
            </a:r>
            <a:r>
              <a:rPr lang="de-CH" sz="1200" smtClean="0">
                <a:latin typeface="+mn-lt"/>
              </a:rPr>
              <a:t>in the dataset</a:t>
            </a:r>
            <a:endPar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mc:AlternateContent xmlns:mc="http://schemas.openxmlformats.org/markup-compatibility/2006" xmlns:a14="http://schemas.microsoft.com/office/drawing/2010/main">
        <mc:Choice Requires="a14">
          <p:sp>
            <p:nvSpPr>
              <p:cNvPr id="30" name="Sprechblase: rechteckig mit abgerundeten Ecken 29">
                <a:extLst>
                  <a:ext uri="{FF2B5EF4-FFF2-40B4-BE49-F238E27FC236}">
                    <a16:creationId xmlns:a16="http://schemas.microsoft.com/office/drawing/2014/main" id="{72F02271-62C3-4D5B-BB74-D50397FCB035}"/>
                  </a:ext>
                </a:extLst>
              </p:cNvPr>
              <p:cNvSpPr/>
              <p:nvPr/>
            </p:nvSpPr>
            <p:spPr bwMode="auto">
              <a:xfrm>
                <a:off x="5259037" y="3990088"/>
                <a:ext cx="2070227" cy="1115969"/>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Fitting one </a:t>
                </a:r>
                <a:r>
                  <a:rPr lang="de-CH" sz="1200">
                    <a:latin typeface="+mn-lt"/>
                  </a:rPr>
                  <a:t>classifier </a:t>
                </a:r>
                <a:r>
                  <a:rPr lang="de-CH" sz="1200" smtClean="0">
                    <a:latin typeface="+mn-lt"/>
                  </a:rPr>
                  <a:t>per </a:t>
                </a:r>
                <a:r>
                  <a:rPr lang="de-CH" sz="1200">
                    <a:latin typeface="+mn-lt"/>
                  </a:rPr>
                  <a:t>attribute</a:t>
                </a:r>
              </a:p>
              <a:p>
                <a:pPr marL="171450" indent="-171450" eaLnBrk="1" hangingPunct="1">
                  <a:buFont typeface="Arial" panose="020B0604020202020204" pitchFamily="34" charset="0"/>
                  <a:buChar char="•"/>
                </a:pPr>
                <a:r>
                  <a:rPr lang="de-CH" sz="1200">
                    <a:latin typeface="+mn-lt"/>
                  </a:rPr>
                  <a:t>Model accuracy</a:t>
                </a:r>
                <a:r>
                  <a:rPr lang="de-CH" sz="1200" smtClean="0">
                    <a:latin typeface="+mn-lt"/>
                  </a:rPr>
                  <a:t>: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a:t>
                </a:r>
                <a:r>
                  <a:rPr lang="de-CH" sz="1200" smtClean="0"/>
                  <a:t>55%</a:t>
                </a:r>
                <a:r>
                  <a:rPr lang="de-CH" sz="1200"/>
                  <a:t> </a:t>
                </a:r>
                <a:r>
                  <a:rPr lang="de-CH" sz="1200" smtClean="0"/>
                  <a:t>up to</a:t>
                </a:r>
                <a:r>
                  <a:rPr lang="de-CH" sz="1200" smtClean="0">
                    <a:latin typeface="+mn-lt"/>
                  </a:rPr>
                  <a:t> </a:t>
                </a:r>
                <a14:m>
                  <m:oMath xmlns:m="http://schemas.openxmlformats.org/officeDocument/2006/math">
                    <m:r>
                      <a:rPr lang="de-CH" sz="1200" i="1" smtClean="0">
                        <a:latin typeface="Cambria Math" panose="02040503050406030204" pitchFamily="18" charset="0"/>
                        <a:ea typeface="Cambria Math" panose="02040503050406030204" pitchFamily="18" charset="0"/>
                      </a:rPr>
                      <m:t>∅</m:t>
                    </m:r>
                  </m:oMath>
                </a14:m>
                <a:r>
                  <a:rPr lang="de-CH" sz="1200" smtClean="0">
                    <a:latin typeface="+mn-lt"/>
                  </a:rPr>
                  <a:t> </a:t>
                </a:r>
                <a:r>
                  <a:rPr lang="de-CH" sz="1200">
                    <a:latin typeface="+mn-lt"/>
                  </a:rPr>
                  <a:t>73</a:t>
                </a:r>
                <a:r>
                  <a:rPr lang="de-CH" sz="1200" smtClean="0">
                    <a:latin typeface="+mn-lt"/>
                  </a:rPr>
                  <a:t>% (official benchmark: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a:t>
                </a:r>
                <a:r>
                  <a:rPr lang="de-CH" sz="1200" smtClean="0"/>
                  <a:t>80%</a:t>
                </a:r>
                <a:r>
                  <a:rPr lang="de-CH" sz="1200" smtClean="0">
                    <a:latin typeface="+mn-lt"/>
                  </a:rPr>
                  <a:t>)</a:t>
                </a:r>
                <a:endParaRPr lang="de-CH" sz="1200">
                  <a:latin typeface="+mn-lt"/>
                </a:endParaRPr>
              </a:p>
            </p:txBody>
          </p:sp>
        </mc:Choice>
        <mc:Fallback xmlns="">
          <p:sp>
            <p:nvSpPr>
              <p:cNvPr id="30" name="Sprechblase: rechteckig mit abgerundeten Ecken 29">
                <a:extLst>
                  <a:ext uri="{FF2B5EF4-FFF2-40B4-BE49-F238E27FC236}">
                    <a16:creationId xmlns:a16="http://schemas.microsoft.com/office/drawing/2014/main" id="{72F02271-62C3-4D5B-BB74-D50397FCB035}"/>
                  </a:ext>
                </a:extLst>
              </p:cNvPr>
              <p:cNvSpPr>
                <a:spLocks noRot="1" noChangeAspect="1" noMove="1" noResize="1" noEditPoints="1" noAdjustHandles="1" noChangeArrowheads="1" noChangeShapeType="1" noTextEdit="1"/>
              </p:cNvSpPr>
              <p:nvPr/>
            </p:nvSpPr>
            <p:spPr bwMode="auto">
              <a:xfrm>
                <a:off x="5259037" y="3990088"/>
                <a:ext cx="2070227" cy="1115969"/>
              </a:xfrm>
              <a:prstGeom prst="wedgeRoundRectCallout">
                <a:avLst>
                  <a:gd name="adj1" fmla="val -63439"/>
                  <a:gd name="adj2" fmla="val 39805"/>
                  <a:gd name="adj3" fmla="val 16667"/>
                </a:avLst>
              </a:prstGeom>
              <a:blipFill>
                <a:blip r:embed="rId3"/>
                <a:stretch>
                  <a:fillRect/>
                </a:stretch>
              </a:blip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32" name="Sprechblase: rechteckig mit abgerundeten Ecken 31">
            <a:extLst>
              <a:ext uri="{FF2B5EF4-FFF2-40B4-BE49-F238E27FC236}">
                <a16:creationId xmlns:a16="http://schemas.microsoft.com/office/drawing/2014/main" id="{08EDACF1-DFFE-4802-A6D3-C160FF072A90}"/>
              </a:ext>
            </a:extLst>
          </p:cNvPr>
          <p:cNvSpPr/>
          <p:nvPr/>
        </p:nvSpPr>
        <p:spPr bwMode="auto">
          <a:xfrm>
            <a:off x="5259036" y="1268392"/>
            <a:ext cx="3207102" cy="1103935"/>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Resize images to same dimensions (300,300)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Remove corrupt images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Label antonym negatives for attributes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smtClean="0">
                <a:latin typeface="+mn-lt"/>
              </a:rPr>
              <a:t>Data augmentation</a:t>
            </a:r>
            <a:endParaRPr lang="de-CH" sz="1200">
              <a:latin typeface="+mn-lt"/>
            </a:endParaRPr>
          </a:p>
        </p:txBody>
      </p:sp>
      <p:sp>
        <p:nvSpPr>
          <p:cNvPr id="29"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
        <p:nvSpPr>
          <p:cNvPr id="11" name="TextBox 10"/>
          <p:cNvSpPr txBox="1"/>
          <p:nvPr/>
        </p:nvSpPr>
        <p:spPr>
          <a:xfrm>
            <a:off x="452500" y="152752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1</a:t>
            </a:r>
            <a:endParaRPr lang="en-US" sz="2000" b="1"/>
          </a:p>
        </p:txBody>
      </p:sp>
      <p:sp>
        <p:nvSpPr>
          <p:cNvPr id="37" name="TextBox 36"/>
          <p:cNvSpPr txBox="1"/>
          <p:nvPr/>
        </p:nvSpPr>
        <p:spPr>
          <a:xfrm>
            <a:off x="2955578" y="149878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2</a:t>
            </a:r>
            <a:endParaRPr lang="en-US" sz="2000" b="1"/>
          </a:p>
        </p:txBody>
      </p:sp>
      <p:sp>
        <p:nvSpPr>
          <p:cNvPr id="38" name="TextBox 37"/>
          <p:cNvSpPr txBox="1"/>
          <p:nvPr/>
        </p:nvSpPr>
        <p:spPr>
          <a:xfrm>
            <a:off x="2935300" y="2628992"/>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3</a:t>
            </a:r>
            <a:endParaRPr lang="en-US" sz="2000" b="1"/>
          </a:p>
        </p:txBody>
      </p:sp>
      <p:sp>
        <p:nvSpPr>
          <p:cNvPr id="39" name="TextBox 38"/>
          <p:cNvSpPr txBox="1"/>
          <p:nvPr/>
        </p:nvSpPr>
        <p:spPr>
          <a:xfrm>
            <a:off x="4867741" y="2598831"/>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4</a:t>
            </a:r>
            <a:endParaRPr lang="en-US" sz="2000" b="1"/>
          </a:p>
        </p:txBody>
      </p:sp>
      <p:sp>
        <p:nvSpPr>
          <p:cNvPr id="40" name="TextBox 39"/>
          <p:cNvSpPr txBox="1"/>
          <p:nvPr/>
        </p:nvSpPr>
        <p:spPr>
          <a:xfrm>
            <a:off x="6294150" y="2586317"/>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5</a:t>
            </a:r>
            <a:endParaRPr lang="en-US" sz="2000" b="1"/>
          </a:p>
        </p:txBody>
      </p:sp>
      <p:sp>
        <p:nvSpPr>
          <p:cNvPr id="42" name="TextBox 41"/>
          <p:cNvSpPr txBox="1"/>
          <p:nvPr/>
        </p:nvSpPr>
        <p:spPr>
          <a:xfrm>
            <a:off x="451919" y="3990088"/>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6</a:t>
            </a:r>
            <a:endParaRPr lang="en-US" sz="2000" b="1"/>
          </a:p>
        </p:txBody>
      </p:sp>
      <p:sp>
        <p:nvSpPr>
          <p:cNvPr id="43" name="TextBox 42"/>
          <p:cNvSpPr txBox="1"/>
          <p:nvPr/>
        </p:nvSpPr>
        <p:spPr>
          <a:xfrm>
            <a:off x="2886598" y="395868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7</a:t>
            </a:r>
            <a:endParaRPr lang="en-US" sz="2000" b="1"/>
          </a:p>
        </p:txBody>
      </p:sp>
      <p:sp>
        <p:nvSpPr>
          <p:cNvPr id="44" name="TextBox 43"/>
          <p:cNvSpPr txBox="1"/>
          <p:nvPr/>
        </p:nvSpPr>
        <p:spPr>
          <a:xfrm>
            <a:off x="2933260" y="5125359"/>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8</a:t>
            </a:r>
            <a:endParaRPr lang="en-US" sz="2000" b="1"/>
          </a:p>
        </p:txBody>
      </p:sp>
      <p:sp>
        <p:nvSpPr>
          <p:cNvPr id="45" name="TextBox 44"/>
          <p:cNvSpPr txBox="1"/>
          <p:nvPr/>
        </p:nvSpPr>
        <p:spPr>
          <a:xfrm>
            <a:off x="6498893" y="512297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smtClean="0"/>
              <a:t>9</a:t>
            </a:r>
            <a:endParaRPr lang="en-US" sz="2000" b="1"/>
          </a:p>
        </p:txBody>
      </p:sp>
    </p:spTree>
    <p:extLst>
      <p:ext uri="{BB962C8B-B14F-4D97-AF65-F5344CB8AC3E}">
        <p14:creationId xmlns:p14="http://schemas.microsoft.com/office/powerpoint/2010/main" val="266091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Limitations and Improvements</a:t>
            </a:r>
            <a:endParaRPr lang="en-GB">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smtClean="0"/>
              <a:t>DL4Marketing</a:t>
            </a:r>
            <a:endParaRPr lang="de-DE"/>
          </a:p>
        </p:txBody>
      </p:sp>
      <p:sp>
        <p:nvSpPr>
          <p:cNvPr id="3" name="Inhaltsplatzhalter 2">
            <a:extLst>
              <a:ext uri="{FF2B5EF4-FFF2-40B4-BE49-F238E27FC236}">
                <a16:creationId xmlns:a16="http://schemas.microsoft.com/office/drawing/2014/main" id="{C68C283B-8D8F-4AD8-8AA8-F611770EA319}"/>
              </a:ext>
            </a:extLst>
          </p:cNvPr>
          <p:cNvSpPr>
            <a:spLocks noGrp="1"/>
          </p:cNvSpPr>
          <p:nvPr>
            <p:ph idx="1"/>
          </p:nvPr>
        </p:nvSpPr>
        <p:spPr>
          <a:xfrm>
            <a:off x="395344" y="1236078"/>
            <a:ext cx="9118241" cy="4628321"/>
          </a:xfrm>
        </p:spPr>
        <p:txBody>
          <a:bodyPr/>
          <a:lstStyle/>
          <a:p>
            <a:pPr marL="285750" indent="-285750">
              <a:lnSpc>
                <a:spcPct val="100000"/>
              </a:lnSpc>
              <a:buFontTx/>
              <a:buChar char="-"/>
            </a:pPr>
            <a:r>
              <a:rPr lang="de-CH" b="1" smtClean="0"/>
              <a:t>Back-end development: </a:t>
            </a:r>
            <a:r>
              <a:rPr lang="de-CH" smtClean="0"/>
              <a:t>tested model on images sourced with Github Instagram API, application still </a:t>
            </a:r>
            <a:r>
              <a:rPr lang="de-CH" err="1" smtClean="0"/>
              <a:t>pending</a:t>
            </a:r>
            <a:r>
              <a:rPr lang="de-CH" smtClean="0"/>
              <a:t> for Pinterest API on Pinterest Developers </a:t>
            </a:r>
          </a:p>
          <a:p>
            <a:pPr marL="285750" indent="-285750">
              <a:lnSpc>
                <a:spcPct val="100000"/>
              </a:lnSpc>
              <a:buFontTx/>
              <a:buChar char="-"/>
            </a:pPr>
            <a:r>
              <a:rPr lang="de-CH" smtClean="0"/>
              <a:t>Downloaded 23.2 GB worth of Flickr images, 1000 for all 12 attributes (+8) using Java/ shell script, made infinite scroll possible for sourcing Instagram images, copyright/licenses/royalties, bypass video URLs, age-limited http request blockages </a:t>
            </a:r>
          </a:p>
          <a:p>
            <a:pPr marL="285750" indent="-285750">
              <a:lnSpc>
                <a:spcPct val="100000"/>
              </a:lnSpc>
              <a:buFontTx/>
              <a:buChar char="-"/>
            </a:pPr>
            <a:r>
              <a:rPr lang="de-CH" smtClean="0"/>
              <a:t>Enlarged </a:t>
            </a:r>
            <a:r>
              <a:rPr lang="de-CH"/>
              <a:t>pipeline </a:t>
            </a:r>
            <a:r>
              <a:rPr lang="de-CH" smtClean="0"/>
              <a:t>throughput: ameliorated model accuracy (or F1-score) to 91.13% for </a:t>
            </a:r>
            <a:r>
              <a:rPr lang="de-CH"/>
              <a:t>attribute «healthy</a:t>
            </a:r>
            <a:r>
              <a:rPr lang="de-CH" smtClean="0"/>
              <a:t>», but necessitates complexity vs. slimmed-down model design for user-friendliness and fast computing results</a:t>
            </a:r>
          </a:p>
          <a:p>
            <a:pPr marL="285750" indent="-285750">
              <a:lnSpc>
                <a:spcPct val="100000"/>
              </a:lnSpc>
              <a:buFontTx/>
              <a:buChar char="-"/>
            </a:pPr>
            <a:r>
              <a:rPr lang="de-CH"/>
              <a:t>Trained Model reiterations: changed approach from one model to OneVsRest models, used different pretrained </a:t>
            </a:r>
            <a:r>
              <a:rPr lang="de-CH" smtClean="0"/>
              <a:t>models resnet50, resnet100, and </a:t>
            </a:r>
            <a:r>
              <a:rPr lang="de-CH"/>
              <a:t>vgg16 and </a:t>
            </a:r>
            <a:r>
              <a:rPr lang="de-CH" smtClean="0"/>
              <a:t>weights, batch-trained, in the future use </a:t>
            </a:r>
            <a:r>
              <a:rPr lang="de-CH"/>
              <a:t>multilabel instead of </a:t>
            </a:r>
            <a:r>
              <a:rPr lang="de-CH"/>
              <a:t>multiclass</a:t>
            </a:r>
            <a:r>
              <a:rPr lang="de-CH"/>
              <a:t>, </a:t>
            </a:r>
            <a:r>
              <a:rPr lang="de-CH" smtClean="0"/>
              <a:t>size models </a:t>
            </a:r>
            <a:r>
              <a:rPr lang="de-CH"/>
              <a:t>up through cross-validation</a:t>
            </a:r>
            <a:endParaRPr lang="de-CH"/>
          </a:p>
          <a:p>
            <a:pPr marL="285750" indent="-285750">
              <a:lnSpc>
                <a:spcPct val="100000"/>
              </a:lnSpc>
              <a:buFontTx/>
              <a:buChar char="-"/>
            </a:pPr>
            <a:r>
              <a:rPr lang="de-CH" b="1" smtClean="0"/>
              <a:t>Front-end development: </a:t>
            </a:r>
            <a:r>
              <a:rPr lang="de-CH" smtClean="0"/>
              <a:t>solved</a:t>
            </a:r>
            <a:r>
              <a:rPr lang="de-CH" b="1" smtClean="0"/>
              <a:t> </a:t>
            </a:r>
            <a:r>
              <a:rPr lang="de-CH" smtClean="0"/>
              <a:t>naming idiosyncrasies of official Instagram brand accounts, saved images to variable not onto user’s desktop client</a:t>
            </a:r>
          </a:p>
          <a:p>
            <a:pPr marL="285750" indent="-285750">
              <a:lnSpc>
                <a:spcPct val="100000"/>
              </a:lnSpc>
              <a:buFontTx/>
              <a:buChar char="-"/>
            </a:pPr>
            <a:r>
              <a:rPr lang="de-CH" smtClean="0"/>
              <a:t>Tentative deployment on Google App Engine, portability across browsers, responsive design, UI/UX design, user traffic, multimedia document embedding </a:t>
            </a:r>
          </a:p>
          <a:p>
            <a:pPr marL="285750" indent="-285750">
              <a:buFontTx/>
              <a:buChar char="-"/>
            </a:pPr>
            <a:endParaRPr lang="de-CH" smtClean="0"/>
          </a:p>
          <a:p>
            <a:pPr marL="285750" indent="-285750">
              <a:buFontTx/>
              <a:buChar char="-"/>
            </a:pPr>
            <a:endParaRPr lang="de-CH"/>
          </a:p>
        </p:txBody>
      </p:sp>
      <p:sp>
        <p:nvSpPr>
          <p:cNvPr id="6"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a:t>
            </a:r>
            <a:r>
              <a:rPr lang="de-DE" smtClean="0">
                <a:solidFill>
                  <a:srgbClr val="D9D9D9"/>
                </a:solidFill>
                <a:latin typeface="Source Sans Pro Light" charset="0"/>
                <a:ea typeface="ヒラギノ角ゴ ProN W3" charset="0"/>
                <a:cs typeface="Source Sans Pro Light" charset="0"/>
              </a:rPr>
              <a:t>Marketing?</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olo 3"/>
          <p:cNvSpPr>
            <a:spLocks noGrp="1"/>
          </p:cNvSpPr>
          <p:nvPr>
            <p:ph type="title"/>
          </p:nvPr>
        </p:nvSpPr>
        <p:spPr bwMode="auto">
          <a:xfrm>
            <a:off x="619125" y="2408238"/>
            <a:ext cx="8648700" cy="660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noProof="1" smtClean="0">
                <a:latin typeface="Source Sans Pro Semibold" charset="0"/>
                <a:ea typeface="ヒラギノ角ゴ ProN W3" charset="0"/>
                <a:cs typeface="Source Sans Pro Semibold" charset="0"/>
              </a:rPr>
              <a:t>            </a:t>
            </a:r>
            <a:endParaRPr lang="en-US" noProof="1">
              <a:latin typeface="Source Sans Pro Semibold" charset="0"/>
              <a:ea typeface="ヒラギノ角ゴ ProN W3" charset="0"/>
              <a:cs typeface="Source Sans Pro Semibold" charset="0"/>
            </a:endParaRPr>
          </a:p>
        </p:txBody>
      </p:sp>
      <p:sp>
        <p:nvSpPr>
          <p:cNvPr id="3" name="Textplatzhalter 2">
            <a:extLst>
              <a:ext uri="{FF2B5EF4-FFF2-40B4-BE49-F238E27FC236}">
                <a16:creationId xmlns:a16="http://schemas.microsoft.com/office/drawing/2014/main" id="{3979A499-C810-4816-A32B-35813142AFF3}"/>
              </a:ext>
            </a:extLst>
          </p:cNvPr>
          <p:cNvSpPr>
            <a:spLocks noGrp="1"/>
          </p:cNvSpPr>
          <p:nvPr>
            <p:ph type="body" sz="quarter" idx="10"/>
          </p:nvPr>
        </p:nvSpPr>
        <p:spPr/>
        <p:txBody>
          <a:bodyPr/>
          <a:lstStyle/>
          <a:p>
            <a:r>
              <a:rPr lang="en-US" noProof="1" smtClean="0">
                <a:latin typeface="Neutraface Text Book" charset="0"/>
                <a:ea typeface="ヒラギノ角ゴ ProN W3" charset="0"/>
                <a:cs typeface="Neutraface Text Book" charset="0"/>
              </a:rPr>
              <a:t>Neeraj Kumar | Linda Samsinger  | Theebana Rajendram | Vincent Rüegge</a:t>
            </a:r>
          </a:p>
          <a:p>
            <a:endParaRPr lang="en-US" noProof="1"/>
          </a:p>
        </p:txBody>
      </p:sp>
      <p:sp>
        <p:nvSpPr>
          <p:cNvPr id="5" name="Titel 3"/>
          <p:cNvSpPr>
            <a:spLocks noGrp="1"/>
          </p:cNvSpPr>
          <p:nvPr>
            <p:ph idx="1"/>
          </p:nvPr>
        </p:nvSpPr>
        <p:spPr bwMode="auto">
          <a:xfrm>
            <a:off x="619125" y="2528888"/>
            <a:ext cx="8648700" cy="2286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400" noProof="1" smtClean="0">
                <a:latin typeface="Berlin Sans FB" panose="020E0602020502020306" pitchFamily="34" charset="0"/>
                <a:ea typeface="ヒラギノ角ゴ ProN W3" charset="0"/>
                <a:cs typeface="Arial" panose="020B0604020202020204" pitchFamily="34" charset="0"/>
              </a:rPr>
              <a:t>Thank you for listening!</a:t>
            </a:r>
            <a:endParaRPr lang="en-US" sz="4400" noProof="1">
              <a:latin typeface="Berlin Sans FB" panose="020E0602020502020306" pitchFamily="34" charset="0"/>
              <a:ea typeface="ヒラギノ角ゴ ProN W3" charset="0"/>
              <a:cs typeface="Arial" panose="020B0604020202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6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heme/theme1.xml><?xml version="1.0" encoding="utf-8"?>
<a:theme xmlns:a="http://schemas.openxmlformats.org/drawingml/2006/main" name="Greenpeace_Presentation">
  <a:themeElements>
    <a:clrScheme name="Custom 1">
      <a:dk1>
        <a:srgbClr val="00009B"/>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text cat 1">
      <a:majorFont>
        <a:latin typeface="Neutraface Text Book"/>
        <a:ea typeface="ヒラギノ角ゴ ProN W3"/>
        <a:cs typeface="ヒラギノ角ゴ ProN W3"/>
      </a:majorFont>
      <a:minorFont>
        <a:latin typeface="Neutraface Text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lnDef>
  </a:objectDefaults>
  <a:extraClrSchemeLst>
    <a:extraClrScheme>
      <a:clrScheme name="text cat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D139C2-9CC7-49AF-9020-15A0AF14A24C}">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Greenpeace_Presentation.potx</Template>
  <TotalTime>0</TotalTime>
  <Pages>0</Pages>
  <Words>2578</Words>
  <Characters>0</Characters>
  <Application>Microsoft Office PowerPoint</Application>
  <PresentationFormat>A4 Paper (210x297 mm)</PresentationFormat>
  <Lines>0</Lines>
  <Paragraphs>169</Paragraphs>
  <Slides>8</Slides>
  <Notes>8</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5" baseType="lpstr">
      <vt:lpstr>MS PGothic</vt:lpstr>
      <vt:lpstr>Arial</vt:lpstr>
      <vt:lpstr>Berlin Sans FB</vt:lpstr>
      <vt:lpstr>Calibri</vt:lpstr>
      <vt:lpstr>Cambria Math</vt:lpstr>
      <vt:lpstr>Monotype Sorts</vt:lpstr>
      <vt:lpstr>Neutraface Text Bold</vt:lpstr>
      <vt:lpstr>Neutraface Text Book</vt:lpstr>
      <vt:lpstr>NeutrafaceText-DemiAlt</vt:lpstr>
      <vt:lpstr>NeutrafaceText-Light</vt:lpstr>
      <vt:lpstr>Source Sans Pro</vt:lpstr>
      <vt:lpstr>Source Sans Pro Bold</vt:lpstr>
      <vt:lpstr>Source Sans Pro Light</vt:lpstr>
      <vt:lpstr>Source Sans Pro Semibold</vt:lpstr>
      <vt:lpstr>ヒラギノ角ゴ ProN W3</vt:lpstr>
      <vt:lpstr>Greenpeace_Presentation</vt:lpstr>
      <vt:lpstr>think-cell Slide</vt:lpstr>
      <vt:lpstr>Brand Management </vt:lpstr>
      <vt:lpstr>Agenda</vt:lpstr>
      <vt:lpstr>Introduction</vt:lpstr>
      <vt:lpstr>Benefits of a Brand Management Web Tool for Marketing Personnel </vt:lpstr>
      <vt:lpstr>Design of the Deep Learning Model Architecture</vt:lpstr>
      <vt:lpstr>From Image Data to Model Deployment on a Web App</vt:lpstr>
      <vt:lpstr>Limitations and Improvements</vt:lpstr>
      <vt:lpstr>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 Meierer</dc:creator>
  <cp:lastModifiedBy>Linda Samsinger (lsamsi)</cp:lastModifiedBy>
  <cp:revision>1147</cp:revision>
  <cp:lastPrinted>2017-02-09T19:24:07Z</cp:lastPrinted>
  <dcterms:created xsi:type="dcterms:W3CDTF">2012-01-01T19:20:04Z</dcterms:created>
  <dcterms:modified xsi:type="dcterms:W3CDTF">2020-04-21T16:59:22Z</dcterms:modified>
</cp:coreProperties>
</file>