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10"/>
  </p:notesMasterIdLst>
  <p:handoutMasterIdLst>
    <p:handoutMasterId r:id="rId11"/>
  </p:handoutMasterIdLst>
  <p:sldIdLst>
    <p:sldId id="848" r:id="rId2"/>
    <p:sldId id="849" r:id="rId3"/>
    <p:sldId id="862" r:id="rId4"/>
    <p:sldId id="868" r:id="rId5"/>
    <p:sldId id="865" r:id="rId6"/>
    <p:sldId id="866" r:id="rId7"/>
    <p:sldId id="861" r:id="rId8"/>
    <p:sldId id="832" r:id="rId9"/>
  </p:sldIdLst>
  <p:sldSz cx="9906000" cy="6858000" type="A4"/>
  <p:notesSz cx="7099300" cy="10234613"/>
  <p:custDataLst>
    <p:tags r:id="rId12"/>
  </p:custDataLst>
  <p:defaultTextStyle>
    <a:defPPr>
      <a:defRPr lang="en-US"/>
    </a:defPPr>
    <a:lvl1pPr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1pPr>
    <a:lvl2pPr marL="334963" indent="1190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2pPr>
    <a:lvl3pPr marL="671513" indent="2397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3pPr>
    <a:lvl4pPr marL="1008063" indent="3603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4pPr>
    <a:lvl5pPr marL="1344613" indent="4810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5pPr>
    <a:lvl6pPr marL="22860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6pPr>
    <a:lvl7pPr marL="27432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7pPr>
    <a:lvl8pPr marL="32004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8pPr>
    <a:lvl9pPr marL="36576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9pPr>
  </p:defaultTextStyle>
  <p:extLst>
    <p:ext uri="{EFAFB233-063F-42B5-8137-9DF3F51BA10A}">
      <p15:sldGuideLst xmlns:p15="http://schemas.microsoft.com/office/powerpoint/2012/main">
        <p15:guide id="1" orient="horz" pos="277">
          <p15:clr>
            <a:srgbClr val="A4A3A4"/>
          </p15:clr>
        </p15:guide>
        <p15:guide id="2" orient="horz" pos="3929">
          <p15:clr>
            <a:srgbClr val="A4A3A4"/>
          </p15:clr>
        </p15:guide>
        <p15:guide id="3" orient="horz" pos="3930">
          <p15:clr>
            <a:srgbClr val="A4A3A4"/>
          </p15:clr>
        </p15:guide>
        <p15:guide id="4" orient="horz" pos="1094">
          <p15:clr>
            <a:srgbClr val="A4A3A4"/>
          </p15:clr>
        </p15:guide>
        <p15:guide id="5" orient="horz" pos="278">
          <p15:clr>
            <a:srgbClr val="A4A3A4"/>
          </p15:clr>
        </p15:guide>
        <p15:guide id="6" orient="horz" pos="981">
          <p15:clr>
            <a:srgbClr val="A4A3A4"/>
          </p15:clr>
        </p15:guide>
        <p15:guide id="7" pos="398">
          <p15:clr>
            <a:srgbClr val="A4A3A4"/>
          </p15:clr>
        </p15:guide>
        <p15:guide id="8" pos="5842">
          <p15:clr>
            <a:srgbClr val="A4A3A4"/>
          </p15:clr>
        </p15:guide>
        <p15:guide id="9" pos="625">
          <p15:clr>
            <a:srgbClr val="A4A3A4"/>
          </p15:clr>
        </p15:guide>
        <p15:guide id="10" pos="1102">
          <p15:clr>
            <a:srgbClr val="A4A3A4"/>
          </p15:clr>
        </p15:guide>
        <p15:guide id="11" pos="875">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ebana Rajendram" initials="TR" lastIdx="3" clrIdx="0">
    <p:extLst>
      <p:ext uri="{19B8F6BF-5375-455C-9EA6-DF929625EA0E}">
        <p15:presenceInfo xmlns:p15="http://schemas.microsoft.com/office/powerpoint/2012/main" userId="f0fd86f2b187c5f5" providerId="Windows Live"/>
      </p:ext>
    </p:extLst>
  </p:cmAuthor>
  <p:cmAuthor id="2" name="Linda Samsinger (lsamsi)" initials="LS(" lastIdx="2" clrIdx="1">
    <p:extLst>
      <p:ext uri="{19B8F6BF-5375-455C-9EA6-DF929625EA0E}">
        <p15:presenceInfo xmlns:p15="http://schemas.microsoft.com/office/powerpoint/2012/main" userId="Linda Samsinger (lsa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3F"/>
    <a:srgbClr val="FFC000"/>
    <a:srgbClr val="FFE1FF"/>
    <a:srgbClr val="FFEFFF"/>
    <a:srgbClr val="FFCCFF"/>
    <a:srgbClr val="B6DF89"/>
    <a:srgbClr val="000000"/>
    <a:srgbClr val="97E4FF"/>
    <a:srgbClr val="FFFF00"/>
    <a:srgbClr val="ABF0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9BE772-EAE1-454D-8D55-7315A0DE9F19}" v="48" dt="2020-04-25T10:33:36.0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71429" autoAdjust="0"/>
  </p:normalViewPr>
  <p:slideViewPr>
    <p:cSldViewPr snapToObjects="1">
      <p:cViewPr varScale="1">
        <p:scale>
          <a:sx n="66" d="100"/>
          <a:sy n="66" d="100"/>
        </p:scale>
        <p:origin x="1644" y="22"/>
      </p:cViewPr>
      <p:guideLst>
        <p:guide orient="horz" pos="277"/>
        <p:guide orient="horz" pos="3929"/>
        <p:guide orient="horz" pos="3930"/>
        <p:guide orient="horz" pos="1094"/>
        <p:guide orient="horz" pos="278"/>
        <p:guide orient="horz" pos="981"/>
        <p:guide pos="398"/>
        <p:guide pos="5842"/>
        <p:guide pos="625"/>
        <p:guide pos="1102"/>
        <p:guide pos="875"/>
      </p:guideLst>
    </p:cSldViewPr>
  </p:slideViewPr>
  <p:outlineViewPr>
    <p:cViewPr>
      <p:scale>
        <a:sx n="33" d="100"/>
        <a:sy n="33" d="100"/>
      </p:scale>
      <p:origin x="0" y="0"/>
    </p:cViewPr>
  </p:outlineViewPr>
  <p:notesTextViewPr>
    <p:cViewPr>
      <p:scale>
        <a:sx n="150" d="100"/>
        <a:sy n="150" d="100"/>
      </p:scale>
      <p:origin x="0" y="-665"/>
    </p:cViewPr>
  </p:notesTextViewPr>
  <p:sorterViewPr>
    <p:cViewPr varScale="1">
      <p:scale>
        <a:sx n="100" d="100"/>
        <a:sy n="100" d="100"/>
      </p:scale>
      <p:origin x="0" y="0"/>
    </p:cViewPr>
  </p:sorterViewPr>
  <p:notesViewPr>
    <p:cSldViewPr snapToObjects="1">
      <p:cViewPr varScale="1">
        <p:scale>
          <a:sx n="55" d="100"/>
          <a:sy n="55" d="100"/>
        </p:scale>
        <p:origin x="-3704" y="-10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Rüegge" userId="ac3338584e172575" providerId="LiveId" clId="{B89BE772-EAE1-454D-8D55-7315A0DE9F19}"/>
    <pc:docChg chg="undo custSel modSld">
      <pc:chgData name="Vincent Rüegge" userId="ac3338584e172575" providerId="LiveId" clId="{B89BE772-EAE1-454D-8D55-7315A0DE9F19}" dt="2020-04-25T10:46:10.469" v="6725" actId="20577"/>
      <pc:docMkLst>
        <pc:docMk/>
      </pc:docMkLst>
      <pc:sldChg chg="modNotesTx">
        <pc:chgData name="Vincent Rüegge" userId="ac3338584e172575" providerId="LiveId" clId="{B89BE772-EAE1-454D-8D55-7315A0DE9F19}" dt="2020-04-25T10:18:51.548" v="4750" actId="20577"/>
        <pc:sldMkLst>
          <pc:docMk/>
          <pc:sldMk cId="0" sldId="832"/>
        </pc:sldMkLst>
      </pc:sldChg>
      <pc:sldChg chg="delSp modNotesTx">
        <pc:chgData name="Vincent Rüegge" userId="ac3338584e172575" providerId="LiveId" clId="{B89BE772-EAE1-454D-8D55-7315A0DE9F19}" dt="2020-04-25T10:42:10.565" v="6535" actId="20577"/>
        <pc:sldMkLst>
          <pc:docMk/>
          <pc:sldMk cId="0" sldId="848"/>
        </pc:sldMkLst>
        <pc:spChg chg="del">
          <ac:chgData name="Vincent Rüegge" userId="ac3338584e172575" providerId="LiveId" clId="{B89BE772-EAE1-454D-8D55-7315A0DE9F19}" dt="2020-04-25T08:59:13.291" v="0" actId="478"/>
          <ac:spMkLst>
            <pc:docMk/>
            <pc:sldMk cId="0" sldId="848"/>
            <ac:spMk id="4" creationId="{00000000-0000-0000-0000-000000000000}"/>
          </ac:spMkLst>
        </pc:spChg>
      </pc:sldChg>
      <pc:sldChg chg="modSp modNotesTx">
        <pc:chgData name="Vincent Rüegge" userId="ac3338584e172575" providerId="LiveId" clId="{B89BE772-EAE1-454D-8D55-7315A0DE9F19}" dt="2020-04-25T10:46:10.469" v="6725" actId="20577"/>
        <pc:sldMkLst>
          <pc:docMk/>
          <pc:sldMk cId="0" sldId="849"/>
        </pc:sldMkLst>
        <pc:spChg chg="mod">
          <ac:chgData name="Vincent Rüegge" userId="ac3338584e172575" providerId="LiveId" clId="{B89BE772-EAE1-454D-8D55-7315A0DE9F19}" dt="2020-04-25T10:45:20.594" v="6682" actId="20577"/>
          <ac:spMkLst>
            <pc:docMk/>
            <pc:sldMk cId="0" sldId="849"/>
            <ac:spMk id="8195" creationId="{00000000-0000-0000-0000-000000000000}"/>
          </ac:spMkLst>
        </pc:spChg>
      </pc:sldChg>
      <pc:sldChg chg="modSp modNotesTx">
        <pc:chgData name="Vincent Rüegge" userId="ac3338584e172575" providerId="LiveId" clId="{B89BE772-EAE1-454D-8D55-7315A0DE9F19}" dt="2020-04-25T10:40:47.457" v="6463" actId="20577"/>
        <pc:sldMkLst>
          <pc:docMk/>
          <pc:sldMk cId="0" sldId="861"/>
        </pc:sldMkLst>
        <pc:spChg chg="mod">
          <ac:chgData name="Vincent Rüegge" userId="ac3338584e172575" providerId="LiveId" clId="{B89BE772-EAE1-454D-8D55-7315A0DE9F19}" dt="2020-04-25T10:40:28.464" v="6454" actId="20577"/>
          <ac:spMkLst>
            <pc:docMk/>
            <pc:sldMk cId="0" sldId="861"/>
            <ac:spMk id="3" creationId="{C68C283B-8D8F-4AD8-8AA8-F611770EA319}"/>
          </ac:spMkLst>
        </pc:spChg>
      </pc:sldChg>
      <pc:sldChg chg="modSp modNotesTx">
        <pc:chgData name="Vincent Rüegge" userId="ac3338584e172575" providerId="LiveId" clId="{B89BE772-EAE1-454D-8D55-7315A0DE9F19}" dt="2020-04-25T09:40:48.402" v="1499" actId="20577"/>
        <pc:sldMkLst>
          <pc:docMk/>
          <pc:sldMk cId="1110433661" sldId="862"/>
        </pc:sldMkLst>
        <pc:spChg chg="mod">
          <ac:chgData name="Vincent Rüegge" userId="ac3338584e172575" providerId="LiveId" clId="{B89BE772-EAE1-454D-8D55-7315A0DE9F19}" dt="2020-04-25T09:07:27.981" v="268" actId="1036"/>
          <ac:spMkLst>
            <pc:docMk/>
            <pc:sldMk cId="1110433661" sldId="862"/>
            <ac:spMk id="37" creationId="{C7978CCC-B0F8-4DFE-B757-D4A28B982001}"/>
          </ac:spMkLst>
        </pc:spChg>
        <pc:spChg chg="mod">
          <ac:chgData name="Vincent Rüegge" userId="ac3338584e172575" providerId="LiveId" clId="{B89BE772-EAE1-454D-8D55-7315A0DE9F19}" dt="2020-04-25T09:07:59.412" v="305" actId="1076"/>
          <ac:spMkLst>
            <pc:docMk/>
            <pc:sldMk cId="1110433661" sldId="862"/>
            <ac:spMk id="38" creationId="{0386E3AD-425A-4D6C-BDB8-C2DF4F4A4E85}"/>
          </ac:spMkLst>
        </pc:spChg>
        <pc:spChg chg="mod">
          <ac:chgData name="Vincent Rüegge" userId="ac3338584e172575" providerId="LiveId" clId="{B89BE772-EAE1-454D-8D55-7315A0DE9F19}" dt="2020-04-25T09:07:27.981" v="268" actId="1036"/>
          <ac:spMkLst>
            <pc:docMk/>
            <pc:sldMk cId="1110433661" sldId="862"/>
            <ac:spMk id="39" creationId="{67A61387-6880-4592-B1F1-9059BFFEBB2E}"/>
          </ac:spMkLst>
        </pc:spChg>
        <pc:spChg chg="mod">
          <ac:chgData name="Vincent Rüegge" userId="ac3338584e172575" providerId="LiveId" clId="{B89BE772-EAE1-454D-8D55-7315A0DE9F19}" dt="2020-04-25T09:02:20.275" v="15" actId="20577"/>
          <ac:spMkLst>
            <pc:docMk/>
            <pc:sldMk cId="1110433661" sldId="862"/>
            <ac:spMk id="11266" creationId="{00000000-0000-0000-0000-000000000000}"/>
          </ac:spMkLst>
        </pc:spChg>
        <pc:spChg chg="mod">
          <ac:chgData name="Vincent Rüegge" userId="ac3338584e172575" providerId="LiveId" clId="{B89BE772-EAE1-454D-8D55-7315A0DE9F19}" dt="2020-04-25T09:27:18.710" v="476" actId="20577"/>
          <ac:spMkLst>
            <pc:docMk/>
            <pc:sldMk cId="1110433661" sldId="862"/>
            <ac:spMk id="11267" creationId="{00000000-0000-0000-0000-000000000000}"/>
          </ac:spMkLst>
        </pc:spChg>
        <pc:graphicFrameChg chg="mod">
          <ac:chgData name="Vincent Rüegge" userId="ac3338584e172575" providerId="LiveId" clId="{B89BE772-EAE1-454D-8D55-7315A0DE9F19}" dt="2020-04-25T09:07:27.981" v="268" actId="1036"/>
          <ac:graphicFrameMkLst>
            <pc:docMk/>
            <pc:sldMk cId="1110433661" sldId="862"/>
            <ac:graphicFrameMk id="13" creationId="{67E4525E-CAF9-42CF-889E-5CCD0758630D}"/>
          </ac:graphicFrameMkLst>
        </pc:graphicFrameChg>
        <pc:graphicFrameChg chg="mod">
          <ac:chgData name="Vincent Rüegge" userId="ac3338584e172575" providerId="LiveId" clId="{B89BE772-EAE1-454D-8D55-7315A0DE9F19}" dt="2020-04-25T09:07:27.981" v="268" actId="1036"/>
          <ac:graphicFrameMkLst>
            <pc:docMk/>
            <pc:sldMk cId="1110433661" sldId="862"/>
            <ac:graphicFrameMk id="14" creationId="{8539A56D-7A8E-40A2-BE2C-577547F816E3}"/>
          </ac:graphicFrameMkLst>
        </pc:graphicFrameChg>
        <pc:graphicFrameChg chg="mod">
          <ac:chgData name="Vincent Rüegge" userId="ac3338584e172575" providerId="LiveId" clId="{B89BE772-EAE1-454D-8D55-7315A0DE9F19}" dt="2020-04-25T09:07:27.981" v="268" actId="1036"/>
          <ac:graphicFrameMkLst>
            <pc:docMk/>
            <pc:sldMk cId="1110433661" sldId="862"/>
            <ac:graphicFrameMk id="15" creationId="{8C17DF7A-7CC6-4C43-8B9F-0FFCCB5447A1}"/>
          </ac:graphicFrameMkLst>
        </pc:graphicFrameChg>
        <pc:graphicFrameChg chg="mod">
          <ac:chgData name="Vincent Rüegge" userId="ac3338584e172575" providerId="LiveId" clId="{B89BE772-EAE1-454D-8D55-7315A0DE9F19}" dt="2020-04-25T09:07:37.720" v="286" actId="1035"/>
          <ac:graphicFrameMkLst>
            <pc:docMk/>
            <pc:sldMk cId="1110433661" sldId="862"/>
            <ac:graphicFrameMk id="18" creationId="{50FC43FD-6FCD-44FF-967A-9C8A564617F9}"/>
          </ac:graphicFrameMkLst>
        </pc:graphicFrameChg>
        <pc:graphicFrameChg chg="mod modGraphic">
          <ac:chgData name="Vincent Rüegge" userId="ac3338584e172575" providerId="LiveId" clId="{B89BE772-EAE1-454D-8D55-7315A0DE9F19}" dt="2020-04-25T09:26:55.227" v="457" actId="1036"/>
          <ac:graphicFrameMkLst>
            <pc:docMk/>
            <pc:sldMk cId="1110433661" sldId="862"/>
            <ac:graphicFrameMk id="34" creationId="{44C93209-B695-43BD-9134-3616C4710206}"/>
          </ac:graphicFrameMkLst>
        </pc:graphicFrameChg>
        <pc:picChg chg="mod">
          <ac:chgData name="Vincent Rüegge" userId="ac3338584e172575" providerId="LiveId" clId="{B89BE772-EAE1-454D-8D55-7315A0DE9F19}" dt="2020-04-25T09:07:37.720" v="286" actId="1035"/>
          <ac:picMkLst>
            <pc:docMk/>
            <pc:sldMk cId="1110433661" sldId="862"/>
            <ac:picMk id="3" creationId="{E16066A5-10E3-4351-A3D8-AE2B131F06DE}"/>
          </ac:picMkLst>
        </pc:picChg>
        <pc:picChg chg="mod">
          <ac:chgData name="Vincent Rüegge" userId="ac3338584e172575" providerId="LiveId" clId="{B89BE772-EAE1-454D-8D55-7315A0DE9F19}" dt="2020-04-25T09:07:27.981" v="268" actId="1036"/>
          <ac:picMkLst>
            <pc:docMk/>
            <pc:sldMk cId="1110433661" sldId="862"/>
            <ac:picMk id="6"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7"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8"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10"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11"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12"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16"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17"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19"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20"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21" creationId="{1235F239-8337-4F0A-AF87-A2DB5562EF4C}"/>
          </ac:picMkLst>
        </pc:picChg>
        <pc:picChg chg="mod">
          <ac:chgData name="Vincent Rüegge" userId="ac3338584e172575" providerId="LiveId" clId="{B89BE772-EAE1-454D-8D55-7315A0DE9F19}" dt="2020-04-25T09:07:27.981" v="268" actId="1036"/>
          <ac:picMkLst>
            <pc:docMk/>
            <pc:sldMk cId="1110433661" sldId="862"/>
            <ac:picMk id="23"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24"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25"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26"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30" creationId="{AD27084D-8696-4F1E-8939-12CC604DA47E}"/>
          </ac:picMkLst>
        </pc:picChg>
        <pc:picChg chg="mod">
          <ac:chgData name="Vincent Rüegge" userId="ac3338584e172575" providerId="LiveId" clId="{B89BE772-EAE1-454D-8D55-7315A0DE9F19}" dt="2020-04-25T09:07:27.981" v="268" actId="1036"/>
          <ac:picMkLst>
            <pc:docMk/>
            <pc:sldMk cId="1110433661" sldId="862"/>
            <ac:picMk id="31" creationId="{4FF9548A-CF48-43F3-A99C-68923567E03F}"/>
          </ac:picMkLst>
        </pc:picChg>
        <pc:picChg chg="mod">
          <ac:chgData name="Vincent Rüegge" userId="ac3338584e172575" providerId="LiveId" clId="{B89BE772-EAE1-454D-8D55-7315A0DE9F19}" dt="2020-04-25T09:07:27.981" v="268" actId="1036"/>
          <ac:picMkLst>
            <pc:docMk/>
            <pc:sldMk cId="1110433661" sldId="862"/>
            <ac:picMk id="32" creationId="{FE34B65D-35C3-4506-A1DA-BD840CE415E0}"/>
          </ac:picMkLst>
        </pc:picChg>
        <pc:picChg chg="mod">
          <ac:chgData name="Vincent Rüegge" userId="ac3338584e172575" providerId="LiveId" clId="{B89BE772-EAE1-454D-8D55-7315A0DE9F19}" dt="2020-04-25T09:07:51.834" v="304" actId="1076"/>
          <ac:picMkLst>
            <pc:docMk/>
            <pc:sldMk cId="1110433661" sldId="862"/>
            <ac:picMk id="35" creationId="{E1D98BE6-BB07-40A2-9BF3-3B387461D794}"/>
          </ac:picMkLst>
        </pc:picChg>
        <pc:picChg chg="mod">
          <ac:chgData name="Vincent Rüegge" userId="ac3338584e172575" providerId="LiveId" clId="{B89BE772-EAE1-454D-8D55-7315A0DE9F19}" dt="2020-04-25T09:07:44.493" v="303" actId="1035"/>
          <ac:picMkLst>
            <pc:docMk/>
            <pc:sldMk cId="1110433661" sldId="862"/>
            <ac:picMk id="36" creationId="{9BBC5126-35AB-431F-8DEA-61557D201FD0}"/>
          </ac:picMkLst>
        </pc:picChg>
      </pc:sldChg>
      <pc:sldChg chg="modSp modNotesTx">
        <pc:chgData name="Vincent Rüegge" userId="ac3338584e172575" providerId="LiveId" clId="{B89BE772-EAE1-454D-8D55-7315A0DE9F19}" dt="2020-04-25T10:16:51.551" v="4747" actId="20577"/>
        <pc:sldMkLst>
          <pc:docMk/>
          <pc:sldMk cId="266091653" sldId="866"/>
        </pc:sldMkLst>
        <pc:spChg chg="mod">
          <ac:chgData name="Vincent Rüegge" userId="ac3338584e172575" providerId="LiveId" clId="{B89BE772-EAE1-454D-8D55-7315A0DE9F19}" dt="2020-04-25T10:05:48.393" v="2897" actId="5793"/>
          <ac:spMkLst>
            <pc:docMk/>
            <pc:sldMk cId="266091653" sldId="866"/>
            <ac:spMk id="11266" creationId="{00000000-0000-0000-0000-000000000000}"/>
          </ac:spMkLst>
        </pc:spChg>
      </pc:sldChg>
      <pc:sldChg chg="addSp delSp modSp modNotesTx">
        <pc:chgData name="Vincent Rüegge" userId="ac3338584e172575" providerId="LiveId" clId="{B89BE772-EAE1-454D-8D55-7315A0DE9F19}" dt="2020-04-25T10:00:53.154" v="2539" actId="20577"/>
        <pc:sldMkLst>
          <pc:docMk/>
          <pc:sldMk cId="2017870631" sldId="868"/>
        </pc:sldMkLst>
        <pc:spChg chg="add del mod">
          <ac:chgData name="Vincent Rüegge" userId="ac3338584e172575" providerId="LiveId" clId="{B89BE772-EAE1-454D-8D55-7315A0DE9F19}" dt="2020-04-25T09:54:58.412" v="2024" actId="20577"/>
          <ac:spMkLst>
            <pc:docMk/>
            <pc:sldMk cId="2017870631" sldId="868"/>
            <ac:spMk id="6" creationId="{00000000-0000-0000-0000-000000000000}"/>
          </ac:spMkLst>
        </pc:spChg>
        <pc:spChg chg="mod">
          <ac:chgData name="Vincent Rüegge" userId="ac3338584e172575" providerId="LiveId" clId="{B89BE772-EAE1-454D-8D55-7315A0DE9F19}" dt="2020-04-25T09:50:34.256" v="1872" actId="20577"/>
          <ac:spMkLst>
            <pc:docMk/>
            <pc:sldMk cId="2017870631" sldId="868"/>
            <ac:spMk id="11" creationId="{00000000-0000-0000-0000-000000000000}"/>
          </ac:spMkLst>
        </pc:spChg>
        <pc:spChg chg="mod">
          <ac:chgData name="Vincent Rüegge" userId="ac3338584e172575" providerId="LiveId" clId="{B89BE772-EAE1-454D-8D55-7315A0DE9F19}" dt="2020-04-25T09:39:48.593" v="1426" actId="1076"/>
          <ac:spMkLst>
            <pc:docMk/>
            <pc:sldMk cId="2017870631" sldId="868"/>
            <ac:spMk id="13" creationId="{00000000-0000-0000-0000-000000000000}"/>
          </ac:spMkLst>
        </pc:spChg>
        <pc:spChg chg="mod">
          <ac:chgData name="Vincent Rüegge" userId="ac3338584e172575" providerId="LiveId" clId="{B89BE772-EAE1-454D-8D55-7315A0DE9F19}" dt="2020-04-25T09:39:48.355" v="1425" actId="1076"/>
          <ac:spMkLst>
            <pc:docMk/>
            <pc:sldMk cId="2017870631" sldId="868"/>
            <ac:spMk id="14" creationId="{00000000-0000-0000-0000-000000000000}"/>
          </ac:spMkLst>
        </pc:spChg>
        <pc:spChg chg="add del mod">
          <ac:chgData name="Vincent Rüegge" userId="ac3338584e172575" providerId="LiveId" clId="{B89BE772-EAE1-454D-8D55-7315A0DE9F19}" dt="2020-04-25T09:51:36.712" v="1877" actId="478"/>
          <ac:spMkLst>
            <pc:docMk/>
            <pc:sldMk cId="2017870631" sldId="868"/>
            <ac:spMk id="17" creationId="{00000000-0000-0000-0000-000000000000}"/>
          </ac:spMkLst>
        </pc:spChg>
        <pc:spChg chg="add del mod">
          <ac:chgData name="Vincent Rüegge" userId="ac3338584e172575" providerId="LiveId" clId="{B89BE772-EAE1-454D-8D55-7315A0DE9F19}" dt="2020-04-25T09:51:35.203" v="1876" actId="478"/>
          <ac:spMkLst>
            <pc:docMk/>
            <pc:sldMk cId="2017870631" sldId="868"/>
            <ac:spMk id="21" creationId="{00000000-0000-0000-0000-000000000000}"/>
          </ac:spMkLst>
        </pc:spChg>
        <pc:spChg chg="add del mod">
          <ac:chgData name="Vincent Rüegge" userId="ac3338584e172575" providerId="LiveId" clId="{B89BE772-EAE1-454D-8D55-7315A0DE9F19}" dt="2020-04-25T09:51:41.557" v="1879" actId="478"/>
          <ac:spMkLst>
            <pc:docMk/>
            <pc:sldMk cId="2017870631" sldId="868"/>
            <ac:spMk id="22" creationId="{00000000-0000-0000-0000-000000000000}"/>
          </ac:spMkLst>
        </pc:spChg>
        <pc:picChg chg="del mod">
          <ac:chgData name="Vincent Rüegge" userId="ac3338584e172575" providerId="LiveId" clId="{B89BE772-EAE1-454D-8D55-7315A0DE9F19}" dt="2020-04-25T09:42:34.513" v="1539" actId="478"/>
          <ac:picMkLst>
            <pc:docMk/>
            <pc:sldMk cId="2017870631" sldId="868"/>
            <ac:picMk id="7" creationId="{00000000-0000-0000-0000-000000000000}"/>
          </ac:picMkLst>
        </pc:picChg>
        <pc:picChg chg="del mod">
          <ac:chgData name="Vincent Rüegge" userId="ac3338584e172575" providerId="LiveId" clId="{B89BE772-EAE1-454D-8D55-7315A0DE9F19}" dt="2020-04-25T09:42:32.808" v="1538" actId="478"/>
          <ac:picMkLst>
            <pc:docMk/>
            <pc:sldMk cId="2017870631" sldId="868"/>
            <ac:picMk id="12" creationId="{00000000-0000-0000-0000-000000000000}"/>
          </ac:picMkLst>
        </pc:picChg>
        <pc:picChg chg="add del mod">
          <ac:chgData name="Vincent Rüegge" userId="ac3338584e172575" providerId="LiveId" clId="{B89BE772-EAE1-454D-8D55-7315A0DE9F19}" dt="2020-04-25T09:51:38.394" v="1878" actId="478"/>
          <ac:picMkLst>
            <pc:docMk/>
            <pc:sldMk cId="2017870631" sldId="868"/>
            <ac:picMk id="16" creationId="{00000000-0000-0000-0000-000000000000}"/>
          </ac:picMkLst>
        </pc:picChg>
        <pc:picChg chg="add del mod">
          <ac:chgData name="Vincent Rüegge" userId="ac3338584e172575" providerId="LiveId" clId="{B89BE772-EAE1-454D-8D55-7315A0DE9F19}" dt="2020-04-25T09:51:29.954" v="1875" actId="1076"/>
          <ac:picMkLst>
            <pc:docMk/>
            <pc:sldMk cId="2017870631" sldId="868"/>
            <ac:picMk id="20" creationId="{00000000-0000-0000-0000-000000000000}"/>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04-21T12:14:57.124" idx="1">
    <p:pos x="10" y="10"/>
    <p:text>take out spell-check</p:text>
    <p:extLst>
      <p:ext uri="{C676402C-5697-4E1C-873F-D02D1690AC5C}">
        <p15:threadingInfo xmlns:p15="http://schemas.microsoft.com/office/powerpoint/2012/main" timeZoneBias="-120"/>
      </p:ext>
    </p:extLst>
  </p:cm>
</p:cmLst>
</file>

<file path=ppt/diagrams/_rels/data5.xml.rels><?xml version="1.0" encoding="UTF-8" standalone="yes"?>
<Relationships xmlns="http://schemas.openxmlformats.org/package/2006/relationships"><Relationship Id="rId1" Type="http://schemas.openxmlformats.org/officeDocument/2006/relationships/image" Target="../media/image37.PNG"/></Relationships>
</file>

<file path=ppt/diagrams/_rels/data6.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Request</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Response</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Web Application</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Deep Learning Model</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custLinFactNeighborX="333" custLinFactNeighborY="-19816">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dgm:t>
        <a:bodyPr/>
        <a:lstStyle/>
        <a:p>
          <a:r>
            <a:rPr lang="de-CH"/>
            <a:t>Input: Brand Image</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pt>
    <dgm:pt modelId="{3C2515C0-51EE-43F7-B816-E9E9B76C7F4D}" type="pres">
      <dgm:prSet presAssocID="{98112BB7-05EE-4D64-A617-C6DFF9B3C9A2}" presName="Image"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a:solidFill>
            <a:srgbClr val="FFE1FF"/>
          </a:solidFill>
        </a:ln>
      </dgm:spPr>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a:solidFill>
          <a:schemeClr val="accent2"/>
        </a:solidFill>
      </dgm:spPr>
      <dgm:t>
        <a:bodyPr/>
        <a:lstStyle/>
        <a:p>
          <a:r>
            <a:rPr lang="de-CH"/>
            <a:t>Output: Class Label</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pt>
    <dgm:pt modelId="{3C2515C0-51EE-43F7-B816-E9E9B76C7F4D}" type="pres">
      <dgm:prSet presAssocID="{98112BB7-05EE-4D64-A617-C6DFF9B3C9A2}" presName="Image" presStyleLbl="bgImgPlace1" presStyleIdx="0" presStyleCnt="1"/>
      <dgm:spPr>
        <a:blipFill dpi="0" rotWithShape="1">
          <a:blip xmlns:r="http://schemas.openxmlformats.org/officeDocument/2006/relationships" r:embed="rId1">
            <a:alphaModFix amt="60000"/>
          </a:blip>
          <a:srcRect/>
          <a:stretch>
            <a:fillRect l="828" t="20983" r="828" b="20983"/>
          </a:stretch>
        </a:blipFill>
        <a:ln w="12700">
          <a:solidFill>
            <a:srgbClr val="FFE1FF"/>
          </a:solidFill>
        </a:ln>
      </dgm:spPr>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65513"/>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de-CH" sz="1800" b="1" kern="1200"/>
            <a:t>Request</a:t>
          </a:r>
        </a:p>
      </dsp:txBody>
      <dsp:txXfrm>
        <a:off x="0" y="165513"/>
        <a:ext cx="2173635" cy="418586"/>
      </dsp:txXfrm>
    </dsp:sp>
    <dsp:sp modelId="{C09B49A9-F287-466D-9FA8-2969A250D43B}">
      <dsp:nvSpPr>
        <dsp:cNvPr id="0" name=""/>
        <dsp:cNvSpPr/>
      </dsp:nvSpPr>
      <dsp:spPr>
        <a:xfrm>
          <a:off x="0" y="542135"/>
          <a:ext cx="2173635" cy="9662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34166"/>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de-CH" sz="1800" b="1" kern="1200"/>
            <a:t>Response</a:t>
          </a:r>
        </a:p>
      </dsp:txBody>
      <dsp:txXfrm>
        <a:off x="0" y="134166"/>
        <a:ext cx="2173635" cy="418586"/>
      </dsp:txXfrm>
    </dsp:sp>
    <dsp:sp modelId="{C09B49A9-F287-466D-9FA8-2969A250D43B}">
      <dsp:nvSpPr>
        <dsp:cNvPr id="0" name=""/>
        <dsp:cNvSpPr/>
      </dsp:nvSpPr>
      <dsp:spPr>
        <a:xfrm>
          <a:off x="0" y="510788"/>
          <a:ext cx="2173635" cy="9662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61005"/>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de-CH" sz="1300" b="1" kern="1200"/>
            <a:t>Web Application</a:t>
          </a:r>
        </a:p>
      </dsp:txBody>
      <dsp:txXfrm>
        <a:off x="0" y="61005"/>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0"/>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de-CH" sz="1300" b="1" kern="1200"/>
            <a:t>Deep Learning Model</a:t>
          </a:r>
        </a:p>
      </dsp:txBody>
      <dsp:txXfrm>
        <a:off x="0" y="0"/>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CH" sz="1200" kern="1200"/>
            <a:t>Input: Brand Image</a:t>
          </a:r>
        </a:p>
      </dsp:txBody>
      <dsp:txXfrm>
        <a:off x="255213" y="6748"/>
        <a:ext cx="1859596" cy="2713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dpi="0" rotWithShape="1">
          <a:blip xmlns:r="http://schemas.openxmlformats.org/officeDocument/2006/relationships" r:embed="rId1">
            <a:alphaModFix amt="60000"/>
          </a:blip>
          <a:srcRect/>
          <a:stretch>
            <a:fillRect l="828" t="20983" r="828" b="20983"/>
          </a:stretch>
        </a:blipFill>
        <a:ln w="1270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CH" sz="1200" kern="1200"/>
            <a:t>Output: Class Label</a:t>
          </a:r>
        </a:p>
      </dsp:txBody>
      <dsp:txXfrm>
        <a:off x="255213" y="6748"/>
        <a:ext cx="1859596" cy="2713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1766B9EA-E083-A94D-96A5-C5476B884CFE}" type="datetime1">
              <a:rPr lang="en-US"/>
              <a:pPr/>
              <a:t>4/25/2020</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B97C6CC3-1B99-CC41-8C4F-FD94DC1E3784}" type="slidenum">
              <a:rPr lang="en-US"/>
              <a:pPr/>
              <a:t>‹Nr.›</a:t>
            </a:fld>
            <a:endParaRPr lang="en-US"/>
          </a:p>
        </p:txBody>
      </p:sp>
    </p:spTree>
    <p:extLst>
      <p:ext uri="{BB962C8B-B14F-4D97-AF65-F5344CB8AC3E}">
        <p14:creationId xmlns:p14="http://schemas.microsoft.com/office/powerpoint/2010/main" val="1957066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3598794E-35F3-8D48-B244-F21DA91EADA9}" type="datetime1">
              <a:rPr lang="en-US"/>
              <a:pPr/>
              <a:t>4/25/2020</a:t>
            </a:fld>
            <a:endParaRPr lang="en-US"/>
          </a:p>
        </p:txBody>
      </p:sp>
      <p:sp>
        <p:nvSpPr>
          <p:cNvPr id="4" name="Slide Image Placeholder 3"/>
          <p:cNvSpPr>
            <a:spLocks noGrp="1" noRot="1" noChangeAspect="1"/>
          </p:cNvSpPr>
          <p:nvPr>
            <p:ph type="sldImg" idx="2"/>
          </p:nvPr>
        </p:nvSpPr>
        <p:spPr>
          <a:xfrm>
            <a:off x="779463" y="768350"/>
            <a:ext cx="554037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de-CH" noProof="0"/>
              <a:t>Click to edit Master text styles</a:t>
            </a:r>
          </a:p>
          <a:p>
            <a:pPr lvl="1"/>
            <a:r>
              <a:rPr lang="de-CH" noProof="0"/>
              <a:t>Second level</a:t>
            </a:r>
          </a:p>
          <a:p>
            <a:pPr lvl="2"/>
            <a:r>
              <a:rPr lang="de-CH" noProof="0"/>
              <a:t>Third level</a:t>
            </a:r>
          </a:p>
          <a:p>
            <a:pPr lvl="3"/>
            <a:r>
              <a:rPr lang="de-CH" noProof="0"/>
              <a:t>Fourth level</a:t>
            </a:r>
          </a:p>
          <a:p>
            <a:pPr lvl="4"/>
            <a:r>
              <a:rPr lang="de-CH" noProof="0"/>
              <a:t>Fifth level</a:t>
            </a:r>
            <a:endParaRPr lang="en-US"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2A9D45BF-071E-7C44-BE90-B011D0240A3E}" type="slidenum">
              <a:rPr lang="en-US"/>
              <a:pPr/>
              <a:t>‹Nr.›</a:t>
            </a:fld>
            <a:endParaRPr lang="en-US"/>
          </a:p>
        </p:txBody>
      </p:sp>
    </p:spTree>
    <p:extLst>
      <p:ext uri="{BB962C8B-B14F-4D97-AF65-F5344CB8AC3E}">
        <p14:creationId xmlns:p14="http://schemas.microsoft.com/office/powerpoint/2010/main" val="136873381"/>
      </p:ext>
    </p:extLst>
  </p:cSld>
  <p:clrMap bg1="lt1" tx1="dk1" bg2="lt2" tx2="dk2" accent1="accent1" accent2="accent2" accent3="accent3" accent4="accent4" accent5="accent5" accent6="accent6" hlink="hlink" folHlink="folHlink"/>
  <p:hf hdr="0" ftr="0" dt="0"/>
  <p:notesStyle>
    <a:lvl1pPr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56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28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00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72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5740" algn="l" defTabSz="457148" rtl="0" eaLnBrk="1" latinLnBrk="0" hangingPunct="1">
      <a:defRPr sz="1200" kern="1200">
        <a:solidFill>
          <a:schemeClr val="tx1"/>
        </a:solidFill>
        <a:latin typeface="+mn-lt"/>
        <a:ea typeface="+mn-ea"/>
        <a:cs typeface="+mn-cs"/>
      </a:defRPr>
    </a:lvl6pPr>
    <a:lvl7pPr marL="2742888" algn="l" defTabSz="457148" rtl="0" eaLnBrk="1" latinLnBrk="0" hangingPunct="1">
      <a:defRPr sz="1200" kern="1200">
        <a:solidFill>
          <a:schemeClr val="tx1"/>
        </a:solidFill>
        <a:latin typeface="+mn-lt"/>
        <a:ea typeface="+mn-ea"/>
        <a:cs typeface="+mn-cs"/>
      </a:defRPr>
    </a:lvl7pPr>
    <a:lvl8pPr marL="3200036" algn="l" defTabSz="457148" rtl="0" eaLnBrk="1" latinLnBrk="0" hangingPunct="1">
      <a:defRPr sz="1200" kern="1200">
        <a:solidFill>
          <a:schemeClr val="tx1"/>
        </a:solidFill>
        <a:latin typeface="+mn-lt"/>
        <a:ea typeface="+mn-ea"/>
        <a:cs typeface="+mn-cs"/>
      </a:defRPr>
    </a:lvl8pPr>
    <a:lvl9pPr marL="3657184" algn="l" defTabSz="45714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Welcome </a:t>
            </a:r>
            <a:r>
              <a:rPr lang="de-CH" dirty="0" err="1"/>
              <a:t>to</a:t>
            </a:r>
            <a:r>
              <a:rPr lang="de-CH" dirty="0"/>
              <a:t> </a:t>
            </a:r>
            <a:r>
              <a:rPr lang="de-CH" dirty="0" err="1"/>
              <a:t>our</a:t>
            </a:r>
            <a:r>
              <a:rPr lang="de-CH" dirty="0"/>
              <a:t> </a:t>
            </a:r>
            <a:r>
              <a:rPr lang="de-CH" dirty="0" err="1"/>
              <a:t>presentation</a:t>
            </a:r>
            <a:r>
              <a:rPr lang="de-CH" dirty="0"/>
              <a:t> on Brand</a:t>
            </a:r>
            <a:r>
              <a:rPr lang="de-CH" baseline="0" dirty="0"/>
              <a:t> Management. First </a:t>
            </a:r>
            <a:r>
              <a:rPr lang="de-CH" baseline="0" dirty="0" err="1"/>
              <a:t>of</a:t>
            </a:r>
            <a:r>
              <a:rPr lang="de-CH" baseline="0" dirty="0"/>
              <a:t> all, </a:t>
            </a:r>
            <a:r>
              <a:rPr lang="de-CH" baseline="0" dirty="0" err="1"/>
              <a:t>let’s</a:t>
            </a:r>
            <a:r>
              <a:rPr lang="de-CH" baseline="0" dirty="0"/>
              <a:t> </a:t>
            </a:r>
            <a:r>
              <a:rPr lang="de-CH" baseline="0" dirty="0" err="1"/>
              <a:t>take</a:t>
            </a:r>
            <a:r>
              <a:rPr lang="de-CH" baseline="0" dirty="0"/>
              <a:t> a loot at </a:t>
            </a:r>
            <a:r>
              <a:rPr lang="de-CH" baseline="0" dirty="0" err="1"/>
              <a:t>the</a:t>
            </a:r>
            <a:r>
              <a:rPr lang="de-CH" baseline="0" dirty="0"/>
              <a:t> </a:t>
            </a:r>
            <a:r>
              <a:rPr lang="de-CH" baseline="0" dirty="0" err="1"/>
              <a:t>agenda</a:t>
            </a:r>
            <a:r>
              <a:rPr lang="de-CH" baseline="0" dirty="0"/>
              <a:t> </a:t>
            </a:r>
            <a:r>
              <a:rPr lang="de-CH" baseline="0" dirty="0" err="1"/>
              <a:t>for</a:t>
            </a:r>
            <a:r>
              <a:rPr lang="de-CH" baseline="0" dirty="0"/>
              <a:t> </a:t>
            </a:r>
            <a:r>
              <a:rPr lang="de-CH" baseline="0" dirty="0" err="1"/>
              <a:t>today</a:t>
            </a:r>
            <a:r>
              <a:rPr lang="de-CH" baseline="0" dirty="0"/>
              <a:t>.</a:t>
            </a:r>
          </a:p>
        </p:txBody>
      </p:sp>
      <p:sp>
        <p:nvSpPr>
          <p:cNvPr id="4" name="Slide Number Placeholder 3"/>
          <p:cNvSpPr>
            <a:spLocks noGrp="1"/>
          </p:cNvSpPr>
          <p:nvPr>
            <p:ph type="sldNum" sz="quarter" idx="10"/>
          </p:nvPr>
        </p:nvSpPr>
        <p:spPr/>
        <p:txBody>
          <a:bodyPr/>
          <a:lstStyle/>
          <a:p>
            <a:fld id="{2A9D45BF-071E-7C44-BE90-B011D0240A3E}" type="slidenum">
              <a:rPr lang="en-US" smtClean="0"/>
              <a:pPr/>
              <a:t>1</a:t>
            </a:fld>
            <a:endParaRPr lang="en-US"/>
          </a:p>
        </p:txBody>
      </p:sp>
    </p:spTree>
    <p:extLst>
      <p:ext uri="{BB962C8B-B14F-4D97-AF65-F5344CB8AC3E}">
        <p14:creationId xmlns:p14="http://schemas.microsoft.com/office/powerpoint/2010/main" val="134123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aseline="0" dirty="0"/>
              <a:t>First, in </a:t>
            </a:r>
            <a:r>
              <a:rPr lang="de-CH" baseline="0" dirty="0" err="1"/>
              <a:t>our</a:t>
            </a:r>
            <a:r>
              <a:rPr lang="de-CH" baseline="0" dirty="0"/>
              <a:t> </a:t>
            </a:r>
            <a:r>
              <a:rPr lang="de-CH" baseline="0" dirty="0" err="1"/>
              <a:t>introduction</a:t>
            </a:r>
            <a:r>
              <a:rPr lang="de-CH" baseline="0" dirty="0"/>
              <a:t> </a:t>
            </a:r>
            <a:r>
              <a:rPr lang="de-CH" baseline="0" dirty="0" err="1"/>
              <a:t>we</a:t>
            </a:r>
            <a:r>
              <a:rPr lang="de-CH" baseline="0" dirty="0"/>
              <a:t> </a:t>
            </a:r>
            <a:r>
              <a:rPr lang="de-CH" baseline="0" dirty="0" err="1"/>
              <a:t>give</a:t>
            </a:r>
            <a:r>
              <a:rPr lang="de-CH" baseline="0" dirty="0"/>
              <a:t> a </a:t>
            </a:r>
            <a:r>
              <a:rPr lang="de-CH" baseline="0" dirty="0" err="1"/>
              <a:t>general</a:t>
            </a:r>
            <a:r>
              <a:rPr lang="de-CH" baseline="0" dirty="0"/>
              <a:t> </a:t>
            </a:r>
            <a:r>
              <a:rPr lang="de-CH" baseline="0" dirty="0" err="1"/>
              <a:t>overview</a:t>
            </a:r>
            <a:r>
              <a:rPr lang="de-CH" baseline="0" dirty="0"/>
              <a:t> </a:t>
            </a:r>
            <a:r>
              <a:rPr lang="de-CH" baseline="0" dirty="0" err="1"/>
              <a:t>of</a:t>
            </a:r>
            <a:r>
              <a:rPr lang="de-CH" baseline="0" dirty="0"/>
              <a:t> </a:t>
            </a:r>
            <a:r>
              <a:rPr lang="de-CH" baseline="0" dirty="0" err="1"/>
              <a:t>the</a:t>
            </a:r>
            <a:r>
              <a:rPr lang="de-CH" baseline="0" dirty="0"/>
              <a:t> </a:t>
            </a:r>
            <a:r>
              <a:rPr lang="de-CH" baseline="0" dirty="0" err="1"/>
              <a:t>project</a:t>
            </a:r>
            <a:r>
              <a:rPr lang="de-CH" baseline="0" dirty="0"/>
              <a:t>. This </a:t>
            </a:r>
            <a:r>
              <a:rPr lang="de-CH" baseline="0" dirty="0" err="1"/>
              <a:t>includes</a:t>
            </a:r>
            <a:r>
              <a:rPr lang="de-CH" baseline="0" dirty="0"/>
              <a:t> </a:t>
            </a:r>
            <a:r>
              <a:rPr lang="de-CH" baseline="0" dirty="0" err="1"/>
              <a:t>what</a:t>
            </a:r>
            <a:r>
              <a:rPr lang="de-CH" baseline="0" dirty="0"/>
              <a:t> </a:t>
            </a:r>
            <a:r>
              <a:rPr lang="de-CH" baseline="0" dirty="0" err="1"/>
              <a:t>the</a:t>
            </a:r>
            <a:r>
              <a:rPr lang="de-CH" baseline="0" dirty="0"/>
              <a:t> </a:t>
            </a:r>
            <a:r>
              <a:rPr lang="de-CH" baseline="0" dirty="0" err="1"/>
              <a:t>project</a:t>
            </a:r>
            <a:r>
              <a:rPr lang="de-CH" baseline="0" dirty="0"/>
              <a:t> was </a:t>
            </a:r>
            <a:r>
              <a:rPr lang="de-CH" baseline="0" dirty="0" err="1"/>
              <a:t>about</a:t>
            </a:r>
            <a:r>
              <a:rPr lang="de-CH" baseline="0" dirty="0"/>
              <a:t>, </a:t>
            </a:r>
            <a:r>
              <a:rPr lang="de-CH" baseline="0" dirty="0" err="1"/>
              <a:t>the</a:t>
            </a:r>
            <a:r>
              <a:rPr lang="de-CH" baseline="0" dirty="0"/>
              <a:t> WHY, </a:t>
            </a:r>
            <a:r>
              <a:rPr lang="de-CH" baseline="0" dirty="0" err="1"/>
              <a:t>the</a:t>
            </a:r>
            <a:r>
              <a:rPr lang="de-CH" baseline="0" dirty="0"/>
              <a:t> </a:t>
            </a:r>
            <a:r>
              <a:rPr lang="de-CH" baseline="0" dirty="0" err="1"/>
              <a:t>approach</a:t>
            </a:r>
            <a:r>
              <a:rPr lang="de-CH" baseline="0" dirty="0"/>
              <a:t> </a:t>
            </a:r>
            <a:r>
              <a:rPr lang="de-CH" baseline="0" dirty="0" err="1"/>
              <a:t>we</a:t>
            </a:r>
            <a:r>
              <a:rPr lang="de-CH" baseline="0" dirty="0"/>
              <a:t> </a:t>
            </a:r>
            <a:r>
              <a:rPr lang="de-CH" baseline="0" dirty="0" err="1"/>
              <a:t>took</a:t>
            </a:r>
            <a:r>
              <a:rPr lang="de-CH" baseline="0" dirty="0"/>
              <a:t>, </a:t>
            </a:r>
            <a:r>
              <a:rPr lang="de-CH" baseline="0" dirty="0" err="1"/>
              <a:t>the</a:t>
            </a:r>
            <a:r>
              <a:rPr lang="de-CH" baseline="0" dirty="0"/>
              <a:t> HOW, and </a:t>
            </a:r>
            <a:r>
              <a:rPr lang="de-CH" baseline="0" dirty="0" err="1"/>
              <a:t>the</a:t>
            </a:r>
            <a:r>
              <a:rPr lang="de-CH" baseline="0" dirty="0"/>
              <a:t> </a:t>
            </a:r>
            <a:r>
              <a:rPr lang="de-CH" baseline="0" dirty="0" err="1"/>
              <a:t>result</a:t>
            </a:r>
            <a:r>
              <a:rPr lang="de-CH" baseline="0" dirty="0"/>
              <a:t> </a:t>
            </a:r>
            <a:r>
              <a:rPr lang="de-CH" baseline="0" dirty="0" err="1"/>
              <a:t>of</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the</a:t>
            </a:r>
            <a:r>
              <a:rPr lang="de-CH" baseline="0" dirty="0"/>
              <a:t> WHAT. </a:t>
            </a:r>
          </a:p>
          <a:p>
            <a:r>
              <a:rPr lang="de-CH" baseline="0" dirty="0"/>
              <a:t>Second, </a:t>
            </a:r>
            <a:r>
              <a:rPr lang="de-CH" baseline="0" dirty="0" err="1"/>
              <a:t>we</a:t>
            </a:r>
            <a:r>
              <a:rPr lang="de-CH" baseline="0" dirty="0"/>
              <a:t> </a:t>
            </a:r>
            <a:r>
              <a:rPr lang="de-CH" baseline="0" dirty="0" err="1"/>
              <a:t>outline</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goal’s</a:t>
            </a:r>
            <a:r>
              <a:rPr lang="de-CH" baseline="0" dirty="0"/>
              <a:t> </a:t>
            </a:r>
            <a:r>
              <a:rPr lang="de-CH" baseline="0" dirty="0" err="1"/>
              <a:t>marketing</a:t>
            </a:r>
            <a:r>
              <a:rPr lang="de-CH" baseline="0" dirty="0"/>
              <a:t> </a:t>
            </a:r>
            <a:r>
              <a:rPr lang="de-CH" baseline="0" dirty="0" err="1"/>
              <a:t>benefits</a:t>
            </a:r>
            <a:r>
              <a:rPr lang="de-CH" baseline="0" dirty="0"/>
              <a:t>. </a:t>
            </a:r>
          </a:p>
          <a:p>
            <a:r>
              <a:rPr lang="de-CH" baseline="0" dirty="0"/>
              <a:t>Third, </a:t>
            </a:r>
            <a:r>
              <a:rPr lang="de-CH" baseline="0" dirty="0" err="1"/>
              <a:t>we</a:t>
            </a:r>
            <a:r>
              <a:rPr lang="de-CH" baseline="0" dirty="0"/>
              <a:t> </a:t>
            </a:r>
            <a:r>
              <a:rPr lang="de-CH" baseline="0" dirty="0" err="1"/>
              <a:t>explain</a:t>
            </a:r>
            <a:r>
              <a:rPr lang="de-CH" baseline="0" dirty="0"/>
              <a:t> </a:t>
            </a:r>
            <a:r>
              <a:rPr lang="de-CH" baseline="0" dirty="0" err="1"/>
              <a:t>how</a:t>
            </a:r>
            <a:r>
              <a:rPr lang="de-CH" baseline="0" dirty="0"/>
              <a:t> </a:t>
            </a:r>
            <a:r>
              <a:rPr lang="de-CH" baseline="0" dirty="0" err="1"/>
              <a:t>our</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architecture</a:t>
            </a:r>
            <a:r>
              <a:rPr lang="de-CH" baseline="0" dirty="0"/>
              <a:t> </a:t>
            </a:r>
            <a:r>
              <a:rPr lang="de-CH" baseline="0" dirty="0" err="1"/>
              <a:t>can</a:t>
            </a:r>
            <a:r>
              <a:rPr lang="de-CH" baseline="0" dirty="0"/>
              <a:t> </a:t>
            </a:r>
            <a:r>
              <a:rPr lang="de-CH" baseline="0" dirty="0" err="1"/>
              <a:t>be</a:t>
            </a:r>
            <a:r>
              <a:rPr lang="de-CH" baseline="0" dirty="0"/>
              <a:t> </a:t>
            </a:r>
            <a:r>
              <a:rPr lang="de-CH" baseline="0" dirty="0" err="1"/>
              <a:t>used</a:t>
            </a:r>
            <a:r>
              <a:rPr lang="de-CH" baseline="0" dirty="0"/>
              <a:t> </a:t>
            </a:r>
            <a:r>
              <a:rPr lang="de-CH" baseline="0" dirty="0" err="1"/>
              <a:t>to</a:t>
            </a:r>
            <a:r>
              <a:rPr lang="de-CH" baseline="0" dirty="0"/>
              <a:t> </a:t>
            </a:r>
            <a:r>
              <a:rPr lang="de-CH" baseline="0" dirty="0" err="1"/>
              <a:t>get</a:t>
            </a:r>
            <a:r>
              <a:rPr lang="de-CH" baseline="0" dirty="0"/>
              <a:t> </a:t>
            </a:r>
            <a:r>
              <a:rPr lang="de-CH" baseline="0" dirty="0" err="1"/>
              <a:t>noteworthy</a:t>
            </a:r>
            <a:r>
              <a:rPr lang="de-CH" baseline="0" dirty="0"/>
              <a:t> </a:t>
            </a:r>
            <a:r>
              <a:rPr lang="de-CH" baseline="0" dirty="0" err="1"/>
              <a:t>statistical</a:t>
            </a:r>
            <a:r>
              <a:rPr lang="de-CH" baseline="0" dirty="0"/>
              <a:t> </a:t>
            </a:r>
            <a:r>
              <a:rPr lang="de-CH" baseline="0" dirty="0" err="1"/>
              <a:t>results</a:t>
            </a:r>
            <a:r>
              <a:rPr lang="de-CH" baseline="0" dirty="0"/>
              <a:t> </a:t>
            </a:r>
            <a:r>
              <a:rPr lang="de-CH" baseline="0" dirty="0" err="1"/>
              <a:t>from</a:t>
            </a:r>
            <a:r>
              <a:rPr lang="de-CH" baseline="0" dirty="0"/>
              <a:t> </a:t>
            </a:r>
            <a:r>
              <a:rPr lang="de-CH" baseline="0" dirty="0" err="1"/>
              <a:t>feeding</a:t>
            </a:r>
            <a:r>
              <a:rPr lang="de-CH" baseline="0" dirty="0"/>
              <a:t> in </a:t>
            </a:r>
            <a:r>
              <a:rPr lang="de-CH" baseline="0" dirty="0" err="1"/>
              <a:t>image</a:t>
            </a:r>
            <a:r>
              <a:rPr lang="de-CH" baseline="0" dirty="0"/>
              <a:t> </a:t>
            </a:r>
            <a:r>
              <a:rPr lang="de-CH" baseline="0" dirty="0" err="1"/>
              <a:t>data</a:t>
            </a:r>
            <a:r>
              <a:rPr lang="de-CH" baseline="0" dirty="0"/>
              <a:t>. </a:t>
            </a:r>
          </a:p>
          <a:p>
            <a:r>
              <a:rPr lang="de-CH" baseline="0" dirty="0"/>
              <a:t>Forth, </a:t>
            </a:r>
            <a:r>
              <a:rPr lang="de-CH" baseline="0" dirty="0" err="1"/>
              <a:t>we</a:t>
            </a:r>
            <a:r>
              <a:rPr lang="de-CH" baseline="0" dirty="0"/>
              <a:t> </a:t>
            </a:r>
            <a:r>
              <a:rPr lang="de-CH" baseline="0" dirty="0" err="1"/>
              <a:t>take</a:t>
            </a:r>
            <a:r>
              <a:rPr lang="de-CH" baseline="0" dirty="0"/>
              <a:t> </a:t>
            </a:r>
            <a:r>
              <a:rPr lang="de-CH" baseline="0" dirty="0" err="1"/>
              <a:t>the</a:t>
            </a:r>
            <a:r>
              <a:rPr lang="de-CH" baseline="0" dirty="0"/>
              <a:t> </a:t>
            </a:r>
            <a:r>
              <a:rPr lang="de-CH" baseline="0" dirty="0" err="1"/>
              <a:t>opportunity</a:t>
            </a:r>
            <a:r>
              <a:rPr lang="de-CH" baseline="0" dirty="0"/>
              <a:t> </a:t>
            </a:r>
            <a:r>
              <a:rPr lang="de-CH" baseline="0" dirty="0" err="1"/>
              <a:t>to</a:t>
            </a:r>
            <a:r>
              <a:rPr lang="de-CH" baseline="0" dirty="0"/>
              <a:t> </a:t>
            </a:r>
            <a:r>
              <a:rPr lang="de-CH" baseline="0" dirty="0" err="1"/>
              <a:t>walk</a:t>
            </a:r>
            <a:r>
              <a:rPr lang="de-CH" baseline="0" dirty="0"/>
              <a:t> </a:t>
            </a:r>
            <a:r>
              <a:rPr lang="de-CH" baseline="0" dirty="0" err="1"/>
              <a:t>you</a:t>
            </a:r>
            <a:r>
              <a:rPr lang="de-CH" baseline="0" dirty="0"/>
              <a:t> </a:t>
            </a:r>
            <a:r>
              <a:rPr lang="de-CH" baseline="0" dirty="0" err="1"/>
              <a:t>through</a:t>
            </a:r>
            <a:r>
              <a:rPr lang="de-CH" baseline="0" dirty="0"/>
              <a:t> all </a:t>
            </a:r>
            <a:r>
              <a:rPr lang="de-CH" baseline="0" dirty="0" err="1"/>
              <a:t>the</a:t>
            </a:r>
            <a:r>
              <a:rPr lang="de-CH" baseline="0" dirty="0"/>
              <a:t> </a:t>
            </a:r>
            <a:r>
              <a:rPr lang="de-CH" baseline="0" dirty="0" err="1"/>
              <a:t>steps</a:t>
            </a:r>
            <a:r>
              <a:rPr lang="de-CH" baseline="0" dirty="0"/>
              <a:t> </a:t>
            </a:r>
            <a:r>
              <a:rPr lang="de-CH" baseline="0" dirty="0" err="1"/>
              <a:t>we</a:t>
            </a:r>
            <a:r>
              <a:rPr lang="de-CH" baseline="0" dirty="0"/>
              <a:t> </a:t>
            </a:r>
            <a:r>
              <a:rPr lang="de-CH" baseline="0" dirty="0" err="1"/>
              <a:t>took</a:t>
            </a:r>
            <a:r>
              <a:rPr lang="de-CH" baseline="0" dirty="0"/>
              <a:t> </a:t>
            </a:r>
            <a:r>
              <a:rPr lang="de-CH" baseline="0" dirty="0" err="1"/>
              <a:t>from</a:t>
            </a:r>
            <a:r>
              <a:rPr lang="de-CH" baseline="0" dirty="0"/>
              <a:t> </a:t>
            </a:r>
            <a:r>
              <a:rPr lang="de-CH" baseline="0" dirty="0" err="1"/>
              <a:t>getting</a:t>
            </a:r>
            <a:r>
              <a:rPr lang="de-CH" baseline="0" dirty="0"/>
              <a:t> </a:t>
            </a:r>
            <a:r>
              <a:rPr lang="de-CH" baseline="0" dirty="0" err="1"/>
              <a:t>the</a:t>
            </a:r>
            <a:r>
              <a:rPr lang="de-CH" baseline="0" dirty="0"/>
              <a:t> </a:t>
            </a:r>
            <a:r>
              <a:rPr lang="de-CH" baseline="0" dirty="0" err="1"/>
              <a:t>raw</a:t>
            </a:r>
            <a:r>
              <a:rPr lang="de-CH" baseline="0" dirty="0"/>
              <a:t> </a:t>
            </a:r>
            <a:r>
              <a:rPr lang="de-CH" baseline="0" dirty="0" err="1"/>
              <a:t>image</a:t>
            </a:r>
            <a:r>
              <a:rPr lang="de-CH" baseline="0" dirty="0"/>
              <a:t> </a:t>
            </a:r>
            <a:r>
              <a:rPr lang="de-CH" baseline="0" dirty="0" err="1"/>
              <a:t>input</a:t>
            </a:r>
            <a:r>
              <a:rPr lang="de-CH" baseline="0" dirty="0"/>
              <a:t> </a:t>
            </a:r>
            <a:r>
              <a:rPr lang="de-CH" baseline="0" dirty="0" err="1"/>
              <a:t>to</a:t>
            </a:r>
            <a:r>
              <a:rPr lang="de-CH" baseline="0" dirty="0"/>
              <a:t> </a:t>
            </a:r>
            <a:r>
              <a:rPr lang="de-CH" baseline="0" dirty="0" err="1"/>
              <a:t>the</a:t>
            </a:r>
            <a:r>
              <a:rPr lang="de-CH" baseline="0" dirty="0"/>
              <a:t> </a:t>
            </a:r>
            <a:r>
              <a:rPr lang="de-CH" baseline="0" dirty="0" err="1"/>
              <a:t>model</a:t>
            </a:r>
            <a:r>
              <a:rPr lang="de-CH" baseline="0" dirty="0"/>
              <a:t> </a:t>
            </a:r>
            <a:r>
              <a:rPr lang="de-CH" baseline="0" dirty="0" err="1"/>
              <a:t>deployment</a:t>
            </a:r>
            <a:r>
              <a:rPr lang="de-CH" baseline="0" dirty="0"/>
              <a:t> </a:t>
            </a:r>
            <a:r>
              <a:rPr lang="de-CH" baseline="0" dirty="0" err="1"/>
              <a:t>output</a:t>
            </a:r>
            <a:r>
              <a:rPr lang="de-CH" baseline="0" dirty="0"/>
              <a:t> in </a:t>
            </a:r>
            <a:r>
              <a:rPr lang="de-CH" baseline="0" dirty="0" err="1"/>
              <a:t>the</a:t>
            </a:r>
            <a:r>
              <a:rPr lang="de-CH" baseline="0" dirty="0"/>
              <a:t> Web </a:t>
            </a:r>
            <a:r>
              <a:rPr lang="de-CH" baseline="0" dirty="0" err="1"/>
              <a:t>Application</a:t>
            </a:r>
            <a:r>
              <a:rPr lang="de-CH" baseline="0" dirty="0"/>
              <a:t>. </a:t>
            </a:r>
            <a:r>
              <a:rPr lang="de-CH" baseline="0" dirty="0" err="1"/>
              <a:t>Additionally</a:t>
            </a:r>
            <a:r>
              <a:rPr lang="de-CH" baseline="0" dirty="0"/>
              <a:t>, </a:t>
            </a:r>
            <a:r>
              <a:rPr lang="de-CH" baseline="0" dirty="0" err="1"/>
              <a:t>we</a:t>
            </a:r>
            <a:r>
              <a:rPr lang="de-CH" baseline="0" dirty="0"/>
              <a:t> will </a:t>
            </a:r>
            <a:r>
              <a:rPr lang="de-CH" baseline="0" dirty="0" err="1"/>
              <a:t>discuss</a:t>
            </a:r>
            <a:r>
              <a:rPr lang="de-CH" baseline="0" dirty="0"/>
              <a:t> </a:t>
            </a:r>
            <a:r>
              <a:rPr lang="de-CH" baseline="0" dirty="0" err="1"/>
              <a:t>the</a:t>
            </a:r>
            <a:r>
              <a:rPr lang="de-CH" baseline="0" dirty="0"/>
              <a:t> </a:t>
            </a:r>
            <a:r>
              <a:rPr lang="de-CH" baseline="0" dirty="0" err="1"/>
              <a:t>challenges</a:t>
            </a:r>
            <a:r>
              <a:rPr lang="de-CH" baseline="0" dirty="0"/>
              <a:t> </a:t>
            </a:r>
            <a:r>
              <a:rPr lang="de-CH" baseline="0" dirty="0" err="1"/>
              <a:t>for</a:t>
            </a:r>
            <a:r>
              <a:rPr lang="de-CH" baseline="0" dirty="0"/>
              <a:t> </a:t>
            </a:r>
            <a:r>
              <a:rPr lang="de-CH" baseline="0" dirty="0" err="1"/>
              <a:t>each</a:t>
            </a:r>
            <a:r>
              <a:rPr lang="de-CH" baseline="0" dirty="0"/>
              <a:t> </a:t>
            </a:r>
            <a:r>
              <a:rPr lang="de-CH" baseline="0" dirty="0" err="1"/>
              <a:t>step</a:t>
            </a:r>
            <a:r>
              <a:rPr lang="de-CH" baseline="0" dirty="0"/>
              <a:t>. </a:t>
            </a:r>
          </a:p>
          <a:p>
            <a:r>
              <a:rPr lang="de-CH" baseline="0" dirty="0" err="1"/>
              <a:t>Finally</a:t>
            </a:r>
            <a:r>
              <a:rPr lang="de-CH" baseline="0" dirty="0"/>
              <a:t>, </a:t>
            </a:r>
            <a:r>
              <a:rPr lang="de-CH" baseline="0" dirty="0" err="1"/>
              <a:t>we</a:t>
            </a:r>
            <a:r>
              <a:rPr lang="de-CH" baseline="0" dirty="0"/>
              <a:t> will </a:t>
            </a:r>
            <a:r>
              <a:rPr lang="de-CH" baseline="0" dirty="0" err="1"/>
              <a:t>take</a:t>
            </a:r>
            <a:r>
              <a:rPr lang="de-CH" baseline="0" dirty="0"/>
              <a:t> a </a:t>
            </a:r>
            <a:r>
              <a:rPr lang="de-CH" baseline="0" dirty="0" err="1"/>
              <a:t>moment</a:t>
            </a:r>
            <a:r>
              <a:rPr lang="de-CH" baseline="0" dirty="0"/>
              <a:t> </a:t>
            </a:r>
            <a:r>
              <a:rPr lang="de-CH" baseline="0" dirty="0" err="1"/>
              <a:t>to</a:t>
            </a:r>
            <a:r>
              <a:rPr lang="de-CH" baseline="0" dirty="0"/>
              <a:t> </a:t>
            </a:r>
            <a:r>
              <a:rPr lang="de-CH" baseline="0" dirty="0" err="1"/>
              <a:t>discuss</a:t>
            </a:r>
            <a:r>
              <a:rPr lang="de-CH" baseline="0" dirty="0"/>
              <a:t> </a:t>
            </a:r>
            <a:r>
              <a:rPr lang="de-CH" baseline="0" dirty="0" err="1"/>
              <a:t>the</a:t>
            </a:r>
            <a:r>
              <a:rPr lang="de-CH" baseline="0" dirty="0"/>
              <a:t> </a:t>
            </a:r>
            <a:r>
              <a:rPr lang="de-CH" baseline="0" dirty="0" err="1"/>
              <a:t>limitations</a:t>
            </a:r>
            <a:r>
              <a:rPr lang="de-CH" baseline="0"/>
              <a:t> and an </a:t>
            </a:r>
            <a:r>
              <a:rPr lang="de-CH" baseline="0" dirty="0" err="1"/>
              <a:t>outlook</a:t>
            </a:r>
            <a:r>
              <a:rPr lang="de-CH" baseline="0" dirty="0"/>
              <a:t> </a:t>
            </a:r>
            <a:r>
              <a:rPr lang="de-CH" baseline="0" dirty="0" err="1"/>
              <a:t>of</a:t>
            </a:r>
            <a:r>
              <a:rPr lang="de-CH" baseline="0" dirty="0"/>
              <a:t> </a:t>
            </a:r>
            <a:r>
              <a:rPr lang="de-CH" baseline="0" dirty="0" err="1"/>
              <a:t>what</a:t>
            </a:r>
            <a:r>
              <a:rPr lang="de-CH" baseline="0" dirty="0"/>
              <a:t> </a:t>
            </a:r>
            <a:r>
              <a:rPr lang="de-CH" baseline="0" dirty="0" err="1"/>
              <a:t>can</a:t>
            </a:r>
            <a:r>
              <a:rPr lang="de-CH" baseline="0" dirty="0"/>
              <a:t> </a:t>
            </a:r>
            <a:r>
              <a:rPr lang="de-CH" baseline="0" dirty="0" err="1"/>
              <a:t>be</a:t>
            </a:r>
            <a:r>
              <a:rPr lang="de-CH" baseline="0" dirty="0"/>
              <a:t> </a:t>
            </a:r>
            <a:r>
              <a:rPr lang="de-CH" baseline="0" dirty="0" err="1"/>
              <a:t>done</a:t>
            </a:r>
            <a:r>
              <a:rPr lang="de-CH" baseline="0" dirty="0"/>
              <a:t> in </a:t>
            </a:r>
            <a:r>
              <a:rPr lang="de-CH" baseline="0" dirty="0" err="1"/>
              <a:t>the</a:t>
            </a:r>
            <a:r>
              <a:rPr lang="de-CH" baseline="0" dirty="0"/>
              <a:t> </a:t>
            </a:r>
            <a:r>
              <a:rPr lang="de-CH" baseline="0" dirty="0" err="1"/>
              <a:t>future</a:t>
            </a:r>
            <a:r>
              <a:rPr lang="de-CH" baseline="0" dirty="0"/>
              <a:t> will </a:t>
            </a:r>
            <a:r>
              <a:rPr lang="de-CH" baseline="0" dirty="0" err="1"/>
              <a:t>close</a:t>
            </a:r>
            <a:r>
              <a:rPr lang="de-CH" baseline="0" dirty="0"/>
              <a:t> off </a:t>
            </a:r>
            <a:r>
              <a:rPr lang="de-CH" baseline="0" dirty="0" err="1"/>
              <a:t>this</a:t>
            </a:r>
            <a:r>
              <a:rPr lang="de-CH" baseline="0" dirty="0"/>
              <a:t> </a:t>
            </a:r>
            <a:r>
              <a:rPr lang="de-CH" baseline="0" dirty="0" err="1"/>
              <a:t>presentation</a:t>
            </a:r>
            <a:r>
              <a:rPr lang="de-CH" baseline="0" dirty="0"/>
              <a:t>. </a:t>
            </a:r>
          </a:p>
          <a:p>
            <a:endParaRPr lang="de-CH" baseline="0" dirty="0"/>
          </a:p>
          <a:p>
            <a:endParaRPr lang="en-US" dirty="0"/>
          </a:p>
        </p:txBody>
      </p:sp>
      <p:sp>
        <p:nvSpPr>
          <p:cNvPr id="4" name="Slide Number Placeholder 3"/>
          <p:cNvSpPr>
            <a:spLocks noGrp="1"/>
          </p:cNvSpPr>
          <p:nvPr>
            <p:ph type="sldNum" sz="quarter" idx="10"/>
          </p:nvPr>
        </p:nvSpPr>
        <p:spPr/>
        <p:txBody>
          <a:bodyPr/>
          <a:lstStyle/>
          <a:p>
            <a:fld id="{2A9D45BF-071E-7C44-BE90-B011D0240A3E}" type="slidenum">
              <a:rPr lang="en-US" smtClean="0"/>
              <a:pPr/>
              <a:t>2</a:t>
            </a:fld>
            <a:endParaRPr lang="en-US"/>
          </a:p>
        </p:txBody>
      </p:sp>
    </p:spTree>
    <p:extLst>
      <p:ext uri="{BB962C8B-B14F-4D97-AF65-F5344CB8AC3E}">
        <p14:creationId xmlns:p14="http://schemas.microsoft.com/office/powerpoint/2010/main" val="289757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spcBef>
                <a:spcPts val="300"/>
              </a:spcBef>
              <a:spcAft>
                <a:spcPts val="300"/>
              </a:spcAft>
              <a:buNone/>
              <a:tabLst>
                <a:tab pos="354013" algn="l"/>
              </a:tabLst>
            </a:pPr>
            <a:r>
              <a:rPr lang="de-CH" dirty="0" err="1">
                <a:latin typeface="Source Sans Pro Light" charset="0"/>
                <a:ea typeface="ヒラギノ角ゴ ProN W3" charset="0"/>
                <a:cs typeface="Source Sans Pro Light" charset="0"/>
              </a:rPr>
              <a:t>Our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task</a:t>
            </a:r>
            <a:r>
              <a:rPr lang="de-CH" dirty="0">
                <a:latin typeface="Source Sans Pro Light" charset="0"/>
                <a:ea typeface="ヒラギノ角ゴ ProN W3" charset="0"/>
                <a:cs typeface="Source Sans Pro Light" charset="0"/>
              </a:rPr>
              <a:t> was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construct</a:t>
            </a:r>
            <a:r>
              <a:rPr lang="de-CH" dirty="0">
                <a:latin typeface="Source Sans Pro Light" charset="0"/>
                <a:ea typeface="ヒラギノ角ゴ ProN W3" charset="0"/>
                <a:cs typeface="Source Sans Pro Light" charset="0"/>
              </a:rPr>
              <a:t> an </a:t>
            </a:r>
            <a:r>
              <a:rPr lang="de-CH" dirty="0" err="1">
                <a:latin typeface="Source Sans Pro Light" charset="0"/>
                <a:ea typeface="ヒラギノ角ゴ ProN W3" charset="0"/>
                <a:cs typeface="Source Sans Pro Light" charset="0"/>
              </a:rPr>
              <a:t>infrastructure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capable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measuring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how</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brands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perceived</a:t>
            </a:r>
            <a:r>
              <a:rPr lang="de-CH" dirty="0">
                <a:latin typeface="Source Sans Pro Light" charset="0"/>
                <a:ea typeface="ヒラギノ角ゴ ProN W3" charset="0"/>
                <a:cs typeface="Source Sans Pro Light" charset="0"/>
              </a:rPr>
              <a:t> on </a:t>
            </a:r>
            <a:r>
              <a:rPr lang="de-CH" dirty="0" err="1">
                <a:latin typeface="Source Sans Pro Light" charset="0"/>
                <a:ea typeface="ヒラギノ角ゴ ProN W3" charset="0"/>
                <a:cs typeface="Source Sans Pro Light" charset="0"/>
              </a:rPr>
              <a:t>certain</a:t>
            </a:r>
            <a:r>
              <a:rPr lang="de-CH" dirty="0">
                <a:latin typeface="Source Sans Pro Light" charset="0"/>
                <a:ea typeface="ヒラギノ角ゴ ProN W3" charset="0"/>
                <a:cs typeface="Source Sans Pro Light" charset="0"/>
              </a:rPr>
              <a:t> social </a:t>
            </a:r>
            <a:r>
              <a:rPr lang="de-CH" dirty="0" err="1">
                <a:latin typeface="Source Sans Pro Light" charset="0"/>
                <a:ea typeface="ヒラギノ角ゴ ProN W3" charset="0"/>
                <a:cs typeface="Source Sans Pro Light" charset="0"/>
              </a:rPr>
              <a:t>media</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platforms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Therefore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constructed</a:t>
            </a:r>
            <a:r>
              <a:rPr lang="de-CH" dirty="0">
                <a:latin typeface="Source Sans Pro Light" charset="0"/>
                <a:ea typeface="ヒラギノ角ゴ ProN W3" charset="0"/>
                <a:cs typeface="Source Sans Pro Light" charset="0"/>
              </a:rPr>
              <a:t> a Deep Learning </a:t>
            </a:r>
            <a:r>
              <a:rPr lang="de-CH" dirty="0" err="1">
                <a:latin typeface="Source Sans Pro Light" charset="0"/>
                <a:ea typeface="ヒラギノ角ゴ ProN W3" charset="0"/>
                <a:cs typeface="Source Sans Pro Light" charset="0"/>
              </a:rPr>
              <a:t>model</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categorise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images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either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fun</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healthy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glamorous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rugged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created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methods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collect</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preprocess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images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Instagram and </a:t>
            </a:r>
            <a:r>
              <a:rPr lang="de-CH" dirty="0" err="1">
                <a:latin typeface="Source Sans Pro Light" charset="0"/>
                <a:ea typeface="ヒラギノ角ゴ ProN W3" charset="0"/>
                <a:cs typeface="Source Sans Pro Light" charset="0"/>
              </a:rPr>
              <a:t>use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them</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for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Deep Learning </a:t>
            </a:r>
            <a:r>
              <a:rPr lang="de-CH" dirty="0" err="1">
                <a:latin typeface="Source Sans Pro Light" charset="0"/>
                <a:ea typeface="ヒラギノ角ゴ ProN W3" charset="0"/>
                <a:cs typeface="Source Sans Pro Light" charset="0"/>
              </a:rPr>
              <a:t>model</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Furthermore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established</a:t>
            </a:r>
            <a:r>
              <a:rPr lang="de-CH" dirty="0">
                <a:latin typeface="Source Sans Pro Light" charset="0"/>
                <a:ea typeface="ヒラギノ角ゴ ProN W3" charset="0"/>
                <a:cs typeface="Source Sans Pro Light" charset="0"/>
              </a:rPr>
              <a:t> a </a:t>
            </a:r>
            <a:r>
              <a:rPr lang="de-CH" dirty="0" err="1">
                <a:latin typeface="Source Sans Pro Light" charset="0"/>
                <a:ea typeface="ヒラギノ角ゴ ProN W3" charset="0"/>
                <a:cs typeface="Source Sans Pro Light" charset="0"/>
              </a:rPr>
              <a:t>pipeline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spanning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user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capture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output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display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using</a:t>
            </a:r>
            <a:r>
              <a:rPr lang="de-CH" dirty="0">
                <a:latin typeface="Source Sans Pro Light" charset="0"/>
                <a:ea typeface="ヒラギノ角ゴ ProN W3" charset="0"/>
                <a:cs typeface="Source Sans Pro Light" charset="0"/>
              </a:rPr>
              <a:t> a Python </a:t>
            </a:r>
            <a:r>
              <a:rPr lang="de-CH" dirty="0" err="1">
                <a:latin typeface="Source Sans Pro Light" charset="0"/>
                <a:ea typeface="ヒラギノ角ゴ ProN W3" charset="0"/>
                <a:cs typeface="Source Sans Pro Light" charset="0"/>
              </a:rPr>
              <a:t>based</a:t>
            </a:r>
            <a:r>
              <a:rPr lang="de-CH" dirty="0">
                <a:latin typeface="Source Sans Pro Light" charset="0"/>
                <a:ea typeface="ヒラギノ角ゴ ProN W3" charset="0"/>
                <a:cs typeface="Source Sans Pro Light" charset="0"/>
              </a:rPr>
              <a:t> Web </a:t>
            </a:r>
            <a:r>
              <a:rPr lang="de-CH" dirty="0" err="1">
                <a:latin typeface="Source Sans Pro Light" charset="0"/>
                <a:ea typeface="ヒラギノ角ゴ ProN W3" charset="0"/>
                <a:cs typeface="Source Sans Pro Light" charset="0"/>
              </a:rPr>
              <a:t>framework</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Finally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embedded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our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work</a:t>
            </a:r>
            <a:r>
              <a:rPr lang="de-CH" dirty="0">
                <a:latin typeface="Source Sans Pro Light" charset="0"/>
                <a:ea typeface="ヒラギノ角ゴ ProN W3" charset="0"/>
                <a:cs typeface="Source Sans Pro Light" charset="0"/>
              </a:rPr>
              <a:t> in a </a:t>
            </a:r>
            <a:r>
              <a:rPr lang="de-CH" dirty="0" err="1">
                <a:latin typeface="Source Sans Pro Light" charset="0"/>
                <a:ea typeface="ヒラギノ角ゴ ProN W3" charset="0"/>
                <a:cs typeface="Source Sans Pro Light" charset="0"/>
              </a:rPr>
              <a:t>marketing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environment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fully </a:t>
            </a:r>
            <a:r>
              <a:rPr lang="de-CH" dirty="0" err="1">
                <a:latin typeface="Source Sans Pro Light" charset="0"/>
                <a:ea typeface="ヒラギノ角ゴ ProN W3" charset="0"/>
                <a:cs typeface="Source Sans Pro Light" charset="0"/>
              </a:rPr>
              <a:t>breed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its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applicability</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future</a:t>
            </a:r>
            <a:r>
              <a:rPr lang="de-CH" dirty="0">
                <a:latin typeface="Source Sans Pro Light" charset="0"/>
                <a:ea typeface="ヒラギノ角ゴ ProN W3" charset="0"/>
                <a:cs typeface="Source Sans Pro Light" charset="0"/>
              </a:rPr>
              <a:t> potential. </a:t>
            </a:r>
            <a:endParaRPr lang="en-US" sz="1200" b="1" dirty="0">
              <a:latin typeface="Source Sans Pro Light" charset="0"/>
              <a:cs typeface="Source Sans Pro Light" charset="0"/>
            </a:endParaRPr>
          </a:p>
          <a:p>
            <a:endParaRPr lang="de-CH" dirty="0"/>
          </a:p>
        </p:txBody>
      </p:sp>
      <p:sp>
        <p:nvSpPr>
          <p:cNvPr id="4" name="Foliennummernplatzhalter 3"/>
          <p:cNvSpPr>
            <a:spLocks noGrp="1"/>
          </p:cNvSpPr>
          <p:nvPr>
            <p:ph type="sldNum" sz="quarter" idx="5"/>
          </p:nvPr>
        </p:nvSpPr>
        <p:spPr/>
        <p:txBody>
          <a:bodyPr/>
          <a:lstStyle/>
          <a:p>
            <a:fld id="{2A9D45BF-071E-7C44-BE90-B011D0240A3E}" type="slidenum">
              <a:rPr lang="en-US" smtClean="0"/>
              <a:pPr/>
              <a:t>3</a:t>
            </a:fld>
            <a:endParaRPr lang="en-US"/>
          </a:p>
        </p:txBody>
      </p:sp>
    </p:spTree>
    <p:extLst>
      <p:ext uri="{BB962C8B-B14F-4D97-AF65-F5344CB8AC3E}">
        <p14:creationId xmlns:p14="http://schemas.microsoft.com/office/powerpoint/2010/main" val="291947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From</a:t>
            </a:r>
            <a:r>
              <a:rPr lang="de-CH" dirty="0"/>
              <a:t> a </a:t>
            </a:r>
            <a:r>
              <a:rPr lang="de-CH" dirty="0" err="1"/>
              <a:t>marketing</a:t>
            </a:r>
            <a:r>
              <a:rPr lang="de-CH" dirty="0"/>
              <a:t> </a:t>
            </a:r>
            <a:r>
              <a:rPr lang="de-CH" dirty="0" err="1"/>
              <a:t>perspective</a:t>
            </a:r>
            <a:r>
              <a:rPr lang="de-CH" dirty="0"/>
              <a:t>, </a:t>
            </a:r>
            <a:r>
              <a:rPr lang="de-CH" dirty="0" err="1"/>
              <a:t>brand</a:t>
            </a:r>
            <a:r>
              <a:rPr lang="de-CH" dirty="0"/>
              <a:t> </a:t>
            </a:r>
            <a:r>
              <a:rPr lang="de-CH" dirty="0" err="1"/>
              <a:t>management</a:t>
            </a:r>
            <a:r>
              <a:rPr lang="de-CH" dirty="0"/>
              <a:t> </a:t>
            </a:r>
            <a:r>
              <a:rPr lang="de-CH" dirty="0" err="1"/>
              <a:t>is</a:t>
            </a:r>
            <a:r>
              <a:rPr lang="de-CH" dirty="0"/>
              <a:t> </a:t>
            </a:r>
            <a:r>
              <a:rPr lang="de-CH" dirty="0" err="1"/>
              <a:t>centered</a:t>
            </a:r>
            <a:r>
              <a:rPr lang="de-CH" baseline="0" dirty="0"/>
              <a:t> </a:t>
            </a:r>
            <a:r>
              <a:rPr lang="de-CH" baseline="0" dirty="0" err="1"/>
              <a:t>around</a:t>
            </a:r>
            <a:r>
              <a:rPr lang="de-CH" baseline="0" dirty="0"/>
              <a:t> </a:t>
            </a:r>
            <a:r>
              <a:rPr lang="de-CH" baseline="0" dirty="0" err="1"/>
              <a:t>the</a:t>
            </a:r>
            <a:r>
              <a:rPr lang="de-CH" baseline="0" dirty="0"/>
              <a:t> </a:t>
            </a:r>
            <a:r>
              <a:rPr lang="de-CH" baseline="0" dirty="0" err="1"/>
              <a:t>three</a:t>
            </a:r>
            <a:r>
              <a:rPr lang="de-CH" baseline="0" dirty="0"/>
              <a:t> fundamental </a:t>
            </a:r>
            <a:r>
              <a:rPr lang="de-CH" baseline="0" dirty="0" err="1"/>
              <a:t>pillars</a:t>
            </a:r>
            <a:r>
              <a:rPr lang="de-CH" baseline="0" dirty="0"/>
              <a:t> </a:t>
            </a:r>
            <a:r>
              <a:rPr lang="de-CH" baseline="0" dirty="0" err="1"/>
              <a:t>of</a:t>
            </a:r>
            <a:r>
              <a:rPr lang="de-CH" baseline="0" dirty="0"/>
              <a:t> </a:t>
            </a:r>
            <a:r>
              <a:rPr lang="de-CH" baseline="0" dirty="0" err="1"/>
              <a:t>consumer</a:t>
            </a:r>
            <a:r>
              <a:rPr lang="de-CH" baseline="0" dirty="0"/>
              <a:t> </a:t>
            </a:r>
            <a:r>
              <a:rPr lang="de-CH" baseline="0" dirty="0" err="1"/>
              <a:t>insight</a:t>
            </a:r>
            <a:r>
              <a:rPr lang="de-CH" baseline="0" dirty="0"/>
              <a:t>, </a:t>
            </a:r>
            <a:r>
              <a:rPr lang="de-CH" baseline="0" dirty="0" err="1"/>
              <a:t>benchmarking</a:t>
            </a:r>
            <a:r>
              <a:rPr lang="de-CH" baseline="0" dirty="0"/>
              <a:t>, and </a:t>
            </a:r>
            <a:r>
              <a:rPr lang="de-CH" baseline="0" dirty="0" err="1"/>
              <a:t>new</a:t>
            </a:r>
            <a:r>
              <a:rPr lang="de-CH" baseline="0" dirty="0"/>
              <a:t> </a:t>
            </a:r>
            <a:r>
              <a:rPr lang="de-CH" baseline="0" dirty="0" err="1"/>
              <a:t>opportunities</a:t>
            </a:r>
            <a:r>
              <a:rPr lang="de-CH" baseline="0" dirty="0"/>
              <a:t>. Thus, </a:t>
            </a:r>
            <a:r>
              <a:rPr lang="de-CH" baseline="0" dirty="0" err="1"/>
              <a:t>brands</a:t>
            </a:r>
            <a:r>
              <a:rPr lang="de-CH" baseline="0" dirty="0"/>
              <a:t> </a:t>
            </a:r>
            <a:r>
              <a:rPr lang="de-CH" baseline="0" dirty="0" err="1"/>
              <a:t>can</a:t>
            </a:r>
            <a:r>
              <a:rPr lang="de-CH" baseline="0" dirty="0"/>
              <a:t> </a:t>
            </a:r>
            <a:r>
              <a:rPr lang="de-CH" baseline="0" dirty="0" err="1"/>
              <a:t>better</a:t>
            </a:r>
            <a:r>
              <a:rPr lang="de-CH" baseline="0" dirty="0"/>
              <a:t> </a:t>
            </a:r>
            <a:r>
              <a:rPr lang="de-CH" baseline="0" dirty="0" err="1"/>
              <a:t>understand</a:t>
            </a:r>
            <a:r>
              <a:rPr lang="de-CH" baseline="0" dirty="0"/>
              <a:t> </a:t>
            </a:r>
            <a:r>
              <a:rPr lang="de-CH" baseline="0" dirty="0" err="1"/>
              <a:t>their</a:t>
            </a:r>
            <a:r>
              <a:rPr lang="de-CH" baseline="0" dirty="0"/>
              <a:t> </a:t>
            </a:r>
            <a:r>
              <a:rPr lang="de-CH" baseline="0" dirty="0" err="1"/>
              <a:t>consumer’s</a:t>
            </a:r>
            <a:r>
              <a:rPr lang="de-CH" baseline="0" dirty="0"/>
              <a:t> </a:t>
            </a:r>
            <a:r>
              <a:rPr lang="de-CH" baseline="0" dirty="0" err="1"/>
              <a:t>brand</a:t>
            </a:r>
            <a:r>
              <a:rPr lang="de-CH" baseline="0" dirty="0"/>
              <a:t> </a:t>
            </a:r>
            <a:r>
              <a:rPr lang="de-CH" baseline="0" dirty="0" err="1"/>
              <a:t>perception</a:t>
            </a:r>
            <a:r>
              <a:rPr lang="de-CH" baseline="0" dirty="0"/>
              <a:t>, </a:t>
            </a:r>
            <a:r>
              <a:rPr lang="de-CH" baseline="0" dirty="0" err="1"/>
              <a:t>position</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acording</a:t>
            </a:r>
            <a:r>
              <a:rPr lang="de-CH" baseline="0" dirty="0"/>
              <a:t> </a:t>
            </a:r>
            <a:r>
              <a:rPr lang="de-CH" baseline="0" dirty="0" err="1"/>
              <a:t>to</a:t>
            </a:r>
            <a:r>
              <a:rPr lang="de-CH" baseline="0" dirty="0"/>
              <a:t> </a:t>
            </a:r>
            <a:r>
              <a:rPr lang="de-CH" baseline="0" dirty="0" err="1"/>
              <a:t>their</a:t>
            </a:r>
            <a:r>
              <a:rPr lang="de-CH" baseline="0" dirty="0"/>
              <a:t> </a:t>
            </a:r>
            <a:r>
              <a:rPr lang="de-CH" baseline="0" dirty="0" err="1"/>
              <a:t>needs</a:t>
            </a:r>
            <a:r>
              <a:rPr lang="de-CH" baseline="0" dirty="0"/>
              <a:t>, and </a:t>
            </a:r>
            <a:r>
              <a:rPr lang="de-CH" baseline="0" dirty="0" err="1"/>
              <a:t>improve</a:t>
            </a:r>
            <a:r>
              <a:rPr lang="de-CH" baseline="0" dirty="0"/>
              <a:t> </a:t>
            </a:r>
            <a:r>
              <a:rPr lang="de-CH" baseline="0" dirty="0" err="1"/>
              <a:t>their</a:t>
            </a:r>
            <a:r>
              <a:rPr lang="de-CH" baseline="0" dirty="0"/>
              <a:t> </a:t>
            </a:r>
            <a:r>
              <a:rPr lang="de-CH" baseline="0" dirty="0" err="1"/>
              <a:t>overall</a:t>
            </a:r>
            <a:r>
              <a:rPr lang="de-CH" baseline="0" dirty="0"/>
              <a:t> </a:t>
            </a:r>
            <a:r>
              <a:rPr lang="de-CH" baseline="0" dirty="0" err="1"/>
              <a:t>corporate</a:t>
            </a:r>
            <a:r>
              <a:rPr lang="de-CH" baseline="0" dirty="0"/>
              <a:t> </a:t>
            </a:r>
            <a:r>
              <a:rPr lang="de-CH" baseline="0" dirty="0" err="1"/>
              <a:t>brand</a:t>
            </a:r>
            <a:r>
              <a:rPr lang="de-CH" baseline="0" dirty="0"/>
              <a:t> </a:t>
            </a:r>
            <a:r>
              <a:rPr lang="de-CH" baseline="0" dirty="0" err="1"/>
              <a:t>image</a:t>
            </a:r>
            <a:r>
              <a:rPr lang="de-CH" baseline="0" dirty="0"/>
              <a:t>.</a:t>
            </a:r>
          </a:p>
          <a:p>
            <a:endParaRPr lang="de-CH" baseline="0" dirty="0"/>
          </a:p>
          <a:p>
            <a:r>
              <a:rPr lang="de-CH" baseline="0" dirty="0"/>
              <a:t>In </a:t>
            </a:r>
            <a:r>
              <a:rPr lang="de-CH" baseline="0" dirty="0" err="1"/>
              <a:t>the</a:t>
            </a:r>
            <a:r>
              <a:rPr lang="de-CH" baseline="0" dirty="0"/>
              <a:t> </a:t>
            </a:r>
            <a:r>
              <a:rPr lang="de-CH" baseline="0" dirty="0" err="1"/>
              <a:t>case</a:t>
            </a:r>
            <a:r>
              <a:rPr lang="de-CH" baseline="0" dirty="0"/>
              <a:t> </a:t>
            </a:r>
            <a:r>
              <a:rPr lang="de-CH" baseline="0" dirty="0" err="1"/>
              <a:t>of</a:t>
            </a:r>
            <a:r>
              <a:rPr lang="de-CH" baseline="0" dirty="0"/>
              <a:t> </a:t>
            </a:r>
            <a:r>
              <a:rPr lang="de-CH" baseline="0" dirty="0" err="1"/>
              <a:t>the</a:t>
            </a:r>
            <a:r>
              <a:rPr lang="de-CH" baseline="0" dirty="0"/>
              <a:t> </a:t>
            </a:r>
            <a:r>
              <a:rPr lang="de-CH" baseline="0" dirty="0" err="1"/>
              <a:t>brand</a:t>
            </a:r>
            <a:r>
              <a:rPr lang="de-CH" baseline="0" dirty="0"/>
              <a:t> «San Pellegrino» </a:t>
            </a:r>
            <a:r>
              <a:rPr lang="de-CH" baseline="0" dirty="0" err="1"/>
              <a:t>for</a:t>
            </a:r>
            <a:r>
              <a:rPr lang="de-CH" baseline="0" dirty="0"/>
              <a:t> </a:t>
            </a:r>
            <a:r>
              <a:rPr lang="de-CH" baseline="0" dirty="0" err="1"/>
              <a:t>example</a:t>
            </a:r>
            <a:r>
              <a:rPr lang="de-CH" baseline="0" dirty="0"/>
              <a:t>, </a:t>
            </a:r>
            <a:r>
              <a:rPr lang="de-CH" baseline="0" dirty="0" err="1"/>
              <a:t>we</a:t>
            </a:r>
            <a:r>
              <a:rPr lang="de-CH" baseline="0" dirty="0"/>
              <a:t> </a:t>
            </a:r>
            <a:r>
              <a:rPr lang="de-CH" baseline="0" dirty="0" err="1"/>
              <a:t>derive</a:t>
            </a:r>
            <a:r>
              <a:rPr lang="de-CH" baseline="0" dirty="0"/>
              <a:t> an </a:t>
            </a:r>
            <a:r>
              <a:rPr lang="de-CH" baseline="0" dirty="0" err="1"/>
              <a:t>evidence-based</a:t>
            </a:r>
            <a:r>
              <a:rPr lang="de-CH" baseline="0" dirty="0"/>
              <a:t> </a:t>
            </a:r>
            <a:r>
              <a:rPr lang="de-CH" baseline="0" dirty="0" err="1"/>
              <a:t>answer</a:t>
            </a:r>
            <a:r>
              <a:rPr lang="de-CH" baseline="0" dirty="0"/>
              <a:t> </a:t>
            </a:r>
            <a:r>
              <a:rPr lang="de-CH" baseline="0" dirty="0" err="1"/>
              <a:t>for</a:t>
            </a:r>
            <a:r>
              <a:rPr lang="de-CH" baseline="0" dirty="0"/>
              <a:t> </a:t>
            </a:r>
            <a:r>
              <a:rPr lang="de-CH" baseline="0" dirty="0" err="1"/>
              <a:t>devising</a:t>
            </a:r>
            <a:r>
              <a:rPr lang="de-CH" baseline="0" dirty="0"/>
              <a:t> a </a:t>
            </a:r>
            <a:r>
              <a:rPr lang="de-CH" baseline="0" dirty="0" err="1"/>
              <a:t>suitable</a:t>
            </a:r>
            <a:r>
              <a:rPr lang="de-CH" baseline="0" dirty="0"/>
              <a:t> </a:t>
            </a:r>
            <a:r>
              <a:rPr lang="de-CH" baseline="0" dirty="0" err="1"/>
              <a:t>marketing</a:t>
            </a:r>
            <a:r>
              <a:rPr lang="de-CH" baseline="0" dirty="0"/>
              <a:t> plan </a:t>
            </a:r>
            <a:r>
              <a:rPr lang="de-CH" baseline="0" dirty="0" err="1"/>
              <a:t>for</a:t>
            </a:r>
            <a:r>
              <a:rPr lang="de-CH" baseline="0" dirty="0"/>
              <a:t> </a:t>
            </a:r>
            <a:r>
              <a:rPr lang="de-CH" baseline="0" dirty="0" err="1"/>
              <a:t>the</a:t>
            </a:r>
            <a:r>
              <a:rPr lang="de-CH" baseline="0" dirty="0"/>
              <a:t> </a:t>
            </a:r>
            <a:r>
              <a:rPr lang="de-CH" baseline="0" dirty="0" err="1"/>
              <a:t>years</a:t>
            </a:r>
            <a:r>
              <a:rPr lang="de-CH" baseline="0" dirty="0"/>
              <a:t> </a:t>
            </a:r>
            <a:r>
              <a:rPr lang="de-CH" baseline="0" dirty="0" err="1"/>
              <a:t>to</a:t>
            </a:r>
            <a:r>
              <a:rPr lang="de-CH" baseline="0" dirty="0"/>
              <a:t> </a:t>
            </a:r>
            <a:r>
              <a:rPr lang="de-CH" baseline="0" dirty="0" err="1"/>
              <a:t>come</a:t>
            </a:r>
            <a:r>
              <a:rPr lang="de-CH" baseline="0" dirty="0"/>
              <a:t>. San </a:t>
            </a:r>
            <a:r>
              <a:rPr lang="de-CH" baseline="0" dirty="0" err="1"/>
              <a:t>Pellegrino’s</a:t>
            </a:r>
            <a:r>
              <a:rPr lang="de-CH" baseline="0" dirty="0"/>
              <a:t> </a:t>
            </a:r>
            <a:r>
              <a:rPr lang="de-CH" baseline="0" dirty="0" err="1"/>
              <a:t>official</a:t>
            </a:r>
            <a:r>
              <a:rPr lang="de-CH" baseline="0" dirty="0"/>
              <a:t> Instagram </a:t>
            </a:r>
            <a:r>
              <a:rPr lang="de-CH" baseline="0" dirty="0" err="1"/>
              <a:t>page</a:t>
            </a:r>
            <a:r>
              <a:rPr lang="de-CH" baseline="0" dirty="0"/>
              <a:t> </a:t>
            </a:r>
            <a:r>
              <a:rPr lang="de-CH" baseline="0" dirty="0" err="1"/>
              <a:t>aims</a:t>
            </a:r>
            <a:r>
              <a:rPr lang="de-CH" baseline="0" dirty="0"/>
              <a:t> </a:t>
            </a:r>
            <a:r>
              <a:rPr lang="de-CH" baseline="0" dirty="0" err="1"/>
              <a:t>to</a:t>
            </a:r>
            <a:r>
              <a:rPr lang="de-CH" baseline="0" dirty="0"/>
              <a:t> </a:t>
            </a:r>
            <a:r>
              <a:rPr lang="de-CH" baseline="0" dirty="0" err="1"/>
              <a:t>come</a:t>
            </a:r>
            <a:r>
              <a:rPr lang="de-CH" baseline="0" dirty="0"/>
              <a:t> </a:t>
            </a:r>
            <a:r>
              <a:rPr lang="de-CH" baseline="0" dirty="0" err="1"/>
              <a:t>across</a:t>
            </a:r>
            <a:r>
              <a:rPr lang="de-CH" baseline="0" dirty="0"/>
              <a:t> </a:t>
            </a:r>
            <a:r>
              <a:rPr lang="de-CH" baseline="0" dirty="0" err="1"/>
              <a:t>as</a:t>
            </a:r>
            <a:r>
              <a:rPr lang="de-CH" baseline="0" dirty="0"/>
              <a:t> </a:t>
            </a:r>
            <a:r>
              <a:rPr lang="de-CH" baseline="0" dirty="0" err="1"/>
              <a:t>healthy</a:t>
            </a:r>
            <a:r>
              <a:rPr lang="de-CH" baseline="0" dirty="0"/>
              <a:t> and </a:t>
            </a:r>
            <a:r>
              <a:rPr lang="de-CH" baseline="0" dirty="0" err="1"/>
              <a:t>fun</a:t>
            </a:r>
            <a:r>
              <a:rPr lang="de-CH" baseline="0" dirty="0"/>
              <a:t> in </a:t>
            </a:r>
            <a:r>
              <a:rPr lang="de-CH" baseline="0" dirty="0" err="1"/>
              <a:t>the</a:t>
            </a:r>
            <a:r>
              <a:rPr lang="de-CH" baseline="0" dirty="0"/>
              <a:t> </a:t>
            </a:r>
            <a:r>
              <a:rPr lang="de-CH" baseline="0" dirty="0" err="1"/>
              <a:t>images</a:t>
            </a:r>
            <a:r>
              <a:rPr lang="de-CH" baseline="0" dirty="0"/>
              <a:t> </a:t>
            </a:r>
            <a:r>
              <a:rPr lang="de-CH" baseline="0" dirty="0" err="1"/>
              <a:t>they</a:t>
            </a:r>
            <a:r>
              <a:rPr lang="de-CH" baseline="0" dirty="0"/>
              <a:t> release on </a:t>
            </a:r>
            <a:r>
              <a:rPr lang="de-CH" baseline="0" dirty="0" err="1"/>
              <a:t>their</a:t>
            </a:r>
            <a:r>
              <a:rPr lang="de-CH" baseline="0" dirty="0"/>
              <a:t> Instagram </a:t>
            </a:r>
            <a:r>
              <a:rPr lang="de-CH" baseline="0" dirty="0" err="1"/>
              <a:t>channel</a:t>
            </a:r>
            <a:r>
              <a:rPr lang="de-CH" baseline="0" dirty="0"/>
              <a:t>. </a:t>
            </a:r>
            <a:r>
              <a:rPr lang="de-CH" baseline="0" dirty="0" err="1"/>
              <a:t>However</a:t>
            </a:r>
            <a:r>
              <a:rPr lang="de-CH" baseline="0" dirty="0"/>
              <a:t>, </a:t>
            </a:r>
            <a:r>
              <a:rPr lang="de-CH" baseline="0" dirty="0" err="1"/>
              <a:t>unofficial</a:t>
            </a:r>
            <a:r>
              <a:rPr lang="de-CH" baseline="0" dirty="0"/>
              <a:t> </a:t>
            </a:r>
            <a:r>
              <a:rPr lang="de-CH" baseline="0" dirty="0" err="1"/>
              <a:t>images</a:t>
            </a:r>
            <a:r>
              <a:rPr lang="de-CH" baseline="0" dirty="0"/>
              <a:t> </a:t>
            </a:r>
            <a:r>
              <a:rPr lang="de-CH" baseline="0" dirty="0" err="1"/>
              <a:t>reveal</a:t>
            </a:r>
            <a:r>
              <a:rPr lang="de-CH" baseline="0" dirty="0"/>
              <a:t> </a:t>
            </a:r>
            <a:r>
              <a:rPr lang="de-CH" baseline="0" dirty="0" err="1"/>
              <a:t>that</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is</a:t>
            </a:r>
            <a:r>
              <a:rPr lang="de-CH" baseline="0" dirty="0"/>
              <a:t> not </a:t>
            </a:r>
            <a:r>
              <a:rPr lang="de-CH" baseline="0" dirty="0" err="1"/>
              <a:t>considered</a:t>
            </a:r>
            <a:r>
              <a:rPr lang="de-CH" baseline="0" dirty="0"/>
              <a:t> </a:t>
            </a:r>
            <a:r>
              <a:rPr lang="de-CH" baseline="0" dirty="0" err="1"/>
              <a:t>as</a:t>
            </a:r>
            <a:r>
              <a:rPr lang="de-CH" baseline="0" dirty="0"/>
              <a:t> </a:t>
            </a:r>
            <a:r>
              <a:rPr lang="de-CH" baseline="0" dirty="0" err="1"/>
              <a:t>fun</a:t>
            </a:r>
            <a:r>
              <a:rPr lang="de-CH" baseline="0" dirty="0"/>
              <a:t> </a:t>
            </a:r>
            <a:r>
              <a:rPr lang="de-CH" baseline="0" dirty="0" err="1"/>
              <a:t>as</a:t>
            </a:r>
            <a:r>
              <a:rPr lang="de-CH" baseline="0" dirty="0"/>
              <a:t> </a:t>
            </a:r>
            <a:r>
              <a:rPr lang="de-CH" baseline="0" dirty="0" err="1"/>
              <a:t>much</a:t>
            </a:r>
            <a:r>
              <a:rPr lang="de-CH" baseline="0" dirty="0"/>
              <a:t> </a:t>
            </a:r>
            <a:r>
              <a:rPr lang="de-CH" baseline="0" dirty="0" err="1"/>
              <a:t>as</a:t>
            </a:r>
            <a:r>
              <a:rPr lang="de-CH" baseline="0" dirty="0"/>
              <a:t> </a:t>
            </a:r>
            <a:r>
              <a:rPr lang="de-CH" baseline="0" dirty="0" err="1"/>
              <a:t>it</a:t>
            </a:r>
            <a:r>
              <a:rPr lang="de-CH" baseline="0" dirty="0"/>
              <a:t> </a:t>
            </a:r>
            <a:r>
              <a:rPr lang="de-CH" baseline="0" dirty="0" err="1"/>
              <a:t>is</a:t>
            </a:r>
            <a:r>
              <a:rPr lang="de-CH" baseline="0" dirty="0"/>
              <a:t> </a:t>
            </a:r>
            <a:r>
              <a:rPr lang="de-CH" baseline="0" dirty="0" err="1"/>
              <a:t>for</a:t>
            </a:r>
            <a:r>
              <a:rPr lang="de-CH" baseline="0" dirty="0"/>
              <a:t> </a:t>
            </a:r>
            <a:r>
              <a:rPr lang="de-CH" baseline="0" dirty="0" err="1"/>
              <a:t>being</a:t>
            </a:r>
            <a:r>
              <a:rPr lang="de-CH" baseline="0" dirty="0"/>
              <a:t> </a:t>
            </a:r>
            <a:r>
              <a:rPr lang="de-CH" baseline="0" dirty="0" err="1"/>
              <a:t>perceived</a:t>
            </a:r>
            <a:r>
              <a:rPr lang="de-CH" baseline="0" dirty="0"/>
              <a:t> </a:t>
            </a:r>
            <a:r>
              <a:rPr lang="de-CH" baseline="0" dirty="0" err="1"/>
              <a:t>as</a:t>
            </a:r>
            <a:r>
              <a:rPr lang="de-CH" baseline="0" dirty="0"/>
              <a:t> </a:t>
            </a:r>
            <a:r>
              <a:rPr lang="de-CH" baseline="0" dirty="0" err="1"/>
              <a:t>healthy</a:t>
            </a:r>
            <a:r>
              <a:rPr lang="de-CH" baseline="0" dirty="0"/>
              <a:t>. </a:t>
            </a:r>
          </a:p>
          <a:p>
            <a:r>
              <a:rPr lang="de-CH" baseline="0" dirty="0" err="1"/>
              <a:t>From</a:t>
            </a:r>
            <a:r>
              <a:rPr lang="de-CH" baseline="0" dirty="0"/>
              <a:t> </a:t>
            </a:r>
            <a:r>
              <a:rPr lang="de-CH" baseline="0" dirty="0" err="1"/>
              <a:t>this</a:t>
            </a:r>
            <a:r>
              <a:rPr lang="de-CH" baseline="0" dirty="0"/>
              <a:t> </a:t>
            </a:r>
            <a:r>
              <a:rPr lang="de-CH" baseline="0" dirty="0" err="1"/>
              <a:t>analysis</a:t>
            </a:r>
            <a:r>
              <a:rPr lang="de-CH" baseline="0" dirty="0"/>
              <a:t>, San Pellegrino </a:t>
            </a:r>
            <a:r>
              <a:rPr lang="de-CH" baseline="0" dirty="0" err="1"/>
              <a:t>can</a:t>
            </a:r>
            <a:r>
              <a:rPr lang="de-CH" baseline="0" dirty="0"/>
              <a:t> </a:t>
            </a:r>
            <a:r>
              <a:rPr lang="de-CH" baseline="0" dirty="0" err="1"/>
              <a:t>develop</a:t>
            </a:r>
            <a:r>
              <a:rPr lang="de-CH" baseline="0" dirty="0"/>
              <a:t> </a:t>
            </a:r>
            <a:r>
              <a:rPr lang="de-CH" baseline="0" dirty="0" err="1"/>
              <a:t>strategies</a:t>
            </a:r>
            <a:r>
              <a:rPr lang="de-CH" baseline="0" dirty="0"/>
              <a:t> </a:t>
            </a:r>
            <a:r>
              <a:rPr lang="de-CH" baseline="0" dirty="0" err="1"/>
              <a:t>to</a:t>
            </a:r>
            <a:r>
              <a:rPr lang="de-CH" baseline="0" dirty="0"/>
              <a:t> </a:t>
            </a:r>
            <a:r>
              <a:rPr lang="de-CH" baseline="0" dirty="0" err="1"/>
              <a:t>harmonise</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image</a:t>
            </a:r>
            <a:r>
              <a:rPr lang="de-CH" baseline="0" dirty="0"/>
              <a:t>. More </a:t>
            </a:r>
            <a:r>
              <a:rPr lang="de-CH" baseline="0" dirty="0" err="1"/>
              <a:t>concrete</a:t>
            </a:r>
            <a:r>
              <a:rPr lang="de-CH" baseline="0" dirty="0"/>
              <a:t>, San Pellegrino </a:t>
            </a:r>
            <a:r>
              <a:rPr lang="de-CH" baseline="0" dirty="0" err="1"/>
              <a:t>could</a:t>
            </a:r>
            <a:r>
              <a:rPr lang="de-CH" baseline="0" dirty="0"/>
              <a:t> </a:t>
            </a:r>
            <a:r>
              <a:rPr lang="de-CH" baseline="0" dirty="0" err="1"/>
              <a:t>develop</a:t>
            </a:r>
            <a:r>
              <a:rPr lang="de-CH" baseline="0" dirty="0"/>
              <a:t> </a:t>
            </a:r>
            <a:r>
              <a:rPr lang="de-CH" baseline="0" dirty="0" err="1"/>
              <a:t>marketing</a:t>
            </a:r>
            <a:r>
              <a:rPr lang="de-CH" baseline="0" dirty="0"/>
              <a:t> </a:t>
            </a:r>
            <a:r>
              <a:rPr lang="de-CH" baseline="0" dirty="0" err="1"/>
              <a:t>campaigns</a:t>
            </a:r>
            <a:r>
              <a:rPr lang="de-CH" baseline="0" dirty="0"/>
              <a:t> </a:t>
            </a:r>
            <a:r>
              <a:rPr lang="de-CH" baseline="0" dirty="0" err="1"/>
              <a:t>focusing</a:t>
            </a:r>
            <a:r>
              <a:rPr lang="de-CH" baseline="0" dirty="0"/>
              <a:t> on </a:t>
            </a:r>
            <a:r>
              <a:rPr lang="de-CH" baseline="0" dirty="0" err="1"/>
              <a:t>health</a:t>
            </a:r>
            <a:r>
              <a:rPr lang="de-CH" baseline="0" dirty="0"/>
              <a:t> </a:t>
            </a:r>
            <a:r>
              <a:rPr lang="de-CH" baseline="0" dirty="0" err="1"/>
              <a:t>aspects</a:t>
            </a:r>
            <a:r>
              <a:rPr lang="de-CH" baseline="0" dirty="0"/>
              <a:t>. Thus, </a:t>
            </a:r>
            <a:r>
              <a:rPr lang="de-CH" baseline="0" dirty="0" err="1"/>
              <a:t>consumers</a:t>
            </a:r>
            <a:r>
              <a:rPr lang="de-CH" baseline="0" dirty="0"/>
              <a:t> </a:t>
            </a:r>
            <a:r>
              <a:rPr lang="de-CH" baseline="0" dirty="0" err="1"/>
              <a:t>might</a:t>
            </a:r>
            <a:r>
              <a:rPr lang="de-CH" baseline="0" dirty="0"/>
              <a:t> </a:t>
            </a:r>
            <a:r>
              <a:rPr lang="de-CH" baseline="0" dirty="0" err="1"/>
              <a:t>feel</a:t>
            </a:r>
            <a:r>
              <a:rPr lang="de-CH" baseline="0" dirty="0"/>
              <a:t> </a:t>
            </a:r>
            <a:r>
              <a:rPr lang="de-CH" baseline="0" dirty="0" err="1"/>
              <a:t>more</a:t>
            </a:r>
            <a:r>
              <a:rPr lang="de-CH" baseline="0" dirty="0"/>
              <a:t> </a:t>
            </a:r>
            <a:r>
              <a:rPr lang="de-CH" baseline="0" dirty="0" err="1"/>
              <a:t>connected</a:t>
            </a:r>
            <a:r>
              <a:rPr lang="de-CH" baseline="0" dirty="0"/>
              <a:t> </a:t>
            </a:r>
            <a:r>
              <a:rPr lang="de-CH" baseline="0" dirty="0" err="1"/>
              <a:t>to</a:t>
            </a:r>
            <a:r>
              <a:rPr lang="de-CH" baseline="0" dirty="0"/>
              <a:t> </a:t>
            </a:r>
            <a:r>
              <a:rPr lang="de-CH" baseline="0" dirty="0" err="1"/>
              <a:t>the</a:t>
            </a:r>
            <a:r>
              <a:rPr lang="de-CH" baseline="0" dirty="0"/>
              <a:t> </a:t>
            </a:r>
            <a:r>
              <a:rPr lang="de-CH" baseline="0" dirty="0" err="1"/>
              <a:t>brand</a:t>
            </a:r>
            <a:r>
              <a:rPr lang="de-CH" baseline="0" dirty="0"/>
              <a:t> on a personal </a:t>
            </a:r>
            <a:r>
              <a:rPr lang="de-CH" baseline="0" dirty="0" err="1"/>
              <a:t>level</a:t>
            </a:r>
            <a:r>
              <a:rPr lang="de-CH" baseline="0" dirty="0"/>
              <a:t> </a:t>
            </a:r>
            <a:r>
              <a:rPr lang="de-CH" baseline="0" dirty="0" err="1"/>
              <a:t>which</a:t>
            </a:r>
            <a:r>
              <a:rPr lang="de-CH" baseline="0" dirty="0"/>
              <a:t> in turn </a:t>
            </a:r>
            <a:r>
              <a:rPr lang="de-CH" baseline="0" dirty="0" err="1"/>
              <a:t>can</a:t>
            </a:r>
            <a:r>
              <a:rPr lang="de-CH" baseline="0" dirty="0"/>
              <a:t> boost </a:t>
            </a:r>
            <a:r>
              <a:rPr lang="de-CH" baseline="0" dirty="0" err="1"/>
              <a:t>overall</a:t>
            </a:r>
            <a:r>
              <a:rPr lang="de-CH" baseline="0" dirty="0"/>
              <a:t> </a:t>
            </a:r>
            <a:r>
              <a:rPr lang="de-CH" baseline="0" dirty="0" err="1"/>
              <a:t>sales</a:t>
            </a:r>
            <a:r>
              <a:rPr lang="de-CH" baseline="0" dirty="0"/>
              <a:t>. </a:t>
            </a:r>
          </a:p>
        </p:txBody>
      </p:sp>
      <p:sp>
        <p:nvSpPr>
          <p:cNvPr id="4" name="Slide Number Placeholder 3"/>
          <p:cNvSpPr>
            <a:spLocks noGrp="1"/>
          </p:cNvSpPr>
          <p:nvPr>
            <p:ph type="sldNum" sz="quarter" idx="10"/>
          </p:nvPr>
        </p:nvSpPr>
        <p:spPr/>
        <p:txBody>
          <a:bodyPr/>
          <a:lstStyle/>
          <a:p>
            <a:fld id="{2A9D45BF-071E-7C44-BE90-B011D0240A3E}" type="slidenum">
              <a:rPr lang="en-US" smtClean="0"/>
              <a:pPr/>
              <a:t>4</a:t>
            </a:fld>
            <a:endParaRPr lang="en-US"/>
          </a:p>
        </p:txBody>
      </p:sp>
    </p:spTree>
    <p:extLst>
      <p:ext uri="{BB962C8B-B14F-4D97-AF65-F5344CB8AC3E}">
        <p14:creationId xmlns:p14="http://schemas.microsoft.com/office/powerpoint/2010/main" val="183920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b="1" i="0">
                <a:latin typeface="Source Sans Pro Light" charset="0"/>
                <a:ea typeface="ヒラギノ角ゴ ProN W3" charset="0"/>
                <a:cs typeface="Source Sans Pro Light" charset="0"/>
              </a:rPr>
              <a:t>TODO @</a:t>
            </a:r>
            <a:r>
              <a:rPr lang="de-CH" b="1" i="0" baseline="0">
                <a:latin typeface="Source Sans Pro Light" charset="0"/>
                <a:ea typeface="ヒラギノ角ゴ ProN W3" charset="0"/>
                <a:cs typeface="Source Sans Pro Light" charset="0"/>
              </a:rPr>
              <a:t> Neeraj </a:t>
            </a:r>
            <a:endParaRPr lang="de-CH" b="1" i="0">
              <a:latin typeface="Source Sans Pro Light" charset="0"/>
              <a:ea typeface="ヒラギノ角ゴ ProN W3" charset="0"/>
              <a:cs typeface="Source Sans Pro Light" charset="0"/>
            </a:endParaRPr>
          </a:p>
          <a:p>
            <a:pPr marL="0" marR="0" lvl="0" indent="0" algn="l" defTabSz="455613" rtl="0" eaLnBrk="0" fontAlgn="base" latinLnBrk="0" hangingPunct="0">
              <a:lnSpc>
                <a:spcPct val="100000"/>
              </a:lnSpc>
              <a:spcBef>
                <a:spcPct val="30000"/>
              </a:spcBef>
              <a:spcAft>
                <a:spcPct val="0"/>
              </a:spcAft>
              <a:buClrTx/>
              <a:buSzTx/>
              <a:buFontTx/>
              <a:buNone/>
              <a:tabLst/>
              <a:defRPr/>
            </a:pPr>
            <a:r>
              <a:rPr lang="de-CH" b="1" i="0">
                <a:latin typeface="Source Sans Pro Light" charset="0"/>
                <a:ea typeface="ヒラギノ角ゴ ProN W3" charset="0"/>
                <a:cs typeface="Source Sans Pro Light" charset="0"/>
              </a:rPr>
              <a:t>Machine Learning</a:t>
            </a:r>
            <a:r>
              <a:rPr lang="de-CH">
                <a:latin typeface="Source Sans Pro Light" charset="0"/>
                <a:ea typeface="ヒラギノ角ゴ ProN W3" charset="0"/>
                <a:cs typeface="Source Sans Pro Light" charset="0"/>
              </a:rPr>
              <a:t>: </a:t>
            </a:r>
            <a:r>
              <a:rPr lang="en-US">
                <a:latin typeface="Source Sans Pro Light" charset="0"/>
                <a:cs typeface="Source Sans Pro Light" charset="0"/>
              </a:rPr>
              <a:t>build classifiers for each attribute using supervised learning &amp; a </a:t>
            </a:r>
            <a:r>
              <a:rPr lang="de-CH">
                <a:latin typeface="Source Sans Pro Light" charset="0"/>
                <a:cs typeface="Source Sans Pro Light" charset="0"/>
              </a:rPr>
              <a:t>pre-trained self-designed deep learning Convolutional Neural Network </a:t>
            </a:r>
            <a:r>
              <a:rPr lang="en-US">
                <a:latin typeface="Source Sans Pro Light" charset="0"/>
                <a:cs typeface="Source Sans Pro Light" charset="0"/>
              </a:rPr>
              <a:t>framework</a:t>
            </a:r>
            <a:endParaRPr lang="en-US" sz="1200">
              <a:latin typeface="Source Sans Pro Light" charset="0"/>
              <a:cs typeface="Source Sans Pro Light" charset="0"/>
            </a:endParaRPr>
          </a:p>
          <a:p>
            <a:endParaRPr lang="de-CH"/>
          </a:p>
        </p:txBody>
      </p:sp>
      <p:sp>
        <p:nvSpPr>
          <p:cNvPr id="4" name="Foliennummernplatzhalter 3"/>
          <p:cNvSpPr>
            <a:spLocks noGrp="1"/>
          </p:cNvSpPr>
          <p:nvPr>
            <p:ph type="sldNum" sz="quarter" idx="5"/>
          </p:nvPr>
        </p:nvSpPr>
        <p:spPr/>
        <p:txBody>
          <a:bodyPr/>
          <a:lstStyle/>
          <a:p>
            <a:fld id="{2A9D45BF-071E-7C44-BE90-B011D0240A3E}" type="slidenum">
              <a:rPr lang="en-US" smtClean="0"/>
              <a:pPr/>
              <a:t>5</a:t>
            </a:fld>
            <a:endParaRPr lang="en-US"/>
          </a:p>
        </p:txBody>
      </p:sp>
    </p:spTree>
    <p:extLst>
      <p:ext uri="{BB962C8B-B14F-4D97-AF65-F5344CB8AC3E}">
        <p14:creationId xmlns:p14="http://schemas.microsoft.com/office/powerpoint/2010/main" val="3402636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In this slide we can see the overall architecture of our Web Application. Broadly speaking there are three parts. 1. model training and testing, 2. data collection and preprocessing, and 3. the Web Application framework connecting everything together.</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For each part we encountered various challenges: </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@Neeraj add some challenges for the model training/testing</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Our data collection process went through multiple cycles. In a first step, we developed a script capable of collecting the images displayed on the first page only. As this approach is not suitable for an in-depth analysis, we enhanced the script to use Instagram’s private API, allowing us to collect more images. However, this approach had negative impacts on the overall performance and introduced one more dependency into the overall system. For the image preprocessing we had to find a way to transform the collected images according to the models’ expectations without saving them on the user’s computer. This approach is more convenient from a user perspective but introduced challenges from a Web Application framework perspective.</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The Web Application would have needed a database running in the background to be able to pass around the collected images. Thus, displaying the images within the Web Application would have been possible. Additionally, using </a:t>
            </a:r>
            <a:r>
              <a:rPr lang="en-US" dirty="0" err="1"/>
              <a:t>tensorflow</a:t>
            </a:r>
            <a:r>
              <a:rPr lang="en-US" dirty="0"/>
              <a:t> models introduced various challenges for deployment. The sheer size of the models reduced the number of potential hosting services and reduced performance to a large extent. This had negative consequences on testing the application prior to deployment. Additionally, certain hosting services assume certain versions of </a:t>
            </a:r>
            <a:r>
              <a:rPr lang="en-US" dirty="0" err="1"/>
              <a:t>tensorflow</a:t>
            </a:r>
            <a:r>
              <a:rPr lang="en-US" dirty="0"/>
              <a:t> which were not always in-sync with the version we used.</a:t>
            </a:r>
          </a:p>
        </p:txBody>
      </p:sp>
      <p:sp>
        <p:nvSpPr>
          <p:cNvPr id="4" name="Slide Number Placeholder 3"/>
          <p:cNvSpPr>
            <a:spLocks noGrp="1"/>
          </p:cNvSpPr>
          <p:nvPr>
            <p:ph type="sldNum" sz="quarter" idx="10"/>
          </p:nvPr>
        </p:nvSpPr>
        <p:spPr/>
        <p:txBody>
          <a:bodyPr/>
          <a:lstStyle/>
          <a:p>
            <a:fld id="{2A9D45BF-071E-7C44-BE90-B011D0240A3E}" type="slidenum">
              <a:rPr lang="en-US" smtClean="0"/>
              <a:pPr/>
              <a:t>6</a:t>
            </a:fld>
            <a:endParaRPr lang="en-US"/>
          </a:p>
        </p:txBody>
      </p:sp>
    </p:spTree>
    <p:extLst>
      <p:ext uri="{BB962C8B-B14F-4D97-AF65-F5344CB8AC3E}">
        <p14:creationId xmlns:p14="http://schemas.microsoft.com/office/powerpoint/2010/main" val="239317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Besides</a:t>
            </a:r>
            <a:r>
              <a:rPr lang="de-CH" dirty="0"/>
              <a:t> Flickr and Instagram, </a:t>
            </a:r>
            <a:r>
              <a:rPr lang="de-CH" dirty="0" err="1"/>
              <a:t>we</a:t>
            </a:r>
            <a:r>
              <a:rPr lang="de-CH" dirty="0"/>
              <a:t> </a:t>
            </a:r>
            <a:r>
              <a:rPr lang="de-CH" dirty="0" err="1"/>
              <a:t>considered</a:t>
            </a:r>
            <a:r>
              <a:rPr lang="de-CH" dirty="0"/>
              <a:t> </a:t>
            </a:r>
            <a:r>
              <a:rPr lang="de-CH" dirty="0" err="1"/>
              <a:t>getting</a:t>
            </a:r>
            <a:r>
              <a:rPr lang="de-CH" dirty="0"/>
              <a:t> </a:t>
            </a:r>
            <a:r>
              <a:rPr lang="de-CH" dirty="0" err="1"/>
              <a:t>images</a:t>
            </a:r>
            <a:r>
              <a:rPr lang="de-CH" dirty="0"/>
              <a:t> </a:t>
            </a:r>
            <a:r>
              <a:rPr lang="de-CH" dirty="0" err="1"/>
              <a:t>from</a:t>
            </a:r>
            <a:r>
              <a:rPr lang="de-CH" dirty="0"/>
              <a:t> Twitter and</a:t>
            </a:r>
            <a:r>
              <a:rPr lang="de-CH" baseline="0" dirty="0"/>
              <a:t> </a:t>
            </a:r>
            <a:r>
              <a:rPr lang="de-CH" dirty="0"/>
              <a:t>Pinterest. In </a:t>
            </a:r>
            <a:r>
              <a:rPr lang="de-CH" dirty="0" err="1"/>
              <a:t>our</a:t>
            </a:r>
            <a:r>
              <a:rPr lang="de-CH" dirty="0"/>
              <a:t> </a:t>
            </a:r>
            <a:r>
              <a:rPr lang="de-CH" dirty="0" err="1"/>
              <a:t>discussion</a:t>
            </a:r>
            <a:r>
              <a:rPr lang="de-CH" dirty="0"/>
              <a:t> </a:t>
            </a:r>
            <a:r>
              <a:rPr lang="de-CH" dirty="0" err="1"/>
              <a:t>about</a:t>
            </a:r>
            <a:r>
              <a:rPr lang="de-CH" dirty="0"/>
              <a:t> Twitter and Pinterest, </a:t>
            </a:r>
            <a:r>
              <a:rPr lang="de-CH" dirty="0" err="1"/>
              <a:t>we</a:t>
            </a:r>
            <a:r>
              <a:rPr lang="de-CH" dirty="0"/>
              <a:t> </a:t>
            </a:r>
            <a:r>
              <a:rPr lang="de-CH" dirty="0" err="1"/>
              <a:t>realized</a:t>
            </a:r>
            <a:r>
              <a:rPr lang="de-CH" dirty="0"/>
              <a:t> </a:t>
            </a:r>
            <a:r>
              <a:rPr lang="de-CH" dirty="0" err="1"/>
              <a:t>that</a:t>
            </a:r>
            <a:r>
              <a:rPr lang="de-CH" dirty="0"/>
              <a:t> Pinterest </a:t>
            </a:r>
            <a:r>
              <a:rPr lang="de-CH" dirty="0" err="1"/>
              <a:t>would</a:t>
            </a:r>
            <a:r>
              <a:rPr lang="de-CH" dirty="0"/>
              <a:t> </a:t>
            </a:r>
            <a:r>
              <a:rPr lang="de-CH" dirty="0" err="1"/>
              <a:t>be</a:t>
            </a:r>
            <a:r>
              <a:rPr lang="de-CH" dirty="0"/>
              <a:t> </a:t>
            </a:r>
            <a:r>
              <a:rPr lang="de-CH" dirty="0" err="1"/>
              <a:t>the</a:t>
            </a:r>
            <a:r>
              <a:rPr lang="de-CH" dirty="0"/>
              <a:t> </a:t>
            </a:r>
            <a:r>
              <a:rPr lang="de-CH" dirty="0" err="1"/>
              <a:t>better</a:t>
            </a:r>
            <a:r>
              <a:rPr lang="de-CH" dirty="0"/>
              <a:t> </a:t>
            </a:r>
            <a:r>
              <a:rPr lang="de-CH" dirty="0" err="1"/>
              <a:t>platform</a:t>
            </a:r>
            <a:r>
              <a:rPr lang="de-CH" dirty="0"/>
              <a:t> </a:t>
            </a:r>
            <a:r>
              <a:rPr lang="de-CH" dirty="0" err="1"/>
              <a:t>to</a:t>
            </a:r>
            <a:r>
              <a:rPr lang="de-CH" dirty="0"/>
              <a:t> source </a:t>
            </a:r>
            <a:r>
              <a:rPr lang="de-CH" dirty="0" err="1"/>
              <a:t>images</a:t>
            </a:r>
            <a:r>
              <a:rPr lang="de-CH" dirty="0"/>
              <a:t> </a:t>
            </a:r>
            <a:r>
              <a:rPr lang="de-CH" dirty="0" err="1"/>
              <a:t>because</a:t>
            </a:r>
            <a:r>
              <a:rPr lang="de-CH" dirty="0"/>
              <a:t> </a:t>
            </a:r>
            <a:r>
              <a:rPr lang="de-CH" dirty="0" err="1"/>
              <a:t>of</a:t>
            </a:r>
            <a:r>
              <a:rPr lang="de-CH" dirty="0"/>
              <a:t> </a:t>
            </a:r>
            <a:r>
              <a:rPr lang="de-CH" dirty="0" err="1"/>
              <a:t>the</a:t>
            </a:r>
            <a:r>
              <a:rPr lang="de-CH" dirty="0"/>
              <a:t> </a:t>
            </a:r>
            <a:r>
              <a:rPr lang="de-CH" dirty="0" err="1"/>
              <a:t>image</a:t>
            </a:r>
            <a:r>
              <a:rPr lang="de-CH" dirty="0"/>
              <a:t> </a:t>
            </a:r>
            <a:r>
              <a:rPr lang="de-CH" dirty="0" err="1"/>
              <a:t>content</a:t>
            </a:r>
            <a:r>
              <a:rPr lang="de-CH" dirty="0"/>
              <a:t> </a:t>
            </a:r>
            <a:r>
              <a:rPr lang="de-CH" dirty="0" err="1"/>
              <a:t>they</a:t>
            </a:r>
            <a:r>
              <a:rPr lang="de-CH" dirty="0"/>
              <a:t> </a:t>
            </a:r>
            <a:r>
              <a:rPr lang="de-CH" dirty="0" err="1"/>
              <a:t>supply</a:t>
            </a:r>
            <a:r>
              <a:rPr lang="de-CH" baseline="0" dirty="0"/>
              <a:t> </a:t>
            </a:r>
            <a:r>
              <a:rPr lang="de-CH" baseline="0" dirty="0" err="1"/>
              <a:t>which</a:t>
            </a:r>
            <a:r>
              <a:rPr lang="de-CH" baseline="0" dirty="0"/>
              <a:t> </a:t>
            </a:r>
            <a:r>
              <a:rPr lang="de-CH" baseline="0" dirty="0" err="1"/>
              <a:t>is</a:t>
            </a:r>
            <a:r>
              <a:rPr lang="de-CH" baseline="0" dirty="0"/>
              <a:t> </a:t>
            </a:r>
            <a:r>
              <a:rPr lang="de-CH" baseline="0" dirty="0" err="1"/>
              <a:t>much</a:t>
            </a:r>
            <a:r>
              <a:rPr lang="de-CH" baseline="0" dirty="0"/>
              <a:t> </a:t>
            </a:r>
            <a:r>
              <a:rPr lang="de-CH" baseline="0" dirty="0" err="1"/>
              <a:t>more</a:t>
            </a:r>
            <a:r>
              <a:rPr lang="de-CH" baseline="0" dirty="0"/>
              <a:t> </a:t>
            </a:r>
            <a:r>
              <a:rPr lang="de-CH" baseline="0" dirty="0" err="1"/>
              <a:t>straightforward</a:t>
            </a:r>
            <a:r>
              <a:rPr lang="de-CH" baseline="0" dirty="0"/>
              <a:t> and </a:t>
            </a:r>
            <a:r>
              <a:rPr lang="de-CH" baseline="0" dirty="0" err="1"/>
              <a:t>tightyl</a:t>
            </a:r>
            <a:r>
              <a:rPr lang="de-CH" baseline="0" dirty="0"/>
              <a:t> </a:t>
            </a:r>
            <a:r>
              <a:rPr lang="de-CH" baseline="0" dirty="0" err="1"/>
              <a:t>linked</a:t>
            </a:r>
            <a:r>
              <a:rPr lang="de-CH" baseline="0" dirty="0"/>
              <a:t> </a:t>
            </a:r>
            <a:r>
              <a:rPr lang="de-CH" baseline="0" dirty="0" err="1"/>
              <a:t>to</a:t>
            </a:r>
            <a:r>
              <a:rPr lang="de-CH" baseline="0" dirty="0"/>
              <a:t> </a:t>
            </a:r>
            <a:r>
              <a:rPr lang="de-CH" baseline="0" dirty="0" err="1"/>
              <a:t>the</a:t>
            </a:r>
            <a:r>
              <a:rPr lang="de-CH" baseline="0" dirty="0"/>
              <a:t> </a:t>
            </a:r>
            <a:r>
              <a:rPr lang="de-CH" baseline="0" dirty="0" err="1"/>
              <a:t>keyword</a:t>
            </a:r>
            <a:r>
              <a:rPr lang="de-CH" baseline="0" dirty="0"/>
              <a:t> </a:t>
            </a:r>
            <a:r>
              <a:rPr lang="de-CH" baseline="0" dirty="0" err="1"/>
              <a:t>searched</a:t>
            </a:r>
            <a:r>
              <a:rPr lang="de-CH" baseline="0" dirty="0"/>
              <a:t> </a:t>
            </a:r>
            <a:r>
              <a:rPr lang="de-CH" baseline="0" dirty="0" err="1"/>
              <a:t>than</a:t>
            </a:r>
            <a:r>
              <a:rPr lang="de-CH" baseline="0" dirty="0"/>
              <a:t> on Twitter. </a:t>
            </a:r>
            <a:r>
              <a:rPr lang="de-CH" baseline="0" dirty="0" err="1"/>
              <a:t>Efforts</a:t>
            </a:r>
            <a:r>
              <a:rPr lang="de-CH" baseline="0" dirty="0"/>
              <a:t> </a:t>
            </a:r>
            <a:r>
              <a:rPr lang="de-CH" baseline="0" dirty="0" err="1"/>
              <a:t>towards</a:t>
            </a:r>
            <a:r>
              <a:rPr lang="de-CH" baseline="0" dirty="0"/>
              <a:t> </a:t>
            </a:r>
            <a:r>
              <a:rPr lang="de-CH" baseline="0" dirty="0" err="1"/>
              <a:t>getting</a:t>
            </a:r>
            <a:r>
              <a:rPr lang="de-CH" baseline="0" dirty="0"/>
              <a:t> </a:t>
            </a:r>
            <a:r>
              <a:rPr lang="de-CH" baseline="0" dirty="0" err="1"/>
              <a:t>the</a:t>
            </a:r>
            <a:r>
              <a:rPr lang="de-CH" baseline="0" dirty="0"/>
              <a:t> Pinterest API </a:t>
            </a:r>
            <a:r>
              <a:rPr lang="de-CH" baseline="0" dirty="0" err="1"/>
              <a:t>were</a:t>
            </a:r>
            <a:r>
              <a:rPr lang="de-CH" baseline="0" dirty="0"/>
              <a:t> </a:t>
            </a:r>
            <a:r>
              <a:rPr lang="de-CH" baseline="0" dirty="0" err="1"/>
              <a:t>made</a:t>
            </a:r>
            <a:r>
              <a:rPr lang="de-CH" baseline="0" dirty="0"/>
              <a:t>, but </a:t>
            </a:r>
            <a:r>
              <a:rPr lang="de-CH" baseline="0" dirty="0" err="1"/>
              <a:t>the</a:t>
            </a:r>
            <a:r>
              <a:rPr lang="de-CH" baseline="0" dirty="0"/>
              <a:t> </a:t>
            </a:r>
            <a:r>
              <a:rPr lang="de-CH" baseline="0" dirty="0" err="1"/>
              <a:t>application</a:t>
            </a:r>
            <a:r>
              <a:rPr lang="de-CH" baseline="0" dirty="0"/>
              <a:t> </a:t>
            </a:r>
            <a:r>
              <a:rPr lang="de-CH" baseline="0" dirty="0" err="1"/>
              <a:t>is</a:t>
            </a:r>
            <a:r>
              <a:rPr lang="de-CH" baseline="0" dirty="0"/>
              <a:t> still </a:t>
            </a:r>
            <a:r>
              <a:rPr lang="de-CH" baseline="0" dirty="0" err="1"/>
              <a:t>pending</a:t>
            </a:r>
            <a:r>
              <a:rPr lang="de-CH" baseline="0" dirty="0"/>
              <a:t> </a:t>
            </a:r>
            <a:r>
              <a:rPr lang="de-CH" baseline="0" dirty="0" err="1"/>
              <a:t>as</a:t>
            </a:r>
            <a:r>
              <a:rPr lang="de-CH" baseline="0" dirty="0"/>
              <a:t> </a:t>
            </a:r>
            <a:r>
              <a:rPr lang="de-CH" baseline="0" dirty="0" err="1"/>
              <a:t>of</a:t>
            </a:r>
            <a:r>
              <a:rPr lang="de-CH" baseline="0" dirty="0"/>
              <a:t> </a:t>
            </a:r>
            <a:r>
              <a:rPr lang="de-CH" baseline="0" dirty="0" err="1"/>
              <a:t>now</a:t>
            </a:r>
            <a:r>
              <a:rPr lang="de-CH" baseline="0" dirty="0"/>
              <a:t>. </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Another challenge</a:t>
            </a:r>
            <a:r>
              <a:rPr lang="en-US" baseline="0" dirty="0"/>
              <a:t> we faced was video posts on Instagram brand profiles instead of images, 16/18 or 21-year-of-age limit that blocked access to the Instagram posts and the official brand’s Instagram account name that could be anything from </a:t>
            </a:r>
            <a:r>
              <a:rPr lang="en-US" baseline="0" dirty="0" err="1"/>
              <a:t>sanpellegrino_official</a:t>
            </a:r>
            <a:r>
              <a:rPr lang="en-US" baseline="0" dirty="0"/>
              <a:t> to </a:t>
            </a:r>
            <a:r>
              <a:rPr lang="en-US" baseline="0" dirty="0" err="1"/>
              <a:t>gap_usa</a:t>
            </a:r>
            <a:r>
              <a:rPr lang="en-US" baseline="0" dirty="0"/>
              <a:t>. As of now, we solve this issue by prompting the user to enter the correct Instagram name. Future improvements could be made by creating a matching table of Instagram accounts and error handling in the Web Application if a user enters an invalid command.</a:t>
            </a: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Extending</a:t>
            </a:r>
            <a:r>
              <a:rPr lang="de-CH" dirty="0"/>
              <a:t> </a:t>
            </a:r>
            <a:r>
              <a:rPr lang="de-CH" dirty="0" err="1"/>
              <a:t>the</a:t>
            </a:r>
            <a:r>
              <a:rPr lang="de-CH" dirty="0"/>
              <a:t> original </a:t>
            </a:r>
            <a:r>
              <a:rPr lang="de-CH" dirty="0" err="1"/>
              <a:t>brand</a:t>
            </a:r>
            <a:r>
              <a:rPr lang="de-CH" dirty="0"/>
              <a:t> </a:t>
            </a:r>
            <a:r>
              <a:rPr lang="de-CH" dirty="0" err="1"/>
              <a:t>personality</a:t>
            </a:r>
            <a:r>
              <a:rPr lang="de-CH" dirty="0"/>
              <a:t> </a:t>
            </a:r>
            <a:r>
              <a:rPr lang="de-CH" dirty="0" err="1"/>
              <a:t>attributes</a:t>
            </a:r>
            <a:r>
              <a:rPr lang="de-CH" dirty="0"/>
              <a:t>, </a:t>
            </a:r>
            <a:r>
              <a:rPr lang="de-CH" dirty="0" err="1"/>
              <a:t>fun</a:t>
            </a:r>
            <a:r>
              <a:rPr lang="de-CH" dirty="0"/>
              <a:t>,</a:t>
            </a:r>
            <a:r>
              <a:rPr lang="de-CH" baseline="0" dirty="0"/>
              <a:t> </a:t>
            </a:r>
            <a:r>
              <a:rPr lang="de-CH" baseline="0" dirty="0" err="1"/>
              <a:t>healthy</a:t>
            </a:r>
            <a:r>
              <a:rPr lang="de-CH" baseline="0" dirty="0"/>
              <a:t>, </a:t>
            </a:r>
            <a:r>
              <a:rPr lang="de-CH" baseline="0" dirty="0" err="1"/>
              <a:t>rugged</a:t>
            </a:r>
            <a:r>
              <a:rPr lang="de-CH" baseline="0" dirty="0"/>
              <a:t>, and </a:t>
            </a:r>
            <a:r>
              <a:rPr lang="de-CH" baseline="0" dirty="0" err="1"/>
              <a:t>glamorous</a:t>
            </a:r>
            <a:r>
              <a:rPr lang="de-CH" baseline="0" dirty="0"/>
              <a:t> </a:t>
            </a:r>
            <a:r>
              <a:rPr lang="de-CH" baseline="0" dirty="0" err="1"/>
              <a:t>to</a:t>
            </a:r>
            <a:r>
              <a:rPr lang="de-CH" baseline="0" dirty="0"/>
              <a:t> </a:t>
            </a:r>
            <a:r>
              <a:rPr lang="de-CH" dirty="0" err="1"/>
              <a:t>more</a:t>
            </a:r>
            <a:r>
              <a:rPr lang="de-CH" dirty="0"/>
              <a:t> </a:t>
            </a:r>
            <a:r>
              <a:rPr lang="de-CH" dirty="0" err="1"/>
              <a:t>attributes</a:t>
            </a:r>
            <a:r>
              <a:rPr lang="de-CH" dirty="0"/>
              <a:t> </a:t>
            </a:r>
            <a:r>
              <a:rPr lang="de-CH" dirty="0" err="1"/>
              <a:t>would</a:t>
            </a:r>
            <a:r>
              <a:rPr lang="de-CH" dirty="0"/>
              <a:t> </a:t>
            </a:r>
            <a:r>
              <a:rPr lang="de-CH" dirty="0" err="1"/>
              <a:t>certainly</a:t>
            </a:r>
            <a:r>
              <a:rPr lang="de-CH" dirty="0"/>
              <a:t> </a:t>
            </a:r>
            <a:r>
              <a:rPr lang="de-CH" dirty="0" err="1"/>
              <a:t>be</a:t>
            </a:r>
            <a:r>
              <a:rPr lang="de-CH" dirty="0"/>
              <a:t> </a:t>
            </a:r>
            <a:r>
              <a:rPr lang="de-CH" dirty="0" err="1"/>
              <a:t>interesting</a:t>
            </a:r>
            <a:r>
              <a:rPr lang="de-CH" dirty="0"/>
              <a:t> </a:t>
            </a:r>
            <a:r>
              <a:rPr lang="de-CH" dirty="0" err="1"/>
              <a:t>for</a:t>
            </a:r>
            <a:r>
              <a:rPr lang="de-CH" dirty="0"/>
              <a:t> </a:t>
            </a:r>
            <a:r>
              <a:rPr lang="de-CH" dirty="0" err="1"/>
              <a:t>the</a:t>
            </a:r>
            <a:r>
              <a:rPr lang="de-CH" dirty="0"/>
              <a:t> </a:t>
            </a:r>
            <a:r>
              <a:rPr lang="de-CH" dirty="0" err="1"/>
              <a:t>future</a:t>
            </a:r>
            <a:r>
              <a:rPr lang="de-CH" dirty="0"/>
              <a:t>. Thus, </a:t>
            </a:r>
            <a:r>
              <a:rPr lang="de-CH" dirty="0" err="1"/>
              <a:t>the</a:t>
            </a:r>
            <a:r>
              <a:rPr lang="de-CH" dirty="0"/>
              <a:t> </a:t>
            </a:r>
            <a:r>
              <a:rPr lang="de-CH" dirty="0" err="1"/>
              <a:t>analysis</a:t>
            </a:r>
            <a:r>
              <a:rPr lang="de-CH" dirty="0"/>
              <a:t> </a:t>
            </a:r>
            <a:r>
              <a:rPr lang="de-CH" dirty="0" err="1"/>
              <a:t>would</a:t>
            </a:r>
            <a:r>
              <a:rPr lang="de-CH" dirty="0"/>
              <a:t> </a:t>
            </a:r>
            <a:r>
              <a:rPr lang="de-CH" dirty="0" err="1"/>
              <a:t>be</a:t>
            </a:r>
            <a:r>
              <a:rPr lang="de-CH" dirty="0"/>
              <a:t> </a:t>
            </a:r>
            <a:r>
              <a:rPr lang="de-CH" dirty="0" err="1"/>
              <a:t>more</a:t>
            </a:r>
            <a:r>
              <a:rPr lang="de-CH" dirty="0"/>
              <a:t> in-</a:t>
            </a:r>
            <a:r>
              <a:rPr lang="de-CH" dirty="0" err="1"/>
              <a:t>depth</a:t>
            </a:r>
            <a:r>
              <a:rPr lang="de-CH" dirty="0"/>
              <a:t>. </a:t>
            </a:r>
            <a:r>
              <a:rPr lang="de-CH" dirty="0" err="1"/>
              <a:t>Comparing</a:t>
            </a:r>
            <a:r>
              <a:rPr lang="de-CH" dirty="0"/>
              <a:t> </a:t>
            </a:r>
            <a:r>
              <a:rPr lang="de-CH" dirty="0" err="1"/>
              <a:t>this</a:t>
            </a:r>
            <a:r>
              <a:rPr lang="de-CH" dirty="0"/>
              <a:t> </a:t>
            </a:r>
            <a:r>
              <a:rPr lang="de-CH" dirty="0" err="1"/>
              <a:t>with</a:t>
            </a:r>
            <a:r>
              <a:rPr lang="de-CH" dirty="0"/>
              <a:t> performance-</a:t>
            </a:r>
            <a:r>
              <a:rPr lang="de-CH" dirty="0" err="1"/>
              <a:t>enhancement</a:t>
            </a:r>
            <a:r>
              <a:rPr lang="de-CH" dirty="0"/>
              <a:t> </a:t>
            </a:r>
            <a:r>
              <a:rPr lang="de-CH" dirty="0" err="1"/>
              <a:t>procedures</a:t>
            </a:r>
            <a:r>
              <a:rPr lang="de-CH" dirty="0"/>
              <a:t> </a:t>
            </a:r>
            <a:r>
              <a:rPr lang="de-CH" dirty="0" err="1"/>
              <a:t>to</a:t>
            </a:r>
            <a:r>
              <a:rPr lang="de-CH" dirty="0"/>
              <a:t> </a:t>
            </a:r>
            <a:r>
              <a:rPr lang="de-CH" dirty="0" err="1"/>
              <a:t>be</a:t>
            </a:r>
            <a:r>
              <a:rPr lang="de-CH" dirty="0"/>
              <a:t> </a:t>
            </a:r>
            <a:r>
              <a:rPr lang="de-CH" dirty="0" err="1"/>
              <a:t>able</a:t>
            </a:r>
            <a:r>
              <a:rPr lang="de-CH" dirty="0"/>
              <a:t> </a:t>
            </a:r>
            <a:r>
              <a:rPr lang="de-CH" dirty="0" err="1"/>
              <a:t>to</a:t>
            </a:r>
            <a:r>
              <a:rPr lang="de-CH" dirty="0"/>
              <a:t> </a:t>
            </a:r>
            <a:r>
              <a:rPr lang="de-CH" dirty="0" err="1"/>
              <a:t>collect</a:t>
            </a:r>
            <a:r>
              <a:rPr lang="de-CH" dirty="0"/>
              <a:t> large </a:t>
            </a:r>
            <a:r>
              <a:rPr lang="de-CH" dirty="0" err="1"/>
              <a:t>amounts</a:t>
            </a:r>
            <a:r>
              <a:rPr lang="de-CH" dirty="0"/>
              <a:t> </a:t>
            </a:r>
            <a:r>
              <a:rPr lang="de-CH" dirty="0" err="1"/>
              <a:t>of</a:t>
            </a:r>
            <a:r>
              <a:rPr lang="de-CH" dirty="0"/>
              <a:t> </a:t>
            </a:r>
            <a:r>
              <a:rPr lang="de-CH" dirty="0" err="1"/>
              <a:t>data</a:t>
            </a:r>
            <a:r>
              <a:rPr lang="de-CH" dirty="0"/>
              <a:t> </a:t>
            </a:r>
            <a:r>
              <a:rPr lang="de-CH" dirty="0" err="1"/>
              <a:t>within</a:t>
            </a:r>
            <a:r>
              <a:rPr lang="de-CH" dirty="0"/>
              <a:t> a </a:t>
            </a:r>
            <a:r>
              <a:rPr lang="de-CH" dirty="0" err="1"/>
              <a:t>reasonable</a:t>
            </a:r>
            <a:r>
              <a:rPr lang="de-CH" dirty="0"/>
              <a:t> </a:t>
            </a:r>
            <a:r>
              <a:rPr lang="de-CH" dirty="0" err="1"/>
              <a:t>amount</a:t>
            </a:r>
            <a:r>
              <a:rPr lang="de-CH" dirty="0"/>
              <a:t> </a:t>
            </a:r>
            <a:r>
              <a:rPr lang="de-CH" dirty="0" err="1"/>
              <a:t>of</a:t>
            </a:r>
            <a:r>
              <a:rPr lang="de-CH" dirty="0"/>
              <a:t> time </a:t>
            </a:r>
            <a:r>
              <a:rPr lang="de-CH" dirty="0" err="1"/>
              <a:t>would</a:t>
            </a:r>
            <a:r>
              <a:rPr lang="de-CH" dirty="0"/>
              <a:t> </a:t>
            </a:r>
            <a:r>
              <a:rPr lang="de-CH" dirty="0" err="1"/>
              <a:t>greatly</a:t>
            </a:r>
            <a:r>
              <a:rPr lang="de-CH" dirty="0"/>
              <a:t> </a:t>
            </a:r>
            <a:r>
              <a:rPr lang="de-CH" dirty="0" err="1"/>
              <a:t>enhance</a:t>
            </a:r>
            <a:r>
              <a:rPr lang="de-CH" dirty="0"/>
              <a:t> </a:t>
            </a:r>
            <a:r>
              <a:rPr lang="de-CH" dirty="0" err="1"/>
              <a:t>the</a:t>
            </a:r>
            <a:r>
              <a:rPr lang="de-CH" dirty="0"/>
              <a:t> </a:t>
            </a:r>
            <a:r>
              <a:rPr lang="de-CH" dirty="0" err="1"/>
              <a:t>applicability</a:t>
            </a:r>
            <a:r>
              <a:rPr lang="de-CH" dirty="0"/>
              <a:t> </a:t>
            </a:r>
            <a:r>
              <a:rPr lang="de-CH" dirty="0" err="1"/>
              <a:t>of</a:t>
            </a:r>
            <a:r>
              <a:rPr lang="de-CH" dirty="0"/>
              <a:t> </a:t>
            </a:r>
            <a:r>
              <a:rPr lang="de-CH" dirty="0" err="1"/>
              <a:t>the</a:t>
            </a:r>
            <a:r>
              <a:rPr lang="de-CH" dirty="0"/>
              <a:t> </a:t>
            </a:r>
            <a:r>
              <a:rPr lang="de-CH" dirty="0" err="1"/>
              <a:t>project</a:t>
            </a:r>
            <a:r>
              <a:rPr lang="de-CH" dirty="0"/>
              <a:t>.</a:t>
            </a:r>
            <a:endParaRPr lang="de-CH" baseline="0"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Another issue we need</a:t>
            </a:r>
            <a:r>
              <a:rPr lang="en-US" baseline="0" dirty="0"/>
              <a:t> to consider is </a:t>
            </a:r>
            <a:r>
              <a:rPr lang="en-US" dirty="0"/>
              <a:t>respecting user’s rights when downloading copyrighted content or not using images/videos from Instagram for commercial intent. Although the web tool is meant for commercial use, the project’s outer make-up will make any real-world</a:t>
            </a:r>
            <a:r>
              <a:rPr lang="en-US" baseline="0" dirty="0"/>
              <a:t> commercialization of the final product a less likely probability.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baseline="0" dirty="0"/>
              <a:t>@Neeraj</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Our</a:t>
            </a:r>
            <a:r>
              <a:rPr lang="de-CH" dirty="0"/>
              <a:t> </a:t>
            </a:r>
            <a:r>
              <a:rPr lang="de-CH" dirty="0" err="1"/>
              <a:t>preset</a:t>
            </a:r>
            <a:r>
              <a:rPr lang="de-CH" dirty="0"/>
              <a:t> time </a:t>
            </a:r>
            <a:r>
              <a:rPr lang="de-CH" dirty="0" err="1"/>
              <a:t>horizon</a:t>
            </a:r>
            <a:r>
              <a:rPr lang="de-CH" dirty="0"/>
              <a:t> </a:t>
            </a:r>
            <a:r>
              <a:rPr lang="de-CH" dirty="0" err="1"/>
              <a:t>did</a:t>
            </a:r>
            <a:r>
              <a:rPr lang="de-CH" baseline="0" dirty="0"/>
              <a:t> not </a:t>
            </a:r>
            <a:r>
              <a:rPr lang="de-CH" baseline="0" dirty="0" err="1"/>
              <a:t>allow</a:t>
            </a:r>
            <a:r>
              <a:rPr lang="de-CH" baseline="0" dirty="0"/>
              <a:t> </a:t>
            </a:r>
            <a:r>
              <a:rPr lang="de-CH" baseline="0" dirty="0" err="1"/>
              <a:t>us</a:t>
            </a:r>
            <a:r>
              <a:rPr lang="de-CH" baseline="0" dirty="0"/>
              <a:t> </a:t>
            </a:r>
            <a:r>
              <a:rPr lang="de-CH" baseline="0" dirty="0" err="1"/>
              <a:t>to</a:t>
            </a:r>
            <a:r>
              <a:rPr lang="de-CH" baseline="0" dirty="0"/>
              <a:t> follow </a:t>
            </a:r>
            <a:r>
              <a:rPr lang="de-CH" baseline="0" dirty="0" err="1"/>
              <a:t>up</a:t>
            </a:r>
            <a:r>
              <a:rPr lang="de-CH" baseline="0" dirty="0"/>
              <a:t> on </a:t>
            </a:r>
            <a:r>
              <a:rPr lang="de-CH" baseline="0" dirty="0" err="1"/>
              <a:t>our</a:t>
            </a:r>
            <a:r>
              <a:rPr lang="de-CH" baseline="0" dirty="0"/>
              <a:t> </a:t>
            </a:r>
            <a:r>
              <a:rPr lang="de-CH" baseline="0" dirty="0" err="1"/>
              <a:t>mock-ups</a:t>
            </a:r>
            <a:r>
              <a:rPr lang="de-CH" baseline="0" dirty="0"/>
              <a:t>, </a:t>
            </a:r>
            <a:r>
              <a:rPr lang="de-CH" baseline="0" dirty="0" err="1"/>
              <a:t>nevertheless</a:t>
            </a:r>
            <a:r>
              <a:rPr lang="de-CH" baseline="0" dirty="0"/>
              <a:t> </a:t>
            </a:r>
            <a:r>
              <a:rPr lang="de-CH" dirty="0" err="1"/>
              <a:t>we</a:t>
            </a:r>
            <a:r>
              <a:rPr lang="de-CH" dirty="0"/>
              <a:t> </a:t>
            </a:r>
            <a:r>
              <a:rPr lang="de-CH" dirty="0" err="1"/>
              <a:t>tentatively</a:t>
            </a:r>
            <a:r>
              <a:rPr lang="de-CH" dirty="0"/>
              <a:t>  </a:t>
            </a:r>
            <a:r>
              <a:rPr lang="de-CH" dirty="0" err="1"/>
              <a:t>considered</a:t>
            </a:r>
            <a:r>
              <a:rPr lang="de-CH" dirty="0"/>
              <a:t> a </a:t>
            </a:r>
            <a:r>
              <a:rPr lang="de-CH" dirty="0" err="1"/>
              <a:t>multimedia</a:t>
            </a:r>
            <a:r>
              <a:rPr lang="de-CH" dirty="0"/>
              <a:t> </a:t>
            </a:r>
            <a:r>
              <a:rPr lang="de-CH" dirty="0" err="1"/>
              <a:t>document</a:t>
            </a:r>
            <a:r>
              <a:rPr lang="de-CH" dirty="0"/>
              <a:t> </a:t>
            </a:r>
            <a:r>
              <a:rPr lang="de-CH" dirty="0" err="1"/>
              <a:t>embedding</a:t>
            </a:r>
            <a:r>
              <a:rPr lang="de-CH" dirty="0"/>
              <a:t> </a:t>
            </a:r>
            <a:r>
              <a:rPr lang="de-CH" dirty="0" err="1"/>
              <a:t>for</a:t>
            </a:r>
            <a:r>
              <a:rPr lang="de-CH" dirty="0"/>
              <a:t> </a:t>
            </a:r>
            <a:r>
              <a:rPr lang="de-CH" dirty="0" err="1"/>
              <a:t>our</a:t>
            </a:r>
            <a:r>
              <a:rPr lang="de-CH" dirty="0"/>
              <a:t> </a:t>
            </a:r>
            <a:r>
              <a:rPr lang="de-CH" dirty="0" err="1"/>
              <a:t>webtool</a:t>
            </a:r>
            <a:r>
              <a:rPr lang="de-CH" dirty="0"/>
              <a:t> – </a:t>
            </a:r>
            <a:r>
              <a:rPr lang="de-CH" dirty="0" err="1"/>
              <a:t>showing</a:t>
            </a:r>
            <a:r>
              <a:rPr lang="de-CH" dirty="0"/>
              <a:t> </a:t>
            </a:r>
            <a:r>
              <a:rPr lang="de-CH" dirty="0" err="1"/>
              <a:t>both</a:t>
            </a:r>
            <a:r>
              <a:rPr lang="de-CH" dirty="0"/>
              <a:t> </a:t>
            </a:r>
            <a:r>
              <a:rPr lang="de-CH" dirty="0" err="1"/>
              <a:t>official</a:t>
            </a:r>
            <a:r>
              <a:rPr lang="de-CH" dirty="0"/>
              <a:t> and </a:t>
            </a:r>
            <a:r>
              <a:rPr lang="de-CH" dirty="0" err="1"/>
              <a:t>unofficial</a:t>
            </a:r>
            <a:r>
              <a:rPr lang="de-CH" dirty="0"/>
              <a:t> Instagram </a:t>
            </a:r>
            <a:r>
              <a:rPr lang="de-CH" dirty="0" err="1"/>
              <a:t>images</a:t>
            </a:r>
            <a:r>
              <a:rPr lang="de-CH" dirty="0"/>
              <a:t> </a:t>
            </a:r>
            <a:r>
              <a:rPr lang="de-CH" dirty="0" err="1"/>
              <a:t>with</a:t>
            </a:r>
            <a:r>
              <a:rPr lang="de-CH" baseline="0" dirty="0"/>
              <a:t> </a:t>
            </a:r>
            <a:r>
              <a:rPr lang="de-CH" baseline="0" dirty="0" err="1"/>
              <a:t>predicted</a:t>
            </a:r>
            <a:r>
              <a:rPr lang="de-CH" baseline="0" dirty="0"/>
              <a:t> </a:t>
            </a:r>
            <a:r>
              <a:rPr lang="de-CH" baseline="0" dirty="0" err="1"/>
              <a:t>labels</a:t>
            </a:r>
            <a:r>
              <a:rPr lang="de-CH" baseline="0" dirty="0"/>
              <a:t> on a </a:t>
            </a:r>
            <a:r>
              <a:rPr lang="de-CH" baseline="0" dirty="0" err="1"/>
              <a:t>separete</a:t>
            </a:r>
            <a:r>
              <a:rPr lang="de-CH" baseline="0" dirty="0"/>
              <a:t> </a:t>
            </a:r>
            <a:r>
              <a:rPr lang="de-CH" baseline="0" dirty="0" err="1"/>
              <a:t>website</a:t>
            </a:r>
            <a:r>
              <a:rPr lang="de-CH" baseline="0" dirty="0"/>
              <a:t>. But </a:t>
            </a:r>
            <a:r>
              <a:rPr lang="de-CH" baseline="0" dirty="0" err="1"/>
              <a:t>this</a:t>
            </a:r>
            <a:r>
              <a:rPr lang="de-CH" baseline="0" dirty="0"/>
              <a:t> </a:t>
            </a:r>
            <a:r>
              <a:rPr lang="de-CH" baseline="0" dirty="0" err="1"/>
              <a:t>would</a:t>
            </a:r>
            <a:r>
              <a:rPr lang="de-CH" baseline="0" dirty="0"/>
              <a:t> </a:t>
            </a:r>
            <a:r>
              <a:rPr lang="de-CH" baseline="0" dirty="0" err="1"/>
              <a:t>have</a:t>
            </a:r>
            <a:r>
              <a:rPr lang="de-CH" baseline="0" dirty="0"/>
              <a:t> </a:t>
            </a:r>
            <a:r>
              <a:rPr lang="de-CH" baseline="0" dirty="0" err="1"/>
              <a:t>required</a:t>
            </a:r>
            <a:r>
              <a:rPr lang="de-CH" baseline="0" dirty="0"/>
              <a:t> a </a:t>
            </a:r>
            <a:r>
              <a:rPr lang="de-CH" baseline="0" dirty="0" err="1"/>
              <a:t>database</a:t>
            </a:r>
            <a:r>
              <a:rPr lang="de-CH" baseline="0" dirty="0"/>
              <a:t> </a:t>
            </a:r>
            <a:r>
              <a:rPr lang="de-CH" baseline="0" dirty="0" err="1"/>
              <a:t>back-up</a:t>
            </a:r>
            <a:r>
              <a:rPr lang="de-CH" baseline="0" dirty="0"/>
              <a:t> </a:t>
            </a:r>
            <a:r>
              <a:rPr lang="de-CH" baseline="0" dirty="0" err="1"/>
              <a:t>for</a:t>
            </a:r>
            <a:r>
              <a:rPr lang="de-CH" baseline="0" dirty="0"/>
              <a:t> </a:t>
            </a:r>
            <a:r>
              <a:rPr lang="de-CH" baseline="0" dirty="0" err="1"/>
              <a:t>which</a:t>
            </a:r>
            <a:r>
              <a:rPr lang="de-CH" baseline="0" dirty="0"/>
              <a:t> </a:t>
            </a:r>
            <a:r>
              <a:rPr lang="de-CH" baseline="0" dirty="0" err="1"/>
              <a:t>we</a:t>
            </a:r>
            <a:r>
              <a:rPr lang="de-CH" baseline="0" dirty="0"/>
              <a:t> </a:t>
            </a:r>
            <a:r>
              <a:rPr lang="de-CH" baseline="0" dirty="0" err="1"/>
              <a:t>would</a:t>
            </a:r>
            <a:r>
              <a:rPr lang="de-CH" baseline="0" dirty="0"/>
              <a:t> not </a:t>
            </a:r>
            <a:r>
              <a:rPr lang="de-CH" baseline="0" dirty="0" err="1"/>
              <a:t>have</a:t>
            </a:r>
            <a:r>
              <a:rPr lang="de-CH" baseline="0" dirty="0"/>
              <a:t> </a:t>
            </a:r>
            <a:r>
              <a:rPr lang="de-CH" baseline="0" dirty="0" err="1"/>
              <a:t>the</a:t>
            </a:r>
            <a:r>
              <a:rPr lang="de-CH" baseline="0" dirty="0"/>
              <a:t> time </a:t>
            </a:r>
            <a:r>
              <a:rPr lang="de-CH" baseline="0" dirty="0" err="1"/>
              <a:t>to</a:t>
            </a:r>
            <a:r>
              <a:rPr lang="de-CH" baseline="0" dirty="0"/>
              <a:t> </a:t>
            </a:r>
            <a:r>
              <a:rPr lang="de-CH" baseline="0" dirty="0" err="1"/>
              <a:t>see</a:t>
            </a:r>
            <a:r>
              <a:rPr lang="de-CH" baseline="0" dirty="0"/>
              <a:t> </a:t>
            </a:r>
            <a:r>
              <a:rPr lang="de-CH" baseline="0" dirty="0" err="1"/>
              <a:t>it</a:t>
            </a:r>
            <a:r>
              <a:rPr lang="de-CH" baseline="0" dirty="0"/>
              <a:t> </a:t>
            </a:r>
            <a:r>
              <a:rPr lang="de-CH" baseline="0" dirty="0" err="1"/>
              <a:t>through</a:t>
            </a:r>
            <a:r>
              <a:rPr lang="de-CH" baseline="0" dirty="0"/>
              <a:t> </a:t>
            </a:r>
            <a:r>
              <a:rPr lang="de-CH" baseline="0" dirty="0" err="1"/>
              <a:t>to</a:t>
            </a:r>
            <a:r>
              <a:rPr lang="de-CH" baseline="0" dirty="0"/>
              <a:t> </a:t>
            </a:r>
            <a:r>
              <a:rPr lang="de-CH" baseline="0" dirty="0" err="1"/>
              <a:t>the</a:t>
            </a:r>
            <a:r>
              <a:rPr lang="de-CH" baseline="0" dirty="0"/>
              <a:t> end. Also </a:t>
            </a:r>
            <a:r>
              <a:rPr lang="de-CH" baseline="0" dirty="0" err="1"/>
              <a:t>priority</a:t>
            </a:r>
            <a:r>
              <a:rPr lang="de-CH" baseline="0" dirty="0"/>
              <a:t> was </a:t>
            </a:r>
            <a:r>
              <a:rPr lang="de-CH" baseline="0" dirty="0" err="1"/>
              <a:t>given</a:t>
            </a:r>
            <a:r>
              <a:rPr lang="de-CH" baseline="0" dirty="0"/>
              <a:t> </a:t>
            </a:r>
            <a:r>
              <a:rPr lang="de-CH" baseline="0" dirty="0" err="1"/>
              <a:t>to</a:t>
            </a:r>
            <a:r>
              <a:rPr lang="de-CH" baseline="0" dirty="0"/>
              <a:t> </a:t>
            </a:r>
            <a:r>
              <a:rPr lang="de-CH" baseline="0" dirty="0" err="1"/>
              <a:t>make</a:t>
            </a:r>
            <a:r>
              <a:rPr lang="de-CH" baseline="0" dirty="0"/>
              <a:t> </a:t>
            </a:r>
            <a:r>
              <a:rPr lang="de-CH" baseline="0" dirty="0" err="1"/>
              <a:t>the</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model</a:t>
            </a:r>
            <a:r>
              <a:rPr lang="de-CH" baseline="0" dirty="0"/>
              <a:t> </a:t>
            </a:r>
            <a:r>
              <a:rPr lang="de-CH" baseline="0" dirty="0" err="1"/>
              <a:t>workflow</a:t>
            </a:r>
            <a:r>
              <a:rPr lang="de-CH" baseline="0" dirty="0"/>
              <a:t> </a:t>
            </a:r>
            <a:r>
              <a:rPr lang="de-CH" baseline="0" dirty="0" err="1"/>
              <a:t>as</a:t>
            </a:r>
            <a:r>
              <a:rPr lang="de-CH" baseline="0" dirty="0"/>
              <a:t> </a:t>
            </a:r>
            <a:r>
              <a:rPr lang="de-CH" baseline="0" dirty="0" err="1"/>
              <a:t>good</a:t>
            </a:r>
            <a:r>
              <a:rPr lang="de-CH" baseline="0" dirty="0"/>
              <a:t> </a:t>
            </a:r>
            <a:r>
              <a:rPr lang="de-CH" baseline="0" dirty="0" err="1"/>
              <a:t>as</a:t>
            </a:r>
            <a:r>
              <a:rPr lang="de-CH" baseline="0" dirty="0"/>
              <a:t> possible. </a:t>
            </a:r>
            <a:endParaRPr lang="en-US"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The deployment of the entire pipeline is another improvement for the future. Given the time and the absence of knowledge in the realm of web development / deployment, and handling server-side issues, we were not able to deploy the application to the web. We decided to focus on a local pipeline to be able to show the entire project and its interaction.</a:t>
            </a:r>
          </a:p>
        </p:txBody>
      </p:sp>
      <p:sp>
        <p:nvSpPr>
          <p:cNvPr id="4" name="Slide Number Placeholder 3"/>
          <p:cNvSpPr>
            <a:spLocks noGrp="1"/>
          </p:cNvSpPr>
          <p:nvPr>
            <p:ph type="sldNum" sz="quarter" idx="10"/>
          </p:nvPr>
        </p:nvSpPr>
        <p:spPr/>
        <p:txBody>
          <a:bodyPr/>
          <a:lstStyle/>
          <a:p>
            <a:fld id="{2A9D45BF-071E-7C44-BE90-B011D0240A3E}" type="slidenum">
              <a:rPr lang="en-US" smtClean="0"/>
              <a:pPr/>
              <a:t>7</a:t>
            </a:fld>
            <a:endParaRPr lang="en-US"/>
          </a:p>
        </p:txBody>
      </p:sp>
    </p:spTree>
    <p:extLst>
      <p:ext uri="{BB962C8B-B14F-4D97-AF65-F5344CB8AC3E}">
        <p14:creationId xmlns:p14="http://schemas.microsoft.com/office/powerpoint/2010/main" val="426253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With</a:t>
            </a:r>
            <a:r>
              <a:rPr lang="de-CH" baseline="0" dirty="0"/>
              <a:t> </a:t>
            </a:r>
            <a:r>
              <a:rPr lang="de-CH" baseline="0" dirty="0" err="1"/>
              <a:t>this</a:t>
            </a:r>
            <a:r>
              <a:rPr lang="de-CH" baseline="0" dirty="0"/>
              <a:t>, </a:t>
            </a:r>
            <a:r>
              <a:rPr lang="de-CH" baseline="0" dirty="0" err="1"/>
              <a:t>we</a:t>
            </a:r>
            <a:r>
              <a:rPr lang="de-CH" baseline="0" dirty="0"/>
              <a:t> </a:t>
            </a:r>
            <a:r>
              <a:rPr lang="de-CH" baseline="0" dirty="0" err="1"/>
              <a:t>have</a:t>
            </a:r>
            <a:r>
              <a:rPr lang="de-CH" baseline="0" dirty="0"/>
              <a:t> </a:t>
            </a:r>
            <a:r>
              <a:rPr lang="de-CH" baseline="0" dirty="0" err="1"/>
              <a:t>come</a:t>
            </a:r>
            <a:r>
              <a:rPr lang="de-CH" baseline="0" dirty="0"/>
              <a:t> </a:t>
            </a:r>
            <a:r>
              <a:rPr lang="de-CH" baseline="0" dirty="0" err="1"/>
              <a:t>to</a:t>
            </a:r>
            <a:r>
              <a:rPr lang="de-CH" baseline="0" dirty="0"/>
              <a:t> </a:t>
            </a:r>
            <a:r>
              <a:rPr lang="de-CH" baseline="0" dirty="0" err="1"/>
              <a:t>the</a:t>
            </a:r>
            <a:r>
              <a:rPr lang="de-CH" baseline="0" dirty="0"/>
              <a:t> end </a:t>
            </a:r>
            <a:r>
              <a:rPr lang="de-CH" baseline="0" dirty="0" err="1"/>
              <a:t>of</a:t>
            </a:r>
            <a:r>
              <a:rPr lang="de-CH" baseline="0" dirty="0"/>
              <a:t> </a:t>
            </a:r>
            <a:r>
              <a:rPr lang="de-CH" baseline="0" dirty="0" err="1"/>
              <a:t>our</a:t>
            </a:r>
            <a:r>
              <a:rPr lang="de-CH" baseline="0" dirty="0"/>
              <a:t> </a:t>
            </a:r>
            <a:r>
              <a:rPr lang="de-CH" baseline="0" dirty="0" err="1"/>
              <a:t>presentation</a:t>
            </a:r>
            <a:r>
              <a:rPr lang="de-CH" baseline="0" dirty="0"/>
              <a:t> </a:t>
            </a:r>
            <a:r>
              <a:rPr lang="de-CH" baseline="0" dirty="0" err="1"/>
              <a:t>about</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we</a:t>
            </a:r>
            <a:r>
              <a:rPr lang="de-CH" baseline="0" dirty="0"/>
              <a:t> </a:t>
            </a:r>
            <a:r>
              <a:rPr lang="de-CH" baseline="0" dirty="0" err="1"/>
              <a:t>have</a:t>
            </a:r>
            <a:r>
              <a:rPr lang="de-CH" baseline="0" dirty="0"/>
              <a:t> </a:t>
            </a:r>
            <a:r>
              <a:rPr lang="de-CH" baseline="0" dirty="0" err="1"/>
              <a:t>been</a:t>
            </a:r>
            <a:r>
              <a:rPr lang="de-CH" baseline="0" dirty="0"/>
              <a:t> </a:t>
            </a:r>
            <a:r>
              <a:rPr lang="de-CH" baseline="0" dirty="0" err="1"/>
              <a:t>working</a:t>
            </a:r>
            <a:r>
              <a:rPr lang="de-CH" baseline="0" dirty="0"/>
              <a:t> on </a:t>
            </a:r>
            <a:r>
              <a:rPr lang="de-CH" baseline="0" dirty="0" err="1"/>
              <a:t>for</a:t>
            </a:r>
            <a:r>
              <a:rPr lang="de-CH" baseline="0" dirty="0"/>
              <a:t> </a:t>
            </a:r>
            <a:r>
              <a:rPr lang="de-CH" baseline="0" dirty="0" err="1"/>
              <a:t>the</a:t>
            </a:r>
            <a:r>
              <a:rPr lang="de-CH" baseline="0" dirty="0"/>
              <a:t> last </a:t>
            </a:r>
            <a:r>
              <a:rPr lang="de-CH" baseline="0" dirty="0" err="1"/>
              <a:t>couple</a:t>
            </a:r>
            <a:r>
              <a:rPr lang="de-CH" baseline="0" dirty="0"/>
              <a:t> </a:t>
            </a:r>
            <a:r>
              <a:rPr lang="de-CH" baseline="0" dirty="0" err="1"/>
              <a:t>of</a:t>
            </a:r>
            <a:r>
              <a:rPr lang="de-CH" baseline="0" dirty="0"/>
              <a:t> </a:t>
            </a:r>
            <a:r>
              <a:rPr lang="de-CH" baseline="0" dirty="0" err="1"/>
              <a:t>weeks</a:t>
            </a:r>
            <a:r>
              <a:rPr lang="de-CH" baseline="0" dirty="0"/>
              <a:t>. </a:t>
            </a:r>
            <a:r>
              <a:rPr lang="de-CH" baseline="0" dirty="0" err="1"/>
              <a:t>We</a:t>
            </a:r>
            <a:r>
              <a:rPr lang="de-CH" baseline="0" dirty="0"/>
              <a:t> </a:t>
            </a:r>
            <a:r>
              <a:rPr lang="de-CH" baseline="0" dirty="0" err="1"/>
              <a:t>have</a:t>
            </a:r>
            <a:r>
              <a:rPr lang="de-CH" baseline="0" dirty="0"/>
              <a:t> </a:t>
            </a:r>
            <a:r>
              <a:rPr lang="de-CH" baseline="0" dirty="0" err="1"/>
              <a:t>learned</a:t>
            </a:r>
            <a:r>
              <a:rPr lang="de-CH" baseline="0" dirty="0"/>
              <a:t> a </a:t>
            </a:r>
            <a:r>
              <a:rPr lang="de-CH" baseline="0" dirty="0" err="1"/>
              <a:t>lot</a:t>
            </a:r>
            <a:r>
              <a:rPr lang="de-CH" baseline="0" dirty="0"/>
              <a:t> </a:t>
            </a:r>
            <a:r>
              <a:rPr lang="de-CH" baseline="0" dirty="0" err="1"/>
              <a:t>about</a:t>
            </a:r>
            <a:r>
              <a:rPr lang="de-CH" baseline="0" dirty="0"/>
              <a:t> </a:t>
            </a:r>
            <a:r>
              <a:rPr lang="de-CH" baseline="0" dirty="0" err="1"/>
              <a:t>image</a:t>
            </a:r>
            <a:r>
              <a:rPr lang="de-CH" baseline="0" dirty="0"/>
              <a:t> </a:t>
            </a:r>
            <a:r>
              <a:rPr lang="de-CH" baseline="0" dirty="0" err="1"/>
              <a:t>processing</a:t>
            </a:r>
            <a:r>
              <a:rPr lang="de-CH" baseline="0" dirty="0"/>
              <a:t>, </a:t>
            </a:r>
            <a:r>
              <a:rPr lang="de-CH" baseline="0" dirty="0" err="1"/>
              <a:t>python</a:t>
            </a:r>
            <a:r>
              <a:rPr lang="de-CH" baseline="0" dirty="0"/>
              <a:t> </a:t>
            </a:r>
            <a:r>
              <a:rPr lang="de-CH" baseline="0" dirty="0" err="1"/>
              <a:t>programming</a:t>
            </a:r>
            <a:r>
              <a:rPr lang="de-CH" baseline="0" dirty="0"/>
              <a:t>, </a:t>
            </a:r>
            <a:r>
              <a:rPr lang="de-CH" baseline="0" dirty="0" err="1"/>
              <a:t>finding</a:t>
            </a:r>
            <a:r>
              <a:rPr lang="de-CH" baseline="0" dirty="0"/>
              <a:t> </a:t>
            </a:r>
            <a:r>
              <a:rPr lang="de-CH" baseline="0" dirty="0" err="1"/>
              <a:t>workarounds</a:t>
            </a:r>
            <a:r>
              <a:rPr lang="de-CH" baseline="0" dirty="0"/>
              <a:t>, web </a:t>
            </a:r>
            <a:r>
              <a:rPr lang="de-CH" baseline="0" dirty="0" err="1"/>
              <a:t>scraping</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models</a:t>
            </a:r>
            <a:r>
              <a:rPr lang="de-CH" baseline="0" dirty="0"/>
              <a:t>, API </a:t>
            </a:r>
            <a:r>
              <a:rPr lang="de-CH" baseline="0" dirty="0" err="1"/>
              <a:t>management</a:t>
            </a:r>
            <a:r>
              <a:rPr lang="de-CH" baseline="0" dirty="0"/>
              <a:t>, </a:t>
            </a:r>
            <a:r>
              <a:rPr lang="de-CH" baseline="0" dirty="0" err="1"/>
              <a:t>the</a:t>
            </a:r>
            <a:r>
              <a:rPr lang="de-CH" baseline="0" dirty="0"/>
              <a:t> </a:t>
            </a:r>
            <a:r>
              <a:rPr lang="de-CH" baseline="0" dirty="0" err="1"/>
              <a:t>Github</a:t>
            </a:r>
            <a:r>
              <a:rPr lang="de-CH" baseline="0" dirty="0"/>
              <a:t> </a:t>
            </a:r>
            <a:r>
              <a:rPr lang="de-CH" baseline="0" dirty="0" err="1"/>
              <a:t>universe</a:t>
            </a:r>
            <a:r>
              <a:rPr lang="de-CH" baseline="0" dirty="0"/>
              <a:t>, and web </a:t>
            </a:r>
            <a:r>
              <a:rPr lang="de-CH" baseline="0" dirty="0" err="1"/>
              <a:t>programming</a:t>
            </a:r>
            <a:r>
              <a:rPr lang="de-CH" baseline="0" dirty="0"/>
              <a:t>. </a:t>
            </a:r>
            <a:r>
              <a:rPr lang="de-CH" baseline="0" dirty="0" err="1"/>
              <a:t>Thank</a:t>
            </a:r>
            <a:r>
              <a:rPr lang="de-CH" baseline="0" dirty="0"/>
              <a:t> </a:t>
            </a:r>
            <a:r>
              <a:rPr lang="de-CH" baseline="0" dirty="0" err="1"/>
              <a:t>you</a:t>
            </a:r>
            <a:r>
              <a:rPr lang="de-CH" baseline="0" dirty="0"/>
              <a:t>. </a:t>
            </a:r>
          </a:p>
          <a:p>
            <a:endParaRPr lang="de-CH" baseline="0" dirty="0"/>
          </a:p>
          <a:p>
            <a:r>
              <a:rPr lang="de-CH" baseline="0" dirty="0" err="1"/>
              <a:t>Should</a:t>
            </a:r>
            <a:r>
              <a:rPr lang="de-CH" baseline="0" dirty="0"/>
              <a:t> </a:t>
            </a:r>
            <a:r>
              <a:rPr lang="de-CH" baseline="0" dirty="0" err="1"/>
              <a:t>you</a:t>
            </a:r>
            <a:r>
              <a:rPr lang="de-CH" baseline="0" dirty="0"/>
              <a:t> </a:t>
            </a:r>
            <a:r>
              <a:rPr lang="de-CH" baseline="0" dirty="0" err="1"/>
              <a:t>have</a:t>
            </a:r>
            <a:r>
              <a:rPr lang="de-CH" baseline="0" dirty="0"/>
              <a:t> </a:t>
            </a:r>
            <a:r>
              <a:rPr lang="de-CH" baseline="0" dirty="0" err="1"/>
              <a:t>questions</a:t>
            </a:r>
            <a:r>
              <a:rPr lang="de-CH" baseline="0" dirty="0"/>
              <a:t> </a:t>
            </a:r>
            <a:r>
              <a:rPr lang="de-CH" baseline="0" dirty="0" err="1"/>
              <a:t>about</a:t>
            </a:r>
            <a:r>
              <a:rPr lang="de-CH" baseline="0" dirty="0"/>
              <a:t> </a:t>
            </a:r>
            <a:r>
              <a:rPr lang="de-CH" baseline="0" dirty="0" err="1"/>
              <a:t>our</a:t>
            </a:r>
            <a:r>
              <a:rPr lang="de-CH" baseline="0" dirty="0"/>
              <a:t> </a:t>
            </a:r>
            <a:r>
              <a:rPr lang="de-CH" baseline="0" dirty="0" err="1"/>
              <a:t>project</a:t>
            </a:r>
            <a:r>
              <a:rPr lang="de-CH" baseline="0" dirty="0"/>
              <a:t>, </a:t>
            </a:r>
            <a:r>
              <a:rPr lang="de-CH" baseline="0" dirty="0" err="1"/>
              <a:t>please</a:t>
            </a:r>
            <a:r>
              <a:rPr lang="de-CH" baseline="0" dirty="0"/>
              <a:t> do not </a:t>
            </a:r>
            <a:r>
              <a:rPr lang="de-CH" baseline="0" dirty="0" err="1"/>
              <a:t>hesitate</a:t>
            </a:r>
            <a:r>
              <a:rPr lang="de-CH" baseline="0" dirty="0"/>
              <a:t> </a:t>
            </a:r>
            <a:r>
              <a:rPr lang="de-CH" baseline="0" dirty="0" err="1"/>
              <a:t>to</a:t>
            </a:r>
            <a:r>
              <a:rPr lang="de-CH" baseline="0" dirty="0"/>
              <a:t> </a:t>
            </a:r>
            <a:r>
              <a:rPr lang="de-CH" baseline="0" dirty="0" err="1"/>
              <a:t>ask</a:t>
            </a:r>
            <a:r>
              <a:rPr lang="de-CH" baseline="0" dirty="0"/>
              <a:t> </a:t>
            </a:r>
            <a:r>
              <a:rPr lang="de-CH" baseline="0" dirty="0" err="1"/>
              <a:t>them</a:t>
            </a:r>
            <a:r>
              <a:rPr lang="de-CH" baseline="0" dirty="0"/>
              <a:t> in </a:t>
            </a:r>
            <a:r>
              <a:rPr lang="de-CH" baseline="0" dirty="0" err="1"/>
              <a:t>the</a:t>
            </a:r>
            <a:r>
              <a:rPr lang="de-CH" baseline="0" dirty="0"/>
              <a:t> follow-</a:t>
            </a:r>
            <a:r>
              <a:rPr lang="de-CH" baseline="0" dirty="0" err="1"/>
              <a:t>up</a:t>
            </a:r>
            <a:r>
              <a:rPr lang="de-CH" baseline="0" dirty="0"/>
              <a:t> </a:t>
            </a:r>
            <a:r>
              <a:rPr lang="de-CH" baseline="0" dirty="0" err="1"/>
              <a:t>section</a:t>
            </a:r>
            <a:r>
              <a:rPr lang="de-CH" baseline="0" dirty="0"/>
              <a:t>. </a:t>
            </a:r>
          </a:p>
          <a:p>
            <a:endParaRPr lang="de-CH" baseline="0" dirty="0"/>
          </a:p>
          <a:p>
            <a:r>
              <a:rPr lang="de-CH" baseline="0" dirty="0" err="1"/>
              <a:t>Thank</a:t>
            </a:r>
            <a:r>
              <a:rPr lang="de-CH" baseline="0" dirty="0"/>
              <a:t> </a:t>
            </a:r>
            <a:r>
              <a:rPr lang="de-CH" baseline="0" dirty="0" err="1"/>
              <a:t>you</a:t>
            </a:r>
            <a:r>
              <a:rPr lang="de-CH" baseline="0" dirty="0"/>
              <a:t> </a:t>
            </a:r>
            <a:r>
              <a:rPr lang="de-CH" baseline="0" dirty="0" err="1"/>
              <a:t>for</a:t>
            </a:r>
            <a:r>
              <a:rPr lang="de-CH" baseline="0" dirty="0"/>
              <a:t> </a:t>
            </a:r>
            <a:r>
              <a:rPr lang="de-CH" baseline="0" dirty="0" err="1"/>
              <a:t>your</a:t>
            </a:r>
            <a:r>
              <a:rPr lang="de-CH" baseline="0" dirty="0"/>
              <a:t> </a:t>
            </a:r>
            <a:r>
              <a:rPr lang="de-CH" baseline="0" dirty="0" err="1"/>
              <a:t>attention</a:t>
            </a:r>
            <a:r>
              <a:rPr lang="de-CH" baseline="0" dirty="0"/>
              <a:t>. </a:t>
            </a:r>
            <a:endParaRPr lang="en-US" dirty="0"/>
          </a:p>
        </p:txBody>
      </p:sp>
      <p:sp>
        <p:nvSpPr>
          <p:cNvPr id="4" name="Slide Number Placeholder 3"/>
          <p:cNvSpPr>
            <a:spLocks noGrp="1"/>
          </p:cNvSpPr>
          <p:nvPr>
            <p:ph type="sldNum" sz="quarter" idx="10"/>
          </p:nvPr>
        </p:nvSpPr>
        <p:spPr/>
        <p:txBody>
          <a:bodyPr/>
          <a:lstStyle/>
          <a:p>
            <a:fld id="{2A9D45BF-071E-7C44-BE90-B011D0240A3E}" type="slidenum">
              <a:rPr lang="en-US" smtClean="0"/>
              <a:pPr/>
              <a:t>8</a:t>
            </a:fld>
            <a:endParaRPr lang="en-US"/>
          </a:p>
        </p:txBody>
      </p:sp>
    </p:spTree>
    <p:extLst>
      <p:ext uri="{BB962C8B-B14F-4D97-AF65-F5344CB8AC3E}">
        <p14:creationId xmlns:p14="http://schemas.microsoft.com/office/powerpoint/2010/main" val="227227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24277491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Tree>
    <p:extLst>
      <p:ext uri="{BB962C8B-B14F-4D97-AF65-F5344CB8AC3E}">
        <p14:creationId xmlns:p14="http://schemas.microsoft.com/office/powerpoint/2010/main" val="18990022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a14="http://schemas.microsoft.com/office/drawing/2010/main" xmlns=""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6" name="think-cell Slide" r:id="rId7" imgW="38100" imgH="38100" progId="TCLayout.ActiveDocument.1">
                  <p:embed/>
                </p:oleObj>
              </mc:Choice>
              <mc:Fallback>
                <p:oleObj name="think-cell Slide" r:id="rId7" imgW="38100" imgH="38100" progId="TCLayout.ActiveDocument.1">
                  <p:embed/>
                  <p:pic>
                    <p:nvPicPr>
                      <p:cNvPr id="6"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a:solidFill>
                  <a:srgbClr val="FFFFFF"/>
                </a:solidFill>
                <a:latin typeface="Source Sans Pro Semibold"/>
                <a:cs typeface="Source Sans Pro Semibold"/>
              </a:defRPr>
            </a:lvl1pPr>
          </a:lstStyle>
          <a:p>
            <a:pPr lvl="0"/>
            <a:r>
              <a:rPr lang="fr-CH"/>
              <a:t>Fare clic per modificare gli stili del testo dello schema</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41387492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a14="http://schemas.microsoft.com/office/drawing/2010/main" xmlns=""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0" name="think-cell Slide" r:id="rId7" imgW="38100" imgH="38100" progId="TCLayout.ActiveDocument.1">
                  <p:embed/>
                </p:oleObj>
              </mc:Choice>
              <mc:Fallback>
                <p:oleObj name="think-cell Slide" r:id="rId7" imgW="38100" imgH="38100" progId="TCLayout.ActiveDocument.1">
                  <p:embed/>
                  <p:pic>
                    <p:nvPicPr>
                      <p:cNvPr id="6"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baseline="0">
                <a:solidFill>
                  <a:srgbClr val="FFFFFF"/>
                </a:solidFill>
                <a:latin typeface="Source Sans Pro Semibold"/>
                <a:cs typeface="Source Sans Pro Semibold"/>
              </a:defRPr>
            </a:lvl1pPr>
          </a:lstStyle>
          <a:p>
            <a:pPr lvl="0"/>
            <a:r>
              <a:rPr lang="fr-CH"/>
              <a:t>Fare clic per modificare gli stili del testo dello schema</a:t>
            </a:r>
          </a:p>
          <a:p>
            <a:pPr lvl="1"/>
            <a:r>
              <a:rPr lang="fr-CH"/>
              <a:t>Secondo livello</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19245916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pic>
        <p:nvPicPr>
          <p:cNvPr id="7" name="Immagine 9" descr="Rplo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65325" y="1484313"/>
            <a:ext cx="5543550" cy="359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
        <p:nvSpPr>
          <p:cNvPr id="5" name="Segnaposto contenuto 4"/>
          <p:cNvSpPr>
            <a:spLocks noGrp="1"/>
          </p:cNvSpPr>
          <p:nvPr>
            <p:ph sz="quarter" idx="13"/>
          </p:nvPr>
        </p:nvSpPr>
        <p:spPr>
          <a:xfrm>
            <a:off x="631825" y="1484313"/>
            <a:ext cx="8569647" cy="4320951"/>
          </a:xfrm>
          <a:prstGeom prst="rect">
            <a:avLst/>
          </a:prstGeom>
        </p:spPr>
        <p:txBody>
          <a:bodyPr vert="horz"/>
          <a:lstStyle>
            <a:lvl1pPr>
              <a:defRPr b="0" baseline="0"/>
            </a:lvl1pPr>
          </a:lstStyle>
          <a:p>
            <a:pPr lvl="0"/>
            <a:r>
              <a:rPr lang="fr-CH"/>
              <a:t>Fare clic per modificare gli stili del testo dello schema</a:t>
            </a:r>
          </a:p>
          <a:p>
            <a:pPr lvl="1"/>
            <a:r>
              <a:rPr lang="fr-CH"/>
              <a:t>Secondo livello</a:t>
            </a:r>
          </a:p>
          <a:p>
            <a:pPr lvl="2"/>
            <a:r>
              <a:rPr lang="fr-CH"/>
              <a:t>Terzo livello</a:t>
            </a:r>
          </a:p>
          <a:p>
            <a:pPr lvl="3"/>
            <a:r>
              <a:rPr lang="fr-CH"/>
              <a:t>Quarto livello</a:t>
            </a:r>
          </a:p>
          <a:p>
            <a:pPr lvl="4"/>
            <a:r>
              <a:rPr lang="fr-CH"/>
              <a:t>Quinto livello</a:t>
            </a:r>
            <a:endParaRPr lang="it-IT" dirty="0"/>
          </a:p>
        </p:txBody>
      </p:sp>
    </p:spTree>
    <p:extLst>
      <p:ext uri="{BB962C8B-B14F-4D97-AF65-F5344CB8AC3E}">
        <p14:creationId xmlns:p14="http://schemas.microsoft.com/office/powerpoint/2010/main" val="20795201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0" baseline="0">
                <a:latin typeface="Source Sans Pro Bold"/>
                <a:cs typeface="Source Sans Pro Bold"/>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36977534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Char char="•"/>
              <a:defRPr baseline="0">
                <a:latin typeface="Source Sans Pro"/>
                <a:cs typeface="Source Sans Pro"/>
              </a:defRPr>
            </a:lvl5pPr>
          </a:lstStyle>
          <a:p>
            <a:pPr lvl="0"/>
            <a:r>
              <a:rPr lang="fr-CH">
                <a:sym typeface="Monotype Sorts"/>
              </a:rPr>
              <a:t>Fare clic per modificare gli stili del testo dello schema</a:t>
            </a:r>
          </a:p>
          <a:p>
            <a:pPr lvl="1"/>
            <a:r>
              <a:rPr lang="fr-CH">
                <a:sym typeface="Monotype Sorts"/>
              </a:rPr>
              <a:t>Secondo livello</a:t>
            </a:r>
          </a:p>
          <a:p>
            <a:pPr lvl="2"/>
            <a:r>
              <a:rPr lang="fr-CH">
                <a:sym typeface="Monotype Sorts"/>
              </a:rPr>
              <a:t>Terzo livello</a:t>
            </a:r>
          </a:p>
          <a:p>
            <a:pPr lvl="3"/>
            <a:r>
              <a:rPr lang="fr-CH">
                <a:sym typeface="Monotype Sorts"/>
              </a:rPr>
              <a:t>Quarto livello</a:t>
            </a:r>
          </a:p>
          <a:p>
            <a:pPr lvl="4"/>
            <a:r>
              <a:rPr lang="fr-CH">
                <a:sym typeface="Monotype Sorts"/>
              </a:rPr>
              <a:t>Quinto livello</a:t>
            </a:r>
            <a:endParaRPr lang="en-US" dirty="0"/>
          </a:p>
        </p:txBody>
      </p:sp>
    </p:spTree>
    <p:extLst>
      <p:ext uri="{BB962C8B-B14F-4D97-AF65-F5344CB8AC3E}">
        <p14:creationId xmlns:p14="http://schemas.microsoft.com/office/powerpoint/2010/main" val="13336047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14740512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4932295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757257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4634012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2813932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2"/>
          <p:cNvSpPr txBox="1">
            <a:spLocks/>
          </p:cNvSpPr>
          <p:nvPr/>
        </p:nvSpPr>
        <p:spPr>
          <a:xfrm>
            <a:off x="8769350" y="333375"/>
            <a:ext cx="1152525" cy="546100"/>
          </a:xfrm>
          <a:prstGeom prst="rect">
            <a:avLst/>
          </a:prstGeom>
        </p:spPr>
        <p:txBody>
          <a:bodyPr wrap="none" lIns="91429" tIns="45715" rIns="91429" bIns="45715"/>
          <a:lstStyle>
            <a:lvl1pPr>
              <a:defRPr sz="2400">
                <a:solidFill>
                  <a:srgbClr val="000000"/>
                </a:solidFill>
                <a:latin typeface="Neutraface Text Book" charset="0"/>
                <a:ea typeface="ヒラギノ角ゴ ProN W3" charset="0"/>
                <a:cs typeface="ヒラギノ角ゴ ProN W3" charset="0"/>
                <a:sym typeface="Neutraface Text Book" charset="0"/>
              </a:defRPr>
            </a:lvl1pPr>
            <a:lvl2pPr marL="742950" indent="-285750">
              <a:defRPr sz="2400">
                <a:solidFill>
                  <a:srgbClr val="000000"/>
                </a:solidFill>
                <a:latin typeface="Neutraface Text Book" charset="0"/>
                <a:ea typeface="ヒラギノ角ゴ ProN W3" charset="0"/>
                <a:cs typeface="ヒラギノ角ゴ ProN W3" charset="0"/>
                <a:sym typeface="Neutraface Text Book" charset="0"/>
              </a:defRPr>
            </a:lvl2pPr>
            <a:lvl3pPr marL="1143000" indent="-228600">
              <a:defRPr sz="2400">
                <a:solidFill>
                  <a:srgbClr val="000000"/>
                </a:solidFill>
                <a:latin typeface="Neutraface Text Book" charset="0"/>
                <a:ea typeface="ヒラギノ角ゴ ProN W3" charset="0"/>
                <a:cs typeface="ヒラギノ角ゴ ProN W3" charset="0"/>
                <a:sym typeface="Neutraface Text Book" charset="0"/>
              </a:defRPr>
            </a:lvl3pPr>
            <a:lvl4pPr marL="1600200" indent="-228600">
              <a:defRPr sz="2400">
                <a:solidFill>
                  <a:srgbClr val="000000"/>
                </a:solidFill>
                <a:latin typeface="Neutraface Text Book" charset="0"/>
                <a:ea typeface="ヒラギノ角ゴ ProN W3" charset="0"/>
                <a:cs typeface="ヒラギノ角ゴ ProN W3" charset="0"/>
                <a:sym typeface="Neutraface Text Book" charset="0"/>
              </a:defRPr>
            </a:lvl4pPr>
            <a:lvl5pPr marL="2057400" indent="-228600">
              <a:defRPr sz="2400">
                <a:solidFill>
                  <a:srgbClr val="000000"/>
                </a:solidFill>
                <a:latin typeface="Neutraface Text Book" charset="0"/>
                <a:ea typeface="ヒラギノ角ゴ ProN W3" charset="0"/>
                <a:cs typeface="ヒラギノ角ゴ ProN W3" charset="0"/>
                <a:sym typeface="Neutraface Text Book" charset="0"/>
              </a:defRPr>
            </a:lvl5pPr>
            <a:lvl6pPr marL="25146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6pPr>
            <a:lvl7pPr marL="29718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7pPr>
            <a:lvl8pPr marL="34290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8pPr>
            <a:lvl9pPr marL="38862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9pPr>
          </a:lstStyle>
          <a:p>
            <a:pPr algn="r" eaLnBrk="1" hangingPunct="1"/>
            <a:fld id="{7D6738CC-8B73-D841-8D57-8FE6EF68B95D}" type="slidenum">
              <a:rPr lang="en-US" sz="2800" b="1">
                <a:solidFill>
                  <a:srgbClr val="E6E6E6"/>
                </a:solidFill>
                <a:latin typeface="Neutraface Text Bold" charset="0"/>
              </a:rPr>
              <a:pPr algn="r" eaLnBrk="1" hangingPunct="1"/>
              <a:t>‹Nr.›</a:t>
            </a:fld>
            <a:endParaRPr lang="en-US" sz="2800" b="1">
              <a:solidFill>
                <a:srgbClr val="E6E6E6"/>
              </a:solidFill>
              <a:latin typeface="Neutraface Text Bold" charset="0"/>
            </a:endParaRPr>
          </a:p>
        </p:txBody>
      </p:sp>
      <p:sp>
        <p:nvSpPr>
          <p:cNvPr id="13" name="Text Placeholder 10"/>
          <p:cNvSpPr txBox="1">
            <a:spLocks/>
          </p:cNvSpPr>
          <p:nvPr/>
        </p:nvSpPr>
        <p:spPr>
          <a:xfrm>
            <a:off x="0" y="6599238"/>
            <a:ext cx="9906000" cy="258762"/>
          </a:xfrm>
          <a:prstGeom prst="rect">
            <a:avLst/>
          </a:prstGeom>
          <a:solidFill>
            <a:srgbClr val="000000"/>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latin typeface="NeutrafaceText-Light"/>
              <a:cs typeface="NeutrafaceText-Light"/>
            </a:endParaRPr>
          </a:p>
        </p:txBody>
      </p:sp>
      <p:sp>
        <p:nvSpPr>
          <p:cNvPr id="5124" name="Rectangle 14"/>
          <p:cNvSpPr>
            <a:spLocks noChangeArrowheads="1"/>
          </p:cNvSpPr>
          <p:nvPr/>
        </p:nvSpPr>
        <p:spPr bwMode="auto">
          <a:xfrm>
            <a:off x="0" y="0"/>
            <a:ext cx="257175" cy="1196975"/>
          </a:xfrm>
          <a:prstGeom prst="rect">
            <a:avLst/>
          </a:prstGeom>
          <a:solidFill>
            <a:srgbClr val="00009B"/>
          </a:solidFill>
          <a:ln w="9525">
            <a:solidFill>
              <a:schemeClr val="tx2"/>
            </a:solidFill>
            <a:round/>
            <a:headEnd/>
            <a:tailEnd/>
          </a:ln>
        </p:spPr>
        <p:txBody>
          <a:bodyPr lIns="91429" tIns="45715" rIns="91429" bIns="45715"/>
          <a:lstStyle>
            <a:lvl1pPr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sp>
        <p:nvSpPr>
          <p:cNvPr id="8" name="Text Placeholder 2"/>
          <p:cNvSpPr txBox="1">
            <a:spLocks/>
          </p:cNvSpPr>
          <p:nvPr/>
        </p:nvSpPr>
        <p:spPr>
          <a:xfrm>
            <a:off x="8466138" y="0"/>
            <a:ext cx="1439862" cy="441325"/>
          </a:xfrm>
          <a:prstGeom prst="rect">
            <a:avLst/>
          </a:prstGeom>
          <a:solidFill>
            <a:srgbClr val="E6E6E6"/>
          </a:solidFill>
        </p:spPr>
        <p:txBody>
          <a:bodyPr anchor="ctr"/>
          <a:lstStyle>
            <a:lvl1pPr marL="0" marR="0" indent="0" algn="l" defTabSz="914400" rtl="0" eaLnBrk="0" fontAlgn="base" latinLnBrk="0" hangingPunct="0">
              <a:lnSpc>
                <a:spcPct val="150000"/>
              </a:lnSpc>
              <a:spcBef>
                <a:spcPts val="600"/>
              </a:spcBef>
              <a:spcAft>
                <a:spcPts val="600"/>
              </a:spcAft>
              <a:buClr>
                <a:srgbClr val="00009B"/>
              </a:buClr>
              <a:buSzPct val="125000"/>
              <a:buFont typeface="Neutraface Text Book" charset="0"/>
              <a:buNone/>
              <a:tabLst>
                <a:tab pos="444450" algn="l"/>
              </a:tabLst>
              <a:defRPr sz="1800" b="0" i="0">
                <a:solidFill>
                  <a:srgbClr val="271F2E"/>
                </a:solidFill>
                <a:latin typeface="Neutraface Text Book"/>
                <a:ea typeface="+mn-ea"/>
                <a:cs typeface="Neutraface Text Book"/>
                <a:sym typeface="Neutraface Text Book" charset="0"/>
              </a:defRPr>
            </a:lvl1pPr>
            <a:lvl2pPr marL="0" indent="-185717"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marR="0" indent="-228574" algn="l" defTabSz="914296" rtl="0" eaLnBrk="0" fontAlgn="base" latinLnBrk="0" hangingPunct="0">
              <a:lnSpc>
                <a:spcPct val="150000"/>
              </a:lnSpc>
              <a:spcBef>
                <a:spcPts val="600"/>
              </a:spcBef>
              <a:spcAft>
                <a:spcPts val="600"/>
              </a:spcAft>
              <a:buClr>
                <a:srgbClr val="271F2E"/>
              </a:buClr>
              <a:buSzPct val="125000"/>
              <a:buFont typeface="Neutraface Text Book" charset="0"/>
              <a:buNone/>
              <a:tabLst/>
              <a:defRPr sz="1800" b="0" i="0" baseline="0">
                <a:solidFill>
                  <a:srgbClr val="271F2E"/>
                </a:solidFill>
                <a:latin typeface="Neutraface Text Book"/>
                <a:ea typeface="+mn-ea"/>
                <a:cs typeface="Neutraface Text Book"/>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r">
              <a:defRPr/>
            </a:pPr>
            <a:endParaRPr lang="en-US" sz="1600">
              <a:solidFill>
                <a:schemeClr val="bg1">
                  <a:lumMod val="75000"/>
                </a:schemeClr>
              </a:solidFill>
              <a:latin typeface="NeutrafaceText-DemiAlt"/>
              <a:cs typeface="NeutrafaceText-DemiAlt"/>
            </a:endParaRPr>
          </a:p>
        </p:txBody>
      </p:sp>
      <p:sp>
        <p:nvSpPr>
          <p:cNvPr id="9" name="Title 1"/>
          <p:cNvSpPr txBox="1">
            <a:spLocks/>
          </p:cNvSpPr>
          <p:nvPr/>
        </p:nvSpPr>
        <p:spPr>
          <a:xfrm>
            <a:off x="342900" y="366713"/>
            <a:ext cx="8027988" cy="571500"/>
          </a:xfrm>
          <a:prstGeom prst="rect">
            <a:avLst/>
          </a:prstGeom>
        </p:spPr>
        <p:txBody>
          <a:bodyPr/>
          <a:lstStyle>
            <a:lvl1pPr marL="41271" indent="-41271" algn="l" rtl="0" eaLnBrk="0" fontAlgn="base" hangingPunct="0">
              <a:lnSpc>
                <a:spcPct val="100000"/>
              </a:lnSpc>
              <a:spcBef>
                <a:spcPct val="0"/>
              </a:spcBef>
              <a:spcAft>
                <a:spcPct val="0"/>
              </a:spcAft>
              <a:defRPr lang="en-US" sz="2800" b="1" dirty="0">
                <a:solidFill>
                  <a:srgbClr val="00009B"/>
                </a:solidFill>
                <a:latin typeface="NeutrafaceText-DemiAlt"/>
                <a:ea typeface="+mj-ea"/>
                <a:cs typeface="NeutrafaceText-DemiAlt"/>
                <a:sym typeface="Neutraface Text Book" charset="0"/>
              </a:defRPr>
            </a:lvl1pPr>
            <a:lvl2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2pPr>
            <a:lvl3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3pPr>
            <a:lvl4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4pPr>
            <a:lvl5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5pPr>
            <a:lvl6pPr marL="378827"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a:lstStyle>
          <a:p>
            <a:pPr>
              <a:defRPr/>
            </a:pPr>
            <a:endParaRPr/>
          </a:p>
        </p:txBody>
      </p:sp>
      <p:sp>
        <p:nvSpPr>
          <p:cNvPr id="11" name="Rectangle 3"/>
          <p:cNvSpPr txBox="1">
            <a:spLocks noChangeArrowheads="1"/>
          </p:cNvSpPr>
          <p:nvPr/>
        </p:nvSpPr>
        <p:spPr bwMode="auto">
          <a:xfrm>
            <a:off x="619125" y="1555750"/>
            <a:ext cx="8667750" cy="4384675"/>
          </a:xfrm>
          <a:prstGeom prst="rect">
            <a:avLst/>
          </a:prstGeom>
          <a:noFill/>
          <a:ln>
            <a:noFill/>
          </a:ln>
          <a:effectLst/>
        </p:spPr>
        <p:txBody>
          <a:bodyPr/>
          <a:lstStyle>
            <a:lvl1pPr marL="359959" marR="0" indent="-359959" algn="l" defTabSz="914400" rtl="0" eaLnBrk="0" fontAlgn="base" latinLnBrk="0" hangingPunct="0">
              <a:lnSpc>
                <a:spcPct val="150000"/>
              </a:lnSpc>
              <a:spcBef>
                <a:spcPts val="600"/>
              </a:spcBef>
              <a:spcAft>
                <a:spcPts val="600"/>
              </a:spcAft>
              <a:buClr>
                <a:srgbClr val="000090"/>
              </a:buClr>
              <a:buSzPct val="100000"/>
              <a:buFont typeface="+mj-lt"/>
              <a:buAutoNum type="arabicPeriod"/>
              <a:tabLst>
                <a:tab pos="355559" algn="l"/>
              </a:tabLst>
              <a:defRPr sz="1800" b="0" i="0">
                <a:solidFill>
                  <a:srgbClr val="271F2E"/>
                </a:solidFill>
                <a:latin typeface="NeutrafaceText-Light"/>
                <a:ea typeface="+mn-ea"/>
                <a:cs typeface="NeutrafaceText-Light"/>
                <a:sym typeface="Neutraface Text Book" charset="0"/>
              </a:defRPr>
            </a:lvl1pPr>
            <a:lvl2pPr marL="726992" indent="-358734" algn="l" defTabSz="723818" rtl="0" eaLnBrk="0" fontAlgn="base" hangingPunct="0">
              <a:lnSpc>
                <a:spcPct val="150000"/>
              </a:lnSpc>
              <a:spcBef>
                <a:spcPts val="600"/>
              </a:spcBef>
              <a:spcAft>
                <a:spcPts val="600"/>
              </a:spcAft>
              <a:buClr>
                <a:srgbClr val="000090"/>
              </a:buClr>
              <a:buSzPct val="100000"/>
              <a:buFont typeface="+mj-lt"/>
              <a:buAutoNum type="arabicPeriod"/>
              <a:tabLst>
                <a:tab pos="723818" algn="l"/>
              </a:tabLst>
              <a:defRPr sz="1800" b="0" i="0">
                <a:solidFill>
                  <a:srgbClr val="271F2E"/>
                </a:solidFill>
                <a:latin typeface="NeutrafaceText-Light"/>
                <a:ea typeface="+mn-ea"/>
                <a:cs typeface="NeutrafaceText-Light"/>
                <a:sym typeface="Neutraface Text Book" charset="0"/>
              </a:defRPr>
            </a:lvl2pPr>
            <a:lvl3pPr marL="1082552" indent="-358734" algn="l" rtl="0" eaLnBrk="0" fontAlgn="base" hangingPunct="0">
              <a:lnSpc>
                <a:spcPct val="150000"/>
              </a:lnSpc>
              <a:spcBef>
                <a:spcPts val="600"/>
              </a:spcBef>
              <a:spcAft>
                <a:spcPts val="600"/>
              </a:spcAft>
              <a:buClr>
                <a:srgbClr val="000090"/>
              </a:buClr>
              <a:buSzPct val="100000"/>
              <a:buFont typeface="+mj-lt"/>
              <a:buAutoNum type="arabicPeriod"/>
              <a:tabLst>
                <a:tab pos="1079377" algn="l"/>
              </a:tabLst>
              <a:defRPr sz="1800" b="0" i="0">
                <a:solidFill>
                  <a:srgbClr val="271F2E"/>
                </a:solidFill>
                <a:latin typeface="NeutrafaceText-Light"/>
                <a:ea typeface="+mn-ea"/>
                <a:cs typeface="NeutrafaceText-Light"/>
                <a:sym typeface="Neutraface Text Book" charset="0"/>
              </a:defRPr>
            </a:lvl3pPr>
            <a:lvl4pPr marL="1438111" indent="-358734" algn="l" rtl="0" eaLnBrk="0" fontAlgn="base" hangingPunct="0">
              <a:lnSpc>
                <a:spcPct val="150000"/>
              </a:lnSpc>
              <a:spcBef>
                <a:spcPts val="600"/>
              </a:spcBef>
              <a:spcAft>
                <a:spcPts val="600"/>
              </a:spcAft>
              <a:buClr>
                <a:srgbClr val="000090"/>
              </a:buClr>
              <a:buSzPct val="100000"/>
              <a:buFont typeface="+mj-lt"/>
              <a:buAutoNum type="arabicPeriod"/>
              <a:tabLst>
                <a:tab pos="1434937" algn="l"/>
              </a:tabLst>
              <a:defRPr sz="1800" b="0" i="0">
                <a:solidFill>
                  <a:srgbClr val="271F2E"/>
                </a:solidFill>
                <a:latin typeface="NeutrafaceText-Light"/>
                <a:ea typeface="+mn-ea"/>
                <a:cs typeface="NeutrafaceText-Light"/>
                <a:sym typeface="Neutraface Text Book" charset="0"/>
              </a:defRPr>
            </a:lvl4pPr>
            <a:lvl5pPr marL="1793671" marR="0" indent="-358734" algn="l" defTabSz="914296" rtl="0" eaLnBrk="0" fontAlgn="base" latinLnBrk="0" hangingPunct="0">
              <a:lnSpc>
                <a:spcPct val="150000"/>
              </a:lnSpc>
              <a:spcBef>
                <a:spcPts val="600"/>
              </a:spcBef>
              <a:spcAft>
                <a:spcPts val="600"/>
              </a:spcAft>
              <a:buClr>
                <a:srgbClr val="000090"/>
              </a:buClr>
              <a:buSzPct val="100000"/>
              <a:buFont typeface="+mj-lt"/>
              <a:buAutoNum type="arabicPeriod"/>
              <a:tabLst>
                <a:tab pos="1790497" algn="l"/>
              </a:tabLst>
              <a:defRPr sz="1800" b="0" i="0" baseline="0">
                <a:solidFill>
                  <a:srgbClr val="271F2E"/>
                </a:solidFill>
                <a:latin typeface="NeutrafaceText-Light"/>
                <a:ea typeface="+mn-ea"/>
                <a:cs typeface="NeutrafaceText-Light"/>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marL="0" indent="0">
              <a:buFont typeface="+mj-lt"/>
              <a:buNone/>
              <a:defRPr/>
            </a:pPr>
            <a:endParaRPr lang="en-US" sz="4000"/>
          </a:p>
        </p:txBody>
      </p:sp>
      <p:sp>
        <p:nvSpPr>
          <p:cNvPr id="5128" name="CasellaDiTesto 2"/>
          <p:cNvSpPr txBox="1">
            <a:spLocks noChangeArrowheads="1"/>
          </p:cNvSpPr>
          <p:nvPr/>
        </p:nvSpPr>
        <p:spPr bwMode="auto">
          <a:xfrm>
            <a:off x="1703388" y="782638"/>
            <a:ext cx="1857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it-IT" altLang="de-DE" sz="1800">
              <a:cs typeface="+mn-cs"/>
            </a:endParaRPr>
          </a:p>
        </p:txBody>
      </p:sp>
    </p:spTree>
  </p:cSld>
  <p:clrMap bg1="lt1" tx1="dk1" bg2="lt2" tx2="dk2" accent1="accent1" accent2="accent2" accent3="accent3" accent4="accent4" accent5="accent5" accent6="accent6" hlink="hlink" folHlink="folHlink"/>
  <p:sldLayoutIdLst>
    <p:sldLayoutId id="2147483977" r:id="rId1"/>
    <p:sldLayoutId id="2147483986"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7" r:id="rId11"/>
    <p:sldLayoutId id="2147483988" r:id="rId12"/>
  </p:sldLayoutIdLst>
  <p:transition/>
  <p:hf hdr="0" ftr="0" dt="0"/>
  <p:txStyles>
    <p:titleStyle>
      <a:lvl1pPr marL="39688" indent="-39688" algn="l" rtl="0" eaLnBrk="1" fontAlgn="base" hangingPunct="1">
        <a:spcBef>
          <a:spcPct val="0"/>
        </a:spcBef>
        <a:spcAft>
          <a:spcPct val="0"/>
        </a:spcAft>
        <a:defRPr sz="2800">
          <a:solidFill>
            <a:srgbClr val="00009B"/>
          </a:solidFill>
          <a:latin typeface="NeutrafaceText-DemiAlt"/>
          <a:ea typeface="+mj-ea"/>
          <a:cs typeface="NeutrafaceText-DemiAlt"/>
          <a:sym typeface="Neutraface Text Book" charset="0"/>
        </a:defRPr>
      </a:lvl1pPr>
      <a:lvl2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2pPr>
      <a:lvl3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3pPr>
      <a:lvl4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4pPr>
      <a:lvl5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5pPr>
      <a:lvl6pPr marL="378827"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p:titleStyle>
    <p:body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a:solidFill>
            <a:srgbClr val="271F2E"/>
          </a:solidFill>
          <a:latin typeface="Neutraface Text Book"/>
          <a:ea typeface="+mn-ea"/>
          <a:cs typeface="Neutraface Text Book"/>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p:bodyStyle>
    <p:otherStyle>
      <a:defPPr>
        <a:defRPr lang="de-DE"/>
      </a:defPPr>
      <a:lvl1pPr marL="0" algn="l" defTabSz="336736" rtl="0" eaLnBrk="1" latinLnBrk="0" hangingPunct="1">
        <a:defRPr sz="1300" kern="1200">
          <a:solidFill>
            <a:schemeClr val="tx1"/>
          </a:solidFill>
          <a:latin typeface="+mn-lt"/>
          <a:ea typeface="+mn-ea"/>
          <a:cs typeface="+mn-cs"/>
        </a:defRPr>
      </a:lvl1pPr>
      <a:lvl2pPr marL="336736" algn="l" defTabSz="336736" rtl="0" eaLnBrk="1" latinLnBrk="0" hangingPunct="1">
        <a:defRPr sz="1300" kern="1200">
          <a:solidFill>
            <a:schemeClr val="tx1"/>
          </a:solidFill>
          <a:latin typeface="+mn-lt"/>
          <a:ea typeface="+mn-ea"/>
          <a:cs typeface="+mn-cs"/>
        </a:defRPr>
      </a:lvl2pPr>
      <a:lvl3pPr marL="673471" algn="l" defTabSz="336736" rtl="0" eaLnBrk="1" latinLnBrk="0" hangingPunct="1">
        <a:defRPr sz="1300" kern="1200">
          <a:solidFill>
            <a:schemeClr val="tx1"/>
          </a:solidFill>
          <a:latin typeface="+mn-lt"/>
          <a:ea typeface="+mn-ea"/>
          <a:cs typeface="+mn-cs"/>
        </a:defRPr>
      </a:lvl3pPr>
      <a:lvl4pPr marL="1010207" algn="l" defTabSz="336736" rtl="0" eaLnBrk="1" latinLnBrk="0" hangingPunct="1">
        <a:defRPr sz="1300" kern="1200">
          <a:solidFill>
            <a:schemeClr val="tx1"/>
          </a:solidFill>
          <a:latin typeface="+mn-lt"/>
          <a:ea typeface="+mn-ea"/>
          <a:cs typeface="+mn-cs"/>
        </a:defRPr>
      </a:lvl4pPr>
      <a:lvl5pPr marL="1346941" algn="l" defTabSz="336736" rtl="0" eaLnBrk="1" latinLnBrk="0" hangingPunct="1">
        <a:defRPr sz="1300" kern="1200">
          <a:solidFill>
            <a:schemeClr val="tx1"/>
          </a:solidFill>
          <a:latin typeface="+mn-lt"/>
          <a:ea typeface="+mn-ea"/>
          <a:cs typeface="+mn-cs"/>
        </a:defRPr>
      </a:lvl5pPr>
      <a:lvl6pPr marL="1683676" algn="l" defTabSz="336736" rtl="0" eaLnBrk="1" latinLnBrk="0" hangingPunct="1">
        <a:defRPr sz="1300" kern="1200">
          <a:solidFill>
            <a:schemeClr val="tx1"/>
          </a:solidFill>
          <a:latin typeface="+mn-lt"/>
          <a:ea typeface="+mn-ea"/>
          <a:cs typeface="+mn-cs"/>
        </a:defRPr>
      </a:lvl6pPr>
      <a:lvl7pPr marL="2020411" algn="l" defTabSz="336736" rtl="0" eaLnBrk="1" latinLnBrk="0" hangingPunct="1">
        <a:defRPr sz="1300" kern="1200">
          <a:solidFill>
            <a:schemeClr val="tx1"/>
          </a:solidFill>
          <a:latin typeface="+mn-lt"/>
          <a:ea typeface="+mn-ea"/>
          <a:cs typeface="+mn-cs"/>
        </a:defRPr>
      </a:lvl7pPr>
      <a:lvl8pPr marL="2357147" algn="l" defTabSz="336736" rtl="0" eaLnBrk="1" latinLnBrk="0" hangingPunct="1">
        <a:defRPr sz="1300" kern="1200">
          <a:solidFill>
            <a:schemeClr val="tx1"/>
          </a:solidFill>
          <a:latin typeface="+mn-lt"/>
          <a:ea typeface="+mn-ea"/>
          <a:cs typeface="+mn-cs"/>
        </a:defRPr>
      </a:lvl8pPr>
      <a:lvl9pPr marL="2693882" algn="l" defTabSz="33673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image" Target="../media/image7.svg"/><Relationship Id="rId39" Type="http://schemas.openxmlformats.org/officeDocument/2006/relationships/image" Target="../media/image20.png"/><Relationship Id="rId3" Type="http://schemas.openxmlformats.org/officeDocument/2006/relationships/diagramData" Target="../diagrams/data1.xml"/><Relationship Id="rId21" Type="http://schemas.openxmlformats.org/officeDocument/2006/relationships/diagramColors" Target="../diagrams/colors4.xml"/><Relationship Id="rId34" Type="http://schemas.openxmlformats.org/officeDocument/2006/relationships/image" Target="../media/image15.svg"/><Relationship Id="rId42" Type="http://schemas.openxmlformats.org/officeDocument/2006/relationships/image" Target="../media/image23.png"/><Relationship Id="rId47" Type="http://schemas.openxmlformats.org/officeDocument/2006/relationships/image" Target="../media/image28.png"/><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image" Target="../media/image6.png"/><Relationship Id="rId33" Type="http://schemas.openxmlformats.org/officeDocument/2006/relationships/image" Target="../media/image14.png"/><Relationship Id="rId38" Type="http://schemas.openxmlformats.org/officeDocument/2006/relationships/image" Target="../media/image19.png"/><Relationship Id="rId46"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image" Target="../media/image10.png"/><Relationship Id="rId41"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5.svg"/><Relationship Id="rId32" Type="http://schemas.openxmlformats.org/officeDocument/2006/relationships/image" Target="../media/image13.svg"/><Relationship Id="rId37" Type="http://schemas.openxmlformats.org/officeDocument/2006/relationships/image" Target="../media/image18.png"/><Relationship Id="rId40" Type="http://schemas.openxmlformats.org/officeDocument/2006/relationships/image" Target="../media/image21.png"/><Relationship Id="rId45" Type="http://schemas.openxmlformats.org/officeDocument/2006/relationships/image" Target="../media/image26.pn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4.png"/><Relationship Id="rId28" Type="http://schemas.openxmlformats.org/officeDocument/2006/relationships/image" Target="../media/image9.svg"/><Relationship Id="rId36" Type="http://schemas.openxmlformats.org/officeDocument/2006/relationships/image" Target="../media/image17.png"/><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image" Target="../media/image12.png"/><Relationship Id="rId44" Type="http://schemas.openxmlformats.org/officeDocument/2006/relationships/image" Target="../media/image25.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openxmlformats.org/officeDocument/2006/relationships/image" Target="../media/image8.png"/><Relationship Id="rId30" Type="http://schemas.openxmlformats.org/officeDocument/2006/relationships/image" Target="../media/image11.svg"/><Relationship Id="rId35" Type="http://schemas.openxmlformats.org/officeDocument/2006/relationships/image" Target="../media/image16.png"/><Relationship Id="rId43" Type="http://schemas.openxmlformats.org/officeDocument/2006/relationships/image" Target="../media/image24.png"/><Relationship Id="rId48" Type="http://schemas.openxmlformats.org/officeDocument/2006/relationships/image" Target="../media/image29.png"/></Relationships>
</file>

<file path=ppt/slides/_rels/slide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 Id="rId9"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Inhaltsplatzhalter 1"/>
          <p:cNvSpPr>
            <a:spLocks noGrp="1"/>
          </p:cNvSpPr>
          <p:nvPr>
            <p:ph idx="1"/>
          </p:nvPr>
        </p:nvSpPr>
        <p:spPr bwMode="auto">
          <a:xfrm>
            <a:off x="619125" y="3140968"/>
            <a:ext cx="8648700" cy="1656184"/>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spcAft>
                <a:spcPts val="1800"/>
              </a:spcAft>
            </a:pPr>
            <a:r>
              <a:rPr lang="de-CH">
                <a:latin typeface="Source Sans Pro Semibold" charset="0"/>
                <a:ea typeface="ヒラギノ角ゴ ProN W3" charset="0"/>
                <a:cs typeface="Source Sans Pro Semibold" charset="0"/>
              </a:rPr>
              <a:t>Visual Listening: Extracting </a:t>
            </a:r>
            <a:r>
              <a:rPr lang="de-CH">
                <a:solidFill>
                  <a:schemeClr val="bg1"/>
                </a:solidFill>
                <a:latin typeface="Source Sans Pro Semibold" charset="0"/>
                <a:ea typeface="ヒラギノ角ゴ ProN W3" charset="0"/>
                <a:cs typeface="Source Sans Pro Semibold" charset="0"/>
              </a:rPr>
              <a:t>Brand Image </a:t>
            </a:r>
            <a:r>
              <a:rPr lang="de-CH">
                <a:latin typeface="Source Sans Pro Semibold" charset="0"/>
                <a:ea typeface="ヒラギノ角ゴ ProN W3" charset="0"/>
                <a:cs typeface="Source Sans Pro Semibold" charset="0"/>
              </a:rPr>
              <a:t>Portrayed on Social Media</a:t>
            </a:r>
          </a:p>
          <a:p>
            <a:pPr>
              <a:lnSpc>
                <a:spcPct val="100000"/>
              </a:lnSpc>
              <a:spcAft>
                <a:spcPts val="1800"/>
              </a:spcAft>
            </a:pPr>
            <a:r>
              <a:rPr lang="en-US">
                <a:latin typeface="Neutraface Text Book" charset="0"/>
                <a:ea typeface="ヒラギノ角ゴ ProN W3" charset="0"/>
                <a:cs typeface="Neutraface Text Book" charset="0"/>
              </a:rPr>
              <a:t>21 April 2020 - Zurich</a:t>
            </a:r>
            <a:endParaRPr lang="de-CH">
              <a:latin typeface="Source Sans Pro Semibold" charset="0"/>
              <a:ea typeface="ヒラギノ角ゴ ProN W3" charset="0"/>
              <a:cs typeface="Source Sans Pro Semibold" charset="0"/>
            </a:endParaRPr>
          </a:p>
        </p:txBody>
      </p:sp>
      <p:sp>
        <p:nvSpPr>
          <p:cNvPr id="7171" name="Textplatzhalter 2"/>
          <p:cNvSpPr>
            <a:spLocks noGrp="1"/>
          </p:cNvSpPr>
          <p:nvPr>
            <p:ph type="body" sz="quarter" idx="10"/>
          </p:nvPr>
        </p:nvSpPr>
        <p:spPr bwMode="auto">
          <a:xfrm>
            <a:off x="0" y="6524625"/>
            <a:ext cx="9906000" cy="2603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algn="l"/>
            <a:r>
              <a:rPr lang="de-DE">
                <a:latin typeface="Source Sans Pro Semibold" charset="0"/>
                <a:ea typeface="ヒラギノ角ゴ ProN W3" charset="0"/>
                <a:cs typeface="Source Sans Pro Semibold" charset="0"/>
              </a:rPr>
              <a:t>						  </a:t>
            </a:r>
            <a:r>
              <a:rPr lang="de-DE">
                <a:latin typeface="Neutraface Text Book" charset="0"/>
                <a:ea typeface="ヒラギノ角ゴ ProN W3" charset="0"/>
                <a:cs typeface="Neutraface Text Book" charset="0"/>
              </a:rPr>
              <a:t>Neeraj Kumar | Linda Samsinger  | Theebana Rajendram | Vincent Rüegge</a:t>
            </a:r>
          </a:p>
        </p:txBody>
      </p:sp>
      <p:sp>
        <p:nvSpPr>
          <p:cNvPr id="7172" name="Titel 3"/>
          <p:cNvSpPr>
            <a:spLocks noGrp="1"/>
          </p:cNvSpPr>
          <p:nvPr>
            <p:ph type="title"/>
          </p:nvPr>
        </p:nvSpPr>
        <p:spPr bwMode="auto">
          <a:xfrm>
            <a:off x="524508" y="2018250"/>
            <a:ext cx="8648700" cy="1230729"/>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CH" sz="7200">
                <a:latin typeface="Berlin Sans FB" panose="020E0602020502020306" pitchFamily="34" charset="0"/>
                <a:ea typeface="ヒラギノ角ゴ ProN W3" charset="0"/>
                <a:cs typeface="Arial" panose="020B0604020202020204" pitchFamily="34" charset="0"/>
              </a:rPr>
              <a:t>Brand Management </a:t>
            </a:r>
            <a:endParaRPr lang="de-DE" sz="7200">
              <a:latin typeface="Berlin Sans FB" panose="020E0602020502020306" pitchFamily="34" charset="0"/>
              <a:ea typeface="ヒラギノ角ゴ ProN W3" charset="0"/>
              <a:cs typeface="Arial" panose="020B0604020202020204" pitchFamily="34" charset="0"/>
            </a:endParaRPr>
          </a:p>
        </p:txBody>
      </p:sp>
      <p:cxnSp>
        <p:nvCxnSpPr>
          <p:cNvPr id="3" name="Straight Connector 2"/>
          <p:cNvCxnSpPr/>
          <p:nvPr/>
        </p:nvCxnSpPr>
        <p:spPr bwMode="auto">
          <a:xfrm>
            <a:off x="0" y="3645024"/>
            <a:ext cx="9906000" cy="0"/>
          </a:xfrm>
          <a:prstGeom prst="line">
            <a:avLst/>
          </a:prstGeom>
          <a:solidFill>
            <a:srgbClr val="BBE0E3"/>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 name="TextBox 1"/>
          <p:cNvSpPr txBox="1"/>
          <p:nvPr/>
        </p:nvSpPr>
        <p:spPr>
          <a:xfrm>
            <a:off x="-1870806" y="80628"/>
            <a:ext cx="1757139" cy="3046988"/>
          </a:xfrm>
          <a:prstGeom prst="rect">
            <a:avLst/>
          </a:prstGeom>
          <a:solidFill>
            <a:srgbClr val="FFD13F"/>
          </a:solidFill>
        </p:spPr>
        <p:txBody>
          <a:bodyPr wrap="square" rtlCol="0">
            <a:spAutoFit/>
          </a:bodyPr>
          <a:lstStyle/>
          <a:p>
            <a:r>
              <a:rPr lang="en-US" sz="1200"/>
              <a:t>The final PowerPoint presentation should be max. 5 slide describing briefly </a:t>
            </a:r>
          </a:p>
          <a:p>
            <a:r>
              <a:rPr lang="en-US" sz="1200">
                <a:solidFill>
                  <a:srgbClr val="00B050"/>
                </a:solidFill>
              </a:rPr>
              <a:t>(1) the task </a:t>
            </a:r>
          </a:p>
          <a:p>
            <a:r>
              <a:rPr lang="en-US" sz="1200"/>
              <a:t>(2) the input/output </a:t>
            </a:r>
          </a:p>
          <a:p>
            <a:r>
              <a:rPr lang="en-US" sz="1200">
                <a:solidFill>
                  <a:srgbClr val="00B050"/>
                </a:solidFill>
              </a:rPr>
              <a:t>(3) all steps taken (process flow diagram)</a:t>
            </a:r>
          </a:p>
          <a:p>
            <a:r>
              <a:rPr lang="en-US" sz="1200"/>
              <a:t>(4) the main problems for each step</a:t>
            </a:r>
          </a:p>
          <a:p>
            <a:r>
              <a:rPr lang="en-US" sz="1200"/>
              <a:t>(5) the (meaningful) ways to improve your projects furthers if you would have gotten more time</a:t>
            </a:r>
          </a:p>
          <a:p>
            <a:endParaRPr lang="en-US" sz="12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Agenda</a:t>
            </a:r>
            <a:endParaRPr lang="de-DE">
              <a:latin typeface="Source Sans Pro Semibold" charset="0"/>
              <a:ea typeface="ヒラギノ角ゴ ProN W3" charset="0"/>
              <a:cs typeface="Source Sans Pro Semibold" charset="0"/>
            </a:endParaRPr>
          </a:p>
        </p:txBody>
      </p:sp>
      <p:sp>
        <p:nvSpPr>
          <p:cNvPr id="8195" name="Inhaltsplatzhalter 2"/>
          <p:cNvSpPr>
            <a:spLocks noGrp="1"/>
          </p:cNvSpPr>
          <p:nvPr>
            <p:ph idx="1"/>
          </p:nvPr>
        </p:nvSpPr>
        <p:spPr>
          <a:xfrm>
            <a:off x="619125" y="1555750"/>
            <a:ext cx="8667750" cy="43846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Introduction</a:t>
            </a:r>
            <a:endParaRPr lang="de-CH" dirty="0">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en-US" noProof="1">
                <a:latin typeface="Source Sans Pro Light" charset="0"/>
                <a:ea typeface="ヒラギノ角ゴ ProN W3" charset="0"/>
                <a:cs typeface="Source Sans Pro Light" charset="0"/>
              </a:rPr>
              <a:t>Benefits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 Brand Management Web Tool </a:t>
            </a:r>
            <a:r>
              <a:rPr lang="de-CH" dirty="0" err="1">
                <a:latin typeface="Source Sans Pro Light" charset="0"/>
                <a:ea typeface="ヒラギノ角ゴ ProN W3" charset="0"/>
                <a:cs typeface="Source Sans Pro Light" charset="0"/>
              </a:rPr>
              <a:t>for</a:t>
            </a:r>
            <a:r>
              <a:rPr lang="de-CH" dirty="0">
                <a:latin typeface="Source Sans Pro Light" charset="0"/>
                <a:ea typeface="ヒラギノ角ゴ ProN W3" charset="0"/>
                <a:cs typeface="Source Sans Pro Light" charset="0"/>
              </a:rPr>
              <a:t> Marketing </a:t>
            </a:r>
            <a:r>
              <a:rPr lang="de-CH" dirty="0" err="1">
                <a:latin typeface="Source Sans Pro Light" charset="0"/>
                <a:ea typeface="ヒラギノ角ゴ ProN W3" charset="0"/>
                <a:cs typeface="Source Sans Pro Light" charset="0"/>
              </a:rPr>
              <a:t>Personnel</a:t>
            </a:r>
            <a:r>
              <a:rPr lang="de-CH" dirty="0">
                <a:latin typeface="Source Sans Pro Light" charset="0"/>
                <a:ea typeface="ヒラギノ角ゴ ProN W3" charset="0"/>
                <a:cs typeface="Source Sans Pro Light" charset="0"/>
              </a:rPr>
              <a:t> </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Design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Deep Learning Model Architecture</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Image Data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Model </a:t>
            </a:r>
            <a:r>
              <a:rPr lang="de-CH" dirty="0" err="1">
                <a:latin typeface="Source Sans Pro Light" charset="0"/>
                <a:ea typeface="ヒラギノ角ゴ ProN W3" charset="0"/>
                <a:cs typeface="Source Sans Pro Light" charset="0"/>
              </a:rPr>
              <a:t>Deployment</a:t>
            </a:r>
            <a:r>
              <a:rPr lang="de-CH" dirty="0">
                <a:latin typeface="Source Sans Pro Light" charset="0"/>
                <a:ea typeface="ヒラギノ角ゴ ProN W3" charset="0"/>
                <a:cs typeface="Source Sans Pro Light" charset="0"/>
              </a:rPr>
              <a:t> on a Web </a:t>
            </a:r>
            <a:r>
              <a:rPr lang="de-CH" dirty="0" err="1">
                <a:latin typeface="Source Sans Pro Light" charset="0"/>
                <a:ea typeface="ヒラギノ角ゴ ProN W3" charset="0"/>
                <a:cs typeface="Source Sans Pro Light" charset="0"/>
              </a:rPr>
              <a:t>Application</a:t>
            </a:r>
            <a:r>
              <a:rPr lang="de-CH" dirty="0">
                <a:latin typeface="Source Sans Pro Light" charset="0"/>
                <a:ea typeface="ヒラギノ角ゴ ProN W3" charset="0"/>
                <a:cs typeface="Source Sans Pro Light" charset="0"/>
              </a:rPr>
              <a:t> – </a:t>
            </a:r>
            <a:r>
              <a:rPr lang="de-CH" dirty="0" err="1">
                <a:latin typeface="Source Sans Pro Light" charset="0"/>
                <a:ea typeface="ヒラギノ角ゴ ProN W3" charset="0"/>
                <a:cs typeface="Source Sans Pro Light" charset="0"/>
              </a:rPr>
              <a:t>Challenges</a:t>
            </a:r>
            <a:r>
              <a:rPr lang="de-CH" dirty="0">
                <a:latin typeface="Source Sans Pro Light" charset="0"/>
                <a:ea typeface="ヒラギノ角ゴ ProN W3" charset="0"/>
                <a:cs typeface="Source Sans Pro Light" charset="0"/>
              </a:rPr>
              <a:t> </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Limitations</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Improvements</a:t>
            </a:r>
            <a:endParaRPr lang="de-CH" dirty="0">
              <a:latin typeface="Source Sans Pro Light" charset="0"/>
              <a:ea typeface="ヒラギノ角ゴ ProN W3" charset="0"/>
              <a:cs typeface="Source Sans Pro Light" charset="0"/>
            </a:endParaRPr>
          </a:p>
          <a:p>
            <a:pPr marL="0" indent="0">
              <a:buNone/>
              <a:tabLst>
                <a:tab pos="354013" algn="l"/>
              </a:tabLst>
            </a:pPr>
            <a:endParaRPr lang="de-CH" dirty="0">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endParaRPr lang="de-CH" dirty="0">
              <a:latin typeface="Source Sans Pro Light" charset="0"/>
              <a:ea typeface="ヒラギノ角ゴ ProN W3" charset="0"/>
              <a:cs typeface="Source Sans Pro Light"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AI4Marketing</a:t>
            </a:r>
          </a:p>
        </p:txBody>
      </p:sp>
      <p:sp>
        <p:nvSpPr>
          <p:cNvPr id="8197"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noProof="1">
                <a:latin typeface="Source Sans Pro Semibold" charset="0"/>
                <a:ea typeface="ヒラギノ角ゴ ProN W3" charset="0"/>
                <a:cs typeface="Source Sans Pro Semibold" charset="0"/>
              </a:rPr>
              <a:t>Introduction</a:t>
            </a:r>
          </a:p>
        </p:txBody>
      </p:sp>
      <p:sp>
        <p:nvSpPr>
          <p:cNvPr id="11267" name="Inhaltsplatzhalter 2"/>
          <p:cNvSpPr>
            <a:spLocks noGrp="1"/>
          </p:cNvSpPr>
          <p:nvPr>
            <p:ph idx="1"/>
          </p:nvPr>
        </p:nvSpPr>
        <p:spPr>
          <a:xfrm>
            <a:off x="445801" y="1042654"/>
            <a:ext cx="9014396" cy="5292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ts val="0"/>
              </a:spcBef>
              <a:spcAft>
                <a:spcPts val="0"/>
              </a:spcAft>
              <a:buNone/>
              <a:tabLst>
                <a:tab pos="354013" algn="l"/>
              </a:tabLst>
            </a:pPr>
            <a:r>
              <a:rPr lang="en-US" b="1" dirty="0">
                <a:latin typeface="Source Sans Pro Light" charset="0"/>
                <a:ea typeface="ヒラギノ角ゴ ProN W3" charset="0"/>
                <a:cs typeface="Source Sans Pro Light" charset="0"/>
              </a:rPr>
              <a:t>Task</a:t>
            </a:r>
            <a:r>
              <a:rPr lang="en-US" dirty="0">
                <a:latin typeface="Source Sans Pro Light" charset="0"/>
                <a:ea typeface="ヒラギノ角ゴ ProN W3" charset="0"/>
                <a:cs typeface="Source Sans Pro Light" charset="0"/>
              </a:rPr>
              <a:t>: </a:t>
            </a:r>
            <a:r>
              <a:rPr lang="en-US" dirty="0" err="1">
                <a:latin typeface="Source Sans Pro Light" charset="0"/>
                <a:ea typeface="ヒラギノ角ゴ ProN W3" charset="0"/>
                <a:cs typeface="Source Sans Pro Light" charset="0"/>
              </a:rPr>
              <a:t>Categorise</a:t>
            </a:r>
            <a:r>
              <a:rPr lang="en-US" dirty="0">
                <a:latin typeface="Source Sans Pro Light" charset="0"/>
                <a:ea typeface="ヒラギノ角ゴ ProN W3" charset="0"/>
                <a:cs typeface="Source Sans Pro Light" charset="0"/>
              </a:rPr>
              <a:t> and compare official and unofficial social media brand images to measure how these brands are portrayed on the respective social media platform</a:t>
            </a:r>
          </a:p>
          <a:p>
            <a:pPr marL="0" indent="0">
              <a:spcBef>
                <a:spcPts val="0"/>
              </a:spcBef>
              <a:spcAft>
                <a:spcPts val="0"/>
              </a:spcAft>
              <a:buNone/>
              <a:tabLst>
                <a:tab pos="354013" algn="l"/>
              </a:tabLst>
            </a:pPr>
            <a:r>
              <a:rPr lang="en-US" b="1" dirty="0">
                <a:latin typeface="Source Sans Pro Light" charset="0"/>
                <a:ea typeface="ヒラギノ角ゴ ProN W3" charset="0"/>
                <a:cs typeface="Source Sans Pro Light" charset="0"/>
              </a:rPr>
              <a:t>Approach</a:t>
            </a:r>
            <a:r>
              <a:rPr lang="en-US" dirty="0">
                <a:latin typeface="Source Sans Pro Light" charset="0"/>
                <a:ea typeface="ヒラギノ角ゴ ProN W3" charset="0"/>
                <a:cs typeface="Source Sans Pro Light" charset="0"/>
              </a:rPr>
              <a:t>: Full-Stack engineering procedure combining Deep Learning models, data collection and preprocessing, and Web Application frameworks</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graphicFrame>
        <p:nvGraphicFramePr>
          <p:cNvPr id="13" name="Inhaltsplatzhalter 1">
            <a:extLst>
              <a:ext uri="{FF2B5EF4-FFF2-40B4-BE49-F238E27FC236}">
                <a16:creationId xmlns:a16="http://schemas.microsoft.com/office/drawing/2014/main" id="{67E4525E-CAF9-42CF-889E-5CCD0758630D}"/>
              </a:ext>
            </a:extLst>
          </p:cNvPr>
          <p:cNvGraphicFramePr>
            <a:graphicFrameLocks/>
          </p:cNvGraphicFramePr>
          <p:nvPr>
            <p:extLst>
              <p:ext uri="{D42A27DB-BD31-4B8C-83A1-F6EECF244321}">
                <p14:modId xmlns:p14="http://schemas.microsoft.com/office/powerpoint/2010/main" val="2764603965"/>
              </p:ext>
            </p:extLst>
          </p:nvPr>
        </p:nvGraphicFramePr>
        <p:xfrm>
          <a:off x="619125" y="3533783"/>
          <a:ext cx="2173635" cy="1673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Inhaltsplatzhalter 1">
            <a:extLst>
              <a:ext uri="{FF2B5EF4-FFF2-40B4-BE49-F238E27FC236}">
                <a16:creationId xmlns:a16="http://schemas.microsoft.com/office/drawing/2014/main" id="{8539A56D-7A8E-40A2-BE2C-577547F816E3}"/>
              </a:ext>
            </a:extLst>
          </p:cNvPr>
          <p:cNvGraphicFramePr>
            <a:graphicFrameLocks/>
          </p:cNvGraphicFramePr>
          <p:nvPr>
            <p:extLst>
              <p:ext uri="{D42A27DB-BD31-4B8C-83A1-F6EECF244321}">
                <p14:modId xmlns:p14="http://schemas.microsoft.com/office/powerpoint/2010/main" val="2947203165"/>
              </p:ext>
            </p:extLst>
          </p:nvPr>
        </p:nvGraphicFramePr>
        <p:xfrm>
          <a:off x="7099443" y="3533783"/>
          <a:ext cx="2173635" cy="16111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Inhaltsplatzhalter 1">
            <a:extLst>
              <a:ext uri="{FF2B5EF4-FFF2-40B4-BE49-F238E27FC236}">
                <a16:creationId xmlns:a16="http://schemas.microsoft.com/office/drawing/2014/main" id="{8C17DF7A-7CC6-4C43-8B9F-0FFCCB5447A1}"/>
              </a:ext>
            </a:extLst>
          </p:cNvPr>
          <p:cNvGraphicFramePr>
            <a:graphicFrameLocks/>
          </p:cNvGraphicFramePr>
          <p:nvPr>
            <p:extLst>
              <p:ext uri="{D42A27DB-BD31-4B8C-83A1-F6EECF244321}">
                <p14:modId xmlns:p14="http://schemas.microsoft.com/office/powerpoint/2010/main" val="1301867484"/>
              </p:ext>
            </p:extLst>
          </p:nvPr>
        </p:nvGraphicFramePr>
        <p:xfrm>
          <a:off x="3859284" y="3502692"/>
          <a:ext cx="2173635" cy="9735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Inhaltsplatzhalter 1">
            <a:extLst>
              <a:ext uri="{FF2B5EF4-FFF2-40B4-BE49-F238E27FC236}">
                <a16:creationId xmlns:a16="http://schemas.microsoft.com/office/drawing/2014/main" id="{50FC43FD-6FCD-44FF-967A-9C8A564617F9}"/>
              </a:ext>
            </a:extLst>
          </p:cNvPr>
          <p:cNvGraphicFramePr>
            <a:graphicFrameLocks/>
          </p:cNvGraphicFramePr>
          <p:nvPr>
            <p:extLst>
              <p:ext uri="{D42A27DB-BD31-4B8C-83A1-F6EECF244321}">
                <p14:modId xmlns:p14="http://schemas.microsoft.com/office/powerpoint/2010/main" val="182136728"/>
              </p:ext>
            </p:extLst>
          </p:nvPr>
        </p:nvGraphicFramePr>
        <p:xfrm>
          <a:off x="3866182" y="4777992"/>
          <a:ext cx="2173635" cy="97357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21" name="Grafik 20" descr="Zurück RNL">
            <a:extLst>
              <a:ext uri="{FF2B5EF4-FFF2-40B4-BE49-F238E27FC236}">
                <a16:creationId xmlns:a16="http://schemas.microsoft.com/office/drawing/2014/main" id="{1235F239-8337-4F0A-AF87-A2DB5562EF4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21087087">
            <a:off x="2897324" y="3665937"/>
            <a:ext cx="720000" cy="720000"/>
          </a:xfrm>
          <a:prstGeom prst="rect">
            <a:avLst/>
          </a:prstGeom>
        </p:spPr>
      </p:pic>
      <p:pic>
        <p:nvPicPr>
          <p:cNvPr id="30" name="Grafik 29" descr="Zurück RNL">
            <a:extLst>
              <a:ext uri="{FF2B5EF4-FFF2-40B4-BE49-F238E27FC236}">
                <a16:creationId xmlns:a16="http://schemas.microsoft.com/office/drawing/2014/main" id="{AD27084D-8696-4F1E-8939-12CC604DA47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3292379">
            <a:off x="6319537" y="3626014"/>
            <a:ext cx="720000" cy="720000"/>
          </a:xfrm>
          <a:prstGeom prst="rect">
            <a:avLst/>
          </a:prstGeom>
        </p:spPr>
      </p:pic>
      <p:pic>
        <p:nvPicPr>
          <p:cNvPr id="31" name="Grafik 30" descr="Lupe">
            <a:extLst>
              <a:ext uri="{FF2B5EF4-FFF2-40B4-BE49-F238E27FC236}">
                <a16:creationId xmlns:a16="http://schemas.microsoft.com/office/drawing/2014/main" id="{4FF9548A-CF48-43F3-A99C-68923567E03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355959" y="4245693"/>
            <a:ext cx="720000" cy="720000"/>
          </a:xfrm>
          <a:prstGeom prst="rect">
            <a:avLst/>
          </a:prstGeom>
        </p:spPr>
      </p:pic>
      <p:pic>
        <p:nvPicPr>
          <p:cNvPr id="32" name="Grafik 31" descr="Balkendiagramm">
            <a:extLst>
              <a:ext uri="{FF2B5EF4-FFF2-40B4-BE49-F238E27FC236}">
                <a16:creationId xmlns:a16="http://schemas.microsoft.com/office/drawing/2014/main" id="{FE34B65D-35C3-4506-A1DA-BD840CE415E0}"/>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826260" y="4195650"/>
            <a:ext cx="720000" cy="720000"/>
          </a:xfrm>
          <a:prstGeom prst="rect">
            <a:avLst/>
          </a:prstGeom>
        </p:spPr>
      </p:pic>
      <p:pic>
        <p:nvPicPr>
          <p:cNvPr id="35" name="Grafik 34" descr="Internet">
            <a:extLst>
              <a:ext uri="{FF2B5EF4-FFF2-40B4-BE49-F238E27FC236}">
                <a16:creationId xmlns:a16="http://schemas.microsoft.com/office/drawing/2014/main" id="{E1D98BE6-BB07-40A2-9BF3-3B387461D794}"/>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586101" y="3747519"/>
            <a:ext cx="720000" cy="720000"/>
          </a:xfrm>
          <a:prstGeom prst="rect">
            <a:avLst/>
          </a:prstGeom>
        </p:spPr>
      </p:pic>
      <p:pic>
        <p:nvPicPr>
          <p:cNvPr id="36" name="Grafik 35" descr="Gehirn im Kopf">
            <a:extLst>
              <a:ext uri="{FF2B5EF4-FFF2-40B4-BE49-F238E27FC236}">
                <a16:creationId xmlns:a16="http://schemas.microsoft.com/office/drawing/2014/main" id="{9BBC5126-35AB-431F-8DEA-61557D201FD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82999" y="5157192"/>
            <a:ext cx="540000" cy="540000"/>
          </a:xfrm>
          <a:prstGeom prst="rect">
            <a:avLst/>
          </a:prstGeom>
        </p:spPr>
      </p:pic>
      <p:sp>
        <p:nvSpPr>
          <p:cNvPr id="37" name="Sprechblase: rechteckig mit abgerundeten Ecken 36">
            <a:extLst>
              <a:ext uri="{FF2B5EF4-FFF2-40B4-BE49-F238E27FC236}">
                <a16:creationId xmlns:a16="http://schemas.microsoft.com/office/drawing/2014/main" id="{C7978CCC-B0F8-4DFE-B757-D4A28B982001}"/>
              </a:ext>
            </a:extLst>
          </p:cNvPr>
          <p:cNvSpPr/>
          <p:nvPr/>
        </p:nvSpPr>
        <p:spPr bwMode="auto">
          <a:xfrm>
            <a:off x="176782" y="5144978"/>
            <a:ext cx="2557091" cy="696290"/>
          </a:xfrm>
          <a:prstGeom prst="wedgeRoundRectCallout">
            <a:avLst>
              <a:gd name="adj1" fmla="val -4092"/>
              <a:gd name="adj2" fmla="val -84778"/>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dirty="0"/>
              <a:t>Key in </a:t>
            </a:r>
            <a:r>
              <a:rPr lang="de-CH" sz="1200" dirty="0" err="1"/>
              <a:t>brand</a:t>
            </a:r>
            <a:r>
              <a:rPr lang="de-CH" sz="1200" dirty="0"/>
              <a:t> </a:t>
            </a:r>
            <a:r>
              <a:rPr lang="de-CH" sz="1200" dirty="0" err="1"/>
              <a:t>name</a:t>
            </a:r>
            <a:r>
              <a:rPr lang="de-CH" sz="1200" dirty="0"/>
              <a:t>: </a:t>
            </a:r>
            <a:r>
              <a:rPr lang="de-CH" sz="1200" dirty="0" err="1"/>
              <a:t>official</a:t>
            </a:r>
            <a:r>
              <a:rPr lang="de-CH" sz="1200" dirty="0"/>
              <a:t> + </a:t>
            </a:r>
            <a:r>
              <a:rPr lang="de-CH" sz="1200" dirty="0" err="1"/>
              <a:t>unofficial</a:t>
            </a:r>
            <a:r>
              <a:rPr lang="de-CH" sz="1200" dirty="0"/>
              <a:t> social </a:t>
            </a:r>
            <a:r>
              <a:rPr lang="de-CH" sz="1200" dirty="0" err="1"/>
              <a:t>media</a:t>
            </a:r>
            <a:r>
              <a:rPr lang="de-CH" sz="1200" dirty="0"/>
              <a:t> </a:t>
            </a:r>
            <a:r>
              <a:rPr lang="de-CH" sz="1200" dirty="0" err="1"/>
              <a:t>profile</a:t>
            </a:r>
            <a:endParaRPr lang="de-CH" sz="1200" dirty="0"/>
          </a:p>
          <a:p>
            <a:pPr marL="171450" indent="-171450" eaLnBrk="1" hangingPunct="1">
              <a:buFont typeface="Arial" panose="020B0604020202020204" pitchFamily="34" charset="0"/>
              <a:buChar char="•"/>
            </a:pPr>
            <a:r>
              <a:rPr lang="de-CH" sz="1200" dirty="0" err="1"/>
              <a:t>Get</a:t>
            </a:r>
            <a:r>
              <a:rPr lang="de-CH" sz="1200" dirty="0"/>
              <a:t> </a:t>
            </a:r>
            <a:r>
              <a:rPr lang="de-CH" sz="1200" dirty="0" err="1"/>
              <a:t>Social</a:t>
            </a:r>
            <a:r>
              <a:rPr lang="de-CH" sz="1200" dirty="0"/>
              <a:t> Media Brand </a:t>
            </a:r>
            <a:r>
              <a:rPr lang="de-CH" sz="1200" dirty="0" err="1"/>
              <a:t>name</a:t>
            </a:r>
            <a:endParaRPr lang="de-CH" sz="1200" dirty="0"/>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de-CH" sz="1200" b="0" i="0" u="none" strike="noStrike" cap="none" normalizeH="0" baseline="0" dirty="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sp>
        <p:nvSpPr>
          <p:cNvPr id="38" name="Sprechblase: rechteckig mit abgerundeten Ecken 37">
            <a:extLst>
              <a:ext uri="{FF2B5EF4-FFF2-40B4-BE49-F238E27FC236}">
                <a16:creationId xmlns:a16="http://schemas.microsoft.com/office/drawing/2014/main" id="{0386E3AD-425A-4D6C-BDB8-C2DF4F4A4E85}"/>
              </a:ext>
            </a:extLst>
          </p:cNvPr>
          <p:cNvSpPr/>
          <p:nvPr/>
        </p:nvSpPr>
        <p:spPr bwMode="auto">
          <a:xfrm>
            <a:off x="5550796" y="4462782"/>
            <a:ext cx="1405813" cy="280096"/>
          </a:xfrm>
          <a:prstGeom prst="wedgeRoundRectCallout">
            <a:avLst>
              <a:gd name="adj1" fmla="val -79324"/>
              <a:gd name="adj2" fmla="val -6592"/>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Model Prediction</a:t>
            </a:r>
          </a:p>
        </p:txBody>
      </p:sp>
      <p:sp>
        <p:nvSpPr>
          <p:cNvPr id="39" name="Sprechblase: rechteckig mit abgerundeten Ecken 38">
            <a:extLst>
              <a:ext uri="{FF2B5EF4-FFF2-40B4-BE49-F238E27FC236}">
                <a16:creationId xmlns:a16="http://schemas.microsoft.com/office/drawing/2014/main" id="{67A61387-6880-4592-B1F1-9059BFFEBB2E}"/>
              </a:ext>
            </a:extLst>
          </p:cNvPr>
          <p:cNvSpPr/>
          <p:nvPr/>
        </p:nvSpPr>
        <p:spPr bwMode="auto">
          <a:xfrm>
            <a:off x="8114729" y="5144977"/>
            <a:ext cx="1710490" cy="696291"/>
          </a:xfrm>
          <a:prstGeom prst="wedgeRoundRectCallout">
            <a:avLst>
              <a:gd name="adj1" fmla="val 3536"/>
              <a:gd name="adj2" fmla="val -67053"/>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Classification of one brand at</a:t>
            </a:r>
            <a:r>
              <a:rPr kumimoji="0" lang="de-CH" sz="1200" b="0" i="0" u="none" strike="noStrike" cap="none" normalizeH="0">
                <a:ln>
                  <a:noFill/>
                </a:ln>
                <a:solidFill>
                  <a:srgbClr val="000000"/>
                </a:solidFill>
                <a:effectLst/>
                <a:latin typeface="Neutraface Text Book" charset="0"/>
                <a:ea typeface="ヒラギノ角ゴ ProN W3" charset="0"/>
                <a:cs typeface="ヒラギノ角ゴ ProN W3" charset="0"/>
                <a:sym typeface="Neutraface Text Book" charset="0"/>
              </a:rPr>
              <a:t> a time</a:t>
            </a: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 into fixed brand attributes</a:t>
            </a:r>
          </a:p>
        </p:txBody>
      </p:sp>
      <p:pic>
        <p:nvPicPr>
          <p:cNvPr id="3" name="Grafik 2" descr="Übertragen">
            <a:extLst>
              <a:ext uri="{FF2B5EF4-FFF2-40B4-BE49-F238E27FC236}">
                <a16:creationId xmlns:a16="http://schemas.microsoft.com/office/drawing/2014/main" id="{E16066A5-10E3-4351-A3D8-AE2B131F06DE}"/>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rot="5400000">
            <a:off x="4830067" y="4452053"/>
            <a:ext cx="245866" cy="360000"/>
          </a:xfrm>
          <a:prstGeom prst="rect">
            <a:avLst/>
          </a:prstGeom>
        </p:spPr>
      </p:pic>
      <p:sp>
        <p:nvSpPr>
          <p:cNvPr id="22"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a:t>
            </a:r>
            <a:endParaRPr lang="de-DE" b="1" kern="0">
              <a:solidFill>
                <a:srgbClr val="D9D9D9"/>
              </a:solidFill>
              <a:latin typeface="Source Sans Pro Light" charset="0"/>
              <a:ea typeface="ヒラギノ角ゴ ProN W3" charset="0"/>
              <a:cs typeface="Source Sans Pro Light" charset="0"/>
            </a:endParaRPr>
          </a:p>
        </p:txBody>
      </p:sp>
      <p:pic>
        <p:nvPicPr>
          <p:cNvPr id="6" name="Picture 5"/>
          <p:cNvPicPr>
            <a:picLocks noChangeAspect="1"/>
          </p:cNvPicPr>
          <p:nvPr/>
        </p:nvPicPr>
        <p:blipFill>
          <a:blip r:embed="rId35"/>
          <a:stretch>
            <a:fillRect/>
          </a:stretch>
        </p:blipFill>
        <p:spPr>
          <a:xfrm>
            <a:off x="6659470" y="4733347"/>
            <a:ext cx="439972" cy="438321"/>
          </a:xfrm>
          <a:prstGeom prst="rect">
            <a:avLst/>
          </a:prstGeom>
        </p:spPr>
      </p:pic>
      <p:pic>
        <p:nvPicPr>
          <p:cNvPr id="7" name="Picture 6"/>
          <p:cNvPicPr>
            <a:picLocks noChangeAspect="1"/>
          </p:cNvPicPr>
          <p:nvPr/>
        </p:nvPicPr>
        <p:blipFill rotWithShape="1">
          <a:blip r:embed="rId36"/>
          <a:srcRect l="23522" r="19857"/>
          <a:stretch/>
        </p:blipFill>
        <p:spPr>
          <a:xfrm>
            <a:off x="6158051" y="4720664"/>
            <a:ext cx="452621" cy="449250"/>
          </a:xfrm>
          <a:prstGeom prst="rect">
            <a:avLst/>
          </a:prstGeom>
        </p:spPr>
      </p:pic>
      <p:pic>
        <p:nvPicPr>
          <p:cNvPr id="8" name="Picture 7"/>
          <p:cNvPicPr>
            <a:picLocks noChangeAspect="1"/>
          </p:cNvPicPr>
          <p:nvPr/>
        </p:nvPicPr>
        <p:blipFill>
          <a:blip r:embed="rId37"/>
          <a:stretch>
            <a:fillRect/>
          </a:stretch>
        </p:blipFill>
        <p:spPr>
          <a:xfrm>
            <a:off x="3893075" y="3190279"/>
            <a:ext cx="525280" cy="294157"/>
          </a:xfrm>
          <a:prstGeom prst="rect">
            <a:avLst/>
          </a:prstGeom>
        </p:spPr>
      </p:pic>
      <p:pic>
        <p:nvPicPr>
          <p:cNvPr id="10" name="Picture 9"/>
          <p:cNvPicPr>
            <a:picLocks noChangeAspect="1"/>
          </p:cNvPicPr>
          <p:nvPr/>
        </p:nvPicPr>
        <p:blipFill rotWithShape="1">
          <a:blip r:embed="rId38"/>
          <a:srcRect l="19618" r="25150"/>
          <a:stretch/>
        </p:blipFill>
        <p:spPr>
          <a:xfrm>
            <a:off x="2514297" y="3190396"/>
            <a:ext cx="433852" cy="439885"/>
          </a:xfrm>
          <a:prstGeom prst="rect">
            <a:avLst/>
          </a:prstGeom>
        </p:spPr>
      </p:pic>
      <p:pic>
        <p:nvPicPr>
          <p:cNvPr id="11" name="Picture 10"/>
          <p:cNvPicPr>
            <a:picLocks noChangeAspect="1"/>
          </p:cNvPicPr>
          <p:nvPr/>
        </p:nvPicPr>
        <p:blipFill>
          <a:blip r:embed="rId39"/>
          <a:stretch>
            <a:fillRect/>
          </a:stretch>
        </p:blipFill>
        <p:spPr>
          <a:xfrm>
            <a:off x="1511722" y="3202712"/>
            <a:ext cx="985466" cy="422343"/>
          </a:xfrm>
          <a:prstGeom prst="rect">
            <a:avLst/>
          </a:prstGeom>
        </p:spPr>
      </p:pic>
      <p:pic>
        <p:nvPicPr>
          <p:cNvPr id="12" name="Picture 11"/>
          <p:cNvPicPr>
            <a:picLocks noChangeAspect="1"/>
          </p:cNvPicPr>
          <p:nvPr/>
        </p:nvPicPr>
        <p:blipFill>
          <a:blip r:embed="rId40"/>
          <a:stretch>
            <a:fillRect/>
          </a:stretch>
        </p:blipFill>
        <p:spPr>
          <a:xfrm>
            <a:off x="2800634" y="5051277"/>
            <a:ext cx="1007413" cy="426325"/>
          </a:xfrm>
          <a:prstGeom prst="rect">
            <a:avLst/>
          </a:prstGeom>
        </p:spPr>
      </p:pic>
      <p:pic>
        <p:nvPicPr>
          <p:cNvPr id="16" name="Picture 15"/>
          <p:cNvPicPr>
            <a:picLocks noChangeAspect="1"/>
          </p:cNvPicPr>
          <p:nvPr/>
        </p:nvPicPr>
        <p:blipFill rotWithShape="1">
          <a:blip r:embed="rId41"/>
          <a:srcRect t="14939" b="20945"/>
          <a:stretch/>
        </p:blipFill>
        <p:spPr>
          <a:xfrm>
            <a:off x="6975694" y="5119584"/>
            <a:ext cx="1113034" cy="408993"/>
          </a:xfrm>
          <a:prstGeom prst="rect">
            <a:avLst/>
          </a:prstGeom>
        </p:spPr>
      </p:pic>
      <p:pic>
        <p:nvPicPr>
          <p:cNvPr id="17" name="Picture 16"/>
          <p:cNvPicPr>
            <a:picLocks noChangeAspect="1"/>
          </p:cNvPicPr>
          <p:nvPr/>
        </p:nvPicPr>
        <p:blipFill>
          <a:blip r:embed="rId42"/>
          <a:stretch>
            <a:fillRect/>
          </a:stretch>
        </p:blipFill>
        <p:spPr>
          <a:xfrm>
            <a:off x="2970874" y="4699790"/>
            <a:ext cx="751134" cy="292921"/>
          </a:xfrm>
          <a:prstGeom prst="rect">
            <a:avLst/>
          </a:prstGeom>
        </p:spPr>
      </p:pic>
      <p:pic>
        <p:nvPicPr>
          <p:cNvPr id="19" name="Picture 18"/>
          <p:cNvPicPr>
            <a:picLocks noChangeAspect="1"/>
          </p:cNvPicPr>
          <p:nvPr/>
        </p:nvPicPr>
        <p:blipFill>
          <a:blip r:embed="rId43"/>
          <a:stretch>
            <a:fillRect/>
          </a:stretch>
        </p:blipFill>
        <p:spPr>
          <a:xfrm>
            <a:off x="3030813" y="5477602"/>
            <a:ext cx="745059" cy="301823"/>
          </a:xfrm>
          <a:prstGeom prst="rect">
            <a:avLst/>
          </a:prstGeom>
        </p:spPr>
      </p:pic>
      <p:pic>
        <p:nvPicPr>
          <p:cNvPr id="20" name="Picture 19"/>
          <p:cNvPicPr>
            <a:picLocks noChangeAspect="1"/>
          </p:cNvPicPr>
          <p:nvPr/>
        </p:nvPicPr>
        <p:blipFill rotWithShape="1">
          <a:blip r:embed="rId44"/>
          <a:srcRect t="34880" b="31101"/>
          <a:stretch/>
        </p:blipFill>
        <p:spPr>
          <a:xfrm>
            <a:off x="275695" y="3209167"/>
            <a:ext cx="1222499" cy="415888"/>
          </a:xfrm>
          <a:prstGeom prst="rect">
            <a:avLst/>
          </a:prstGeom>
        </p:spPr>
      </p:pic>
      <p:pic>
        <p:nvPicPr>
          <p:cNvPr id="23" name="Picture 22"/>
          <p:cNvPicPr>
            <a:picLocks noChangeAspect="1"/>
          </p:cNvPicPr>
          <p:nvPr/>
        </p:nvPicPr>
        <p:blipFill>
          <a:blip r:embed="rId45"/>
          <a:stretch>
            <a:fillRect/>
          </a:stretch>
        </p:blipFill>
        <p:spPr>
          <a:xfrm>
            <a:off x="2992984" y="3212995"/>
            <a:ext cx="740557" cy="362204"/>
          </a:xfrm>
          <a:prstGeom prst="rect">
            <a:avLst/>
          </a:prstGeom>
        </p:spPr>
      </p:pic>
      <p:pic>
        <p:nvPicPr>
          <p:cNvPr id="24" name="Picture 23"/>
          <p:cNvPicPr>
            <a:picLocks noChangeAspect="1"/>
          </p:cNvPicPr>
          <p:nvPr/>
        </p:nvPicPr>
        <p:blipFill>
          <a:blip r:embed="rId46"/>
          <a:stretch>
            <a:fillRect/>
          </a:stretch>
        </p:blipFill>
        <p:spPr>
          <a:xfrm>
            <a:off x="3004036" y="4255556"/>
            <a:ext cx="591468" cy="318929"/>
          </a:xfrm>
          <a:prstGeom prst="rect">
            <a:avLst/>
          </a:prstGeom>
        </p:spPr>
      </p:pic>
      <p:pic>
        <p:nvPicPr>
          <p:cNvPr id="25" name="Picture 24"/>
          <p:cNvPicPr>
            <a:picLocks noChangeAspect="1"/>
          </p:cNvPicPr>
          <p:nvPr/>
        </p:nvPicPr>
        <p:blipFill>
          <a:blip r:embed="rId47"/>
          <a:stretch>
            <a:fillRect/>
          </a:stretch>
        </p:blipFill>
        <p:spPr>
          <a:xfrm>
            <a:off x="4572396" y="3151272"/>
            <a:ext cx="918986" cy="342123"/>
          </a:xfrm>
          <a:prstGeom prst="rect">
            <a:avLst/>
          </a:prstGeom>
        </p:spPr>
      </p:pic>
      <p:pic>
        <p:nvPicPr>
          <p:cNvPr id="26" name="Picture 25"/>
          <p:cNvPicPr>
            <a:picLocks noChangeAspect="1"/>
          </p:cNvPicPr>
          <p:nvPr/>
        </p:nvPicPr>
        <p:blipFill rotWithShape="1">
          <a:blip r:embed="rId48"/>
          <a:srcRect l="21179" t="24460" r="27830" b="27014"/>
          <a:stretch/>
        </p:blipFill>
        <p:spPr>
          <a:xfrm>
            <a:off x="6117347" y="5218678"/>
            <a:ext cx="770607" cy="318294"/>
          </a:xfrm>
          <a:prstGeom prst="rect">
            <a:avLst/>
          </a:prstGeom>
        </p:spPr>
      </p:pic>
      <p:graphicFrame>
        <p:nvGraphicFramePr>
          <p:cNvPr id="34"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4104520085"/>
              </p:ext>
            </p:extLst>
          </p:nvPr>
        </p:nvGraphicFramePr>
        <p:xfrm>
          <a:off x="6616771" y="2499498"/>
          <a:ext cx="2656307" cy="821490"/>
        </p:xfrm>
        <a:graphic>
          <a:graphicData uri="http://schemas.openxmlformats.org/drawingml/2006/table">
            <a:tbl>
              <a:tblPr firstRow="1" bandRow="1">
                <a:tableStyleId>{C4B1156A-380E-4F78-BDF5-A606A8083BF9}</a:tableStyleId>
              </a:tblPr>
              <a:tblGrid>
                <a:gridCol w="1111840">
                  <a:extLst>
                    <a:ext uri="{9D8B030D-6E8A-4147-A177-3AD203B41FA5}">
                      <a16:colId xmlns:a16="http://schemas.microsoft.com/office/drawing/2014/main" val="1206606293"/>
                    </a:ext>
                  </a:extLst>
                </a:gridCol>
                <a:gridCol w="1544467">
                  <a:extLst>
                    <a:ext uri="{9D8B030D-6E8A-4147-A177-3AD203B41FA5}">
                      <a16:colId xmlns:a16="http://schemas.microsoft.com/office/drawing/2014/main" val="1266153856"/>
                    </a:ext>
                  </a:extLst>
                </a:gridCol>
              </a:tblGrid>
              <a:tr h="224593">
                <a:tc>
                  <a:txBody>
                    <a:bodyPr/>
                    <a:lstStyle/>
                    <a:p>
                      <a:pPr algn="ctr"/>
                      <a:r>
                        <a:rPr lang="de-CH" b="1">
                          <a:solidFill>
                            <a:schemeClr val="accent4"/>
                          </a:solidFill>
                        </a:rPr>
                        <a:t>Social Media</a:t>
                      </a:r>
                    </a:p>
                  </a:txBody>
                  <a:tcPr anchor="ctr">
                    <a:solidFill>
                      <a:schemeClr val="bg1">
                        <a:lumMod val="85000"/>
                      </a:schemeClr>
                    </a:solidFill>
                  </a:tcPr>
                </a:tc>
                <a:tc>
                  <a:txBody>
                    <a:bodyPr/>
                    <a:lstStyle/>
                    <a:p>
                      <a:pPr algn="ctr"/>
                      <a:r>
                        <a:rPr lang="de-CH" b="1" dirty="0" err="1">
                          <a:solidFill>
                            <a:schemeClr val="accent4"/>
                          </a:solidFill>
                        </a:rPr>
                        <a:t>Categories</a:t>
                      </a:r>
                      <a:endParaRPr lang="de-CH" b="1" dirty="0">
                        <a:solidFill>
                          <a:schemeClr val="accent4"/>
                        </a:solidFill>
                      </a:endParaRPr>
                    </a:p>
                  </a:txBody>
                  <a:tcPr anchor="ctr">
                    <a:solidFill>
                      <a:schemeClr val="bg1">
                        <a:lumMod val="85000"/>
                      </a:schemeClr>
                    </a:solidFill>
                  </a:tcPr>
                </a:tc>
                <a:extLst>
                  <a:ext uri="{0D108BD9-81ED-4DB2-BD59-A6C34878D82A}">
                    <a16:rowId xmlns:a16="http://schemas.microsoft.com/office/drawing/2014/main" val="2907654820"/>
                  </a:ext>
                </a:extLst>
              </a:tr>
              <a:tr h="531930">
                <a:tc>
                  <a:txBody>
                    <a:bodyPr/>
                    <a:lstStyle/>
                    <a:p>
                      <a:pPr marL="0" marR="0" lvl="0" indent="0" algn="ctr" defTabSz="336736" rtl="0" eaLnBrk="1" fontAlgn="auto" latinLnBrk="0" hangingPunct="1">
                        <a:lnSpc>
                          <a:spcPct val="100000"/>
                        </a:lnSpc>
                        <a:spcBef>
                          <a:spcPts val="0"/>
                        </a:spcBef>
                        <a:spcAft>
                          <a:spcPts val="0"/>
                        </a:spcAft>
                        <a:buClrTx/>
                        <a:buSzTx/>
                        <a:buFontTx/>
                        <a:buNone/>
                        <a:tabLst/>
                        <a:defRPr/>
                      </a:pPr>
                      <a:r>
                        <a:rPr lang="de-CH" b="0" baseline="0" dirty="0">
                          <a:solidFill>
                            <a:schemeClr val="accent4"/>
                          </a:solidFill>
                        </a:rPr>
                        <a:t>Flickr, Instagram</a:t>
                      </a:r>
                      <a:endParaRPr lang="de-CH" b="0" dirty="0">
                        <a:solidFill>
                          <a:schemeClr val="accent4"/>
                        </a:solidFill>
                      </a:endParaRPr>
                    </a:p>
                  </a:txBody>
                  <a:tcPr anchor="ctr">
                    <a:solidFill>
                      <a:schemeClr val="bg1">
                        <a:lumMod val="85000"/>
                      </a:schemeClr>
                    </a:solidFill>
                  </a:tcPr>
                </a:tc>
                <a:tc>
                  <a:txBody>
                    <a:bodyPr/>
                    <a:lstStyle/>
                    <a:p>
                      <a:pPr algn="ctr"/>
                      <a:r>
                        <a:rPr lang="de-CH" b="0" dirty="0" err="1">
                          <a:solidFill>
                            <a:schemeClr val="accent4"/>
                          </a:solidFill>
                        </a:rPr>
                        <a:t>fun</a:t>
                      </a:r>
                      <a:r>
                        <a:rPr lang="de-CH" b="0" dirty="0">
                          <a:solidFill>
                            <a:schemeClr val="accent4"/>
                          </a:solidFill>
                        </a:rPr>
                        <a:t>, </a:t>
                      </a:r>
                      <a:r>
                        <a:rPr lang="de-CH" b="0" dirty="0" err="1">
                          <a:solidFill>
                            <a:schemeClr val="accent4"/>
                          </a:solidFill>
                        </a:rPr>
                        <a:t>healthy</a:t>
                      </a:r>
                      <a:r>
                        <a:rPr lang="de-CH" b="0" dirty="0">
                          <a:solidFill>
                            <a:schemeClr val="accent4"/>
                          </a:solidFill>
                        </a:rPr>
                        <a:t>, </a:t>
                      </a:r>
                      <a:r>
                        <a:rPr lang="de-CH" b="0" dirty="0" err="1">
                          <a:solidFill>
                            <a:schemeClr val="accent4"/>
                          </a:solidFill>
                        </a:rPr>
                        <a:t>rugged</a:t>
                      </a:r>
                      <a:r>
                        <a:rPr lang="de-CH" b="0" dirty="0">
                          <a:solidFill>
                            <a:schemeClr val="accent4"/>
                          </a:solidFill>
                        </a:rPr>
                        <a:t>, </a:t>
                      </a:r>
                      <a:r>
                        <a:rPr lang="de-CH" b="0" dirty="0" err="1">
                          <a:solidFill>
                            <a:schemeClr val="accent4"/>
                          </a:solidFill>
                        </a:rPr>
                        <a:t>glamorous</a:t>
                      </a:r>
                      <a:endParaRPr lang="de-CH" b="0" dirty="0">
                        <a:solidFill>
                          <a:schemeClr val="accent4"/>
                        </a:solidFill>
                      </a:endParaRPr>
                    </a:p>
                  </a:txBody>
                  <a:tcPr>
                    <a:solidFill>
                      <a:schemeClr val="bg1">
                        <a:lumMod val="85000"/>
                      </a:schemeClr>
                    </a:solidFill>
                  </a:tcPr>
                </a:tc>
                <a:extLst>
                  <a:ext uri="{0D108BD9-81ED-4DB2-BD59-A6C34878D82A}">
                    <a16:rowId xmlns:a16="http://schemas.microsoft.com/office/drawing/2014/main" val="254631788"/>
                  </a:ext>
                </a:extLst>
              </a:tr>
            </a:tbl>
          </a:graphicData>
        </a:graphic>
      </p:graphicFrame>
    </p:spTree>
    <p:extLst>
      <p:ext uri="{BB962C8B-B14F-4D97-AF65-F5344CB8AC3E}">
        <p14:creationId xmlns:p14="http://schemas.microsoft.com/office/powerpoint/2010/main" val="11104336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90025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en-US" noProof="1">
                <a:latin typeface="Source Sans Pro Light" charset="0"/>
                <a:ea typeface="ヒラギノ角ゴ ProN W3" charset="0"/>
                <a:cs typeface="Source Sans Pro Light" charset="0"/>
              </a:rPr>
              <a:t>Benefits</a:t>
            </a:r>
            <a:r>
              <a:rPr lang="de-CH">
                <a:latin typeface="Source Sans Pro Light" charset="0"/>
                <a:ea typeface="ヒラギノ角ゴ ProN W3" charset="0"/>
                <a:cs typeface="Source Sans Pro Light" charset="0"/>
              </a:rPr>
              <a:t> of a Brand Management Web Tool for Marketing Personnel </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10"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
        <p:nvSpPr>
          <p:cNvPr id="6" name="TextBox 5"/>
          <p:cNvSpPr txBox="1"/>
          <p:nvPr/>
        </p:nvSpPr>
        <p:spPr>
          <a:xfrm>
            <a:off x="1939591" y="4035725"/>
            <a:ext cx="6793829" cy="2308324"/>
          </a:xfrm>
          <a:prstGeom prst="rect">
            <a:avLst/>
          </a:prstGeom>
          <a:noFill/>
        </p:spPr>
        <p:txBody>
          <a:bodyPr wrap="square" rtlCol="0">
            <a:spAutoFit/>
          </a:bodyPr>
          <a:lstStyle/>
          <a:p>
            <a:r>
              <a:rPr lang="de-CH" sz="1800" b="1" dirty="0">
                <a:solidFill>
                  <a:srgbClr val="271F2E"/>
                </a:solidFill>
                <a:latin typeface="Source Sans Pro Light"/>
                <a:ea typeface="+mn-ea"/>
              </a:rPr>
              <a:t>San Pellegrino </a:t>
            </a:r>
          </a:p>
          <a:p>
            <a:pPr marL="285750" indent="-285750">
              <a:buFont typeface="Arial" panose="020B0604020202020204" pitchFamily="34" charset="0"/>
              <a:buChar char="•"/>
            </a:pPr>
            <a:r>
              <a:rPr lang="de-CH" sz="1800" dirty="0">
                <a:solidFill>
                  <a:srgbClr val="271F2E"/>
                </a:solidFill>
                <a:latin typeface="Source Sans Pro Light"/>
                <a:ea typeface="+mn-ea"/>
              </a:rPr>
              <a:t>54%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fun</a:t>
            </a:r>
            <a:r>
              <a:rPr lang="de-CH" sz="1800" dirty="0">
                <a:solidFill>
                  <a:srgbClr val="271F2E"/>
                </a:solidFill>
                <a:latin typeface="Source Sans Pro Light"/>
                <a:ea typeface="+mn-ea"/>
              </a:rPr>
              <a:t> and 41%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healthy</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from</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the</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official</a:t>
            </a:r>
            <a:r>
              <a:rPr lang="de-CH" sz="1800" dirty="0">
                <a:solidFill>
                  <a:srgbClr val="271F2E"/>
                </a:solidFill>
                <a:latin typeface="Source Sans Pro Light"/>
                <a:ea typeface="+mn-ea"/>
              </a:rPr>
              <a:t> Instagram </a:t>
            </a:r>
            <a:r>
              <a:rPr lang="de-CH" sz="1800" dirty="0" err="1">
                <a:solidFill>
                  <a:srgbClr val="271F2E"/>
                </a:solidFill>
                <a:latin typeface="Source Sans Pro Light"/>
                <a:ea typeface="+mn-ea"/>
              </a:rPr>
              <a:t>page</a:t>
            </a:r>
            <a:endParaRPr lang="de-CH" sz="1800" dirty="0">
              <a:solidFill>
                <a:srgbClr val="271F2E"/>
              </a:solidFill>
              <a:latin typeface="Source Sans Pro Light"/>
              <a:ea typeface="+mn-ea"/>
            </a:endParaRPr>
          </a:p>
          <a:p>
            <a:pPr marL="285750" indent="-285750">
              <a:buFont typeface="Arial" panose="020B0604020202020204" pitchFamily="34" charset="0"/>
              <a:buChar char="•"/>
            </a:pPr>
            <a:r>
              <a:rPr lang="de-CH" sz="1800" dirty="0">
                <a:solidFill>
                  <a:srgbClr val="271F2E"/>
                </a:solidFill>
                <a:latin typeface="Source Sans Pro Light"/>
                <a:ea typeface="+mn-ea"/>
              </a:rPr>
              <a:t>21%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fun</a:t>
            </a:r>
            <a:r>
              <a:rPr lang="de-CH" sz="1800" dirty="0">
                <a:solidFill>
                  <a:srgbClr val="271F2E"/>
                </a:solidFill>
                <a:latin typeface="Source Sans Pro Light"/>
                <a:ea typeface="+mn-ea"/>
              </a:rPr>
              <a:t> and 70%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healthy</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from</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the</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unofficial</a:t>
            </a:r>
            <a:r>
              <a:rPr lang="de-CH" sz="1800" dirty="0">
                <a:solidFill>
                  <a:srgbClr val="271F2E"/>
                </a:solidFill>
                <a:latin typeface="Source Sans Pro Light"/>
                <a:ea typeface="+mn-ea"/>
              </a:rPr>
              <a:t> Instagram </a:t>
            </a:r>
            <a:r>
              <a:rPr lang="de-CH" sz="1800" dirty="0" err="1">
                <a:solidFill>
                  <a:srgbClr val="271F2E"/>
                </a:solidFill>
                <a:latin typeface="Source Sans Pro Light"/>
                <a:ea typeface="+mn-ea"/>
              </a:rPr>
              <a:t>page</a:t>
            </a:r>
            <a:endParaRPr lang="de-CH" sz="1800" dirty="0">
              <a:solidFill>
                <a:srgbClr val="271F2E"/>
              </a:solidFill>
              <a:latin typeface="Source Sans Pro Light"/>
              <a:ea typeface="+mn-ea"/>
            </a:endParaRPr>
          </a:p>
          <a:p>
            <a:r>
              <a:rPr lang="de-CH" sz="1800" dirty="0">
                <a:solidFill>
                  <a:srgbClr val="271F2E"/>
                </a:solidFill>
                <a:latin typeface="Source Sans Pro Light"/>
                <a:ea typeface="+mn-ea"/>
                <a:sym typeface="Wingdings" panose="05000000000000000000" pitchFamily="2" charset="2"/>
              </a:rPr>
              <a:t> Marketing </a:t>
            </a:r>
            <a:r>
              <a:rPr lang="de-CH" sz="1800" dirty="0" err="1">
                <a:solidFill>
                  <a:srgbClr val="271F2E"/>
                </a:solidFill>
                <a:latin typeface="Source Sans Pro Light"/>
                <a:ea typeface="+mn-ea"/>
                <a:sym typeface="Wingdings" panose="05000000000000000000" pitchFamily="2" charset="2"/>
              </a:rPr>
              <a:t>department</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can</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focus</a:t>
            </a:r>
            <a:r>
              <a:rPr lang="de-CH" sz="1800" dirty="0">
                <a:solidFill>
                  <a:srgbClr val="271F2E"/>
                </a:solidFill>
                <a:latin typeface="Source Sans Pro Light"/>
                <a:ea typeface="+mn-ea"/>
                <a:sym typeface="Wingdings" panose="05000000000000000000" pitchFamily="2" charset="2"/>
              </a:rPr>
              <a:t> on </a:t>
            </a:r>
            <a:r>
              <a:rPr lang="de-CH" sz="1800" dirty="0" err="1">
                <a:solidFill>
                  <a:srgbClr val="271F2E"/>
                </a:solidFill>
                <a:latin typeface="Source Sans Pro Light"/>
                <a:ea typeface="+mn-ea"/>
                <a:sym typeface="Wingdings" panose="05000000000000000000" pitchFamily="2" charset="2"/>
              </a:rPr>
              <a:t>this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mismatch</a:t>
            </a:r>
            <a:r>
              <a:rPr lang="de-CH" sz="1800" dirty="0">
                <a:solidFill>
                  <a:srgbClr val="271F2E"/>
                </a:solidFill>
                <a:latin typeface="Source Sans Pro Light"/>
                <a:ea typeface="+mn-ea"/>
                <a:sym typeface="Wingdings" panose="05000000000000000000" pitchFamily="2" charset="2"/>
              </a:rPr>
              <a:t> and </a:t>
            </a:r>
            <a:r>
              <a:rPr lang="de-CH" sz="1800" dirty="0" err="1">
                <a:solidFill>
                  <a:srgbClr val="271F2E"/>
                </a:solidFill>
                <a:latin typeface="Source Sans Pro Light"/>
                <a:ea typeface="+mn-ea"/>
                <a:sym typeface="Wingdings" panose="05000000000000000000" pitchFamily="2" charset="2"/>
              </a:rPr>
              <a:t>develop</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corresponding</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strategies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to</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harmonise</a:t>
            </a:r>
            <a:r>
              <a:rPr lang="de-CH" sz="1800" dirty="0">
                <a:solidFill>
                  <a:srgbClr val="271F2E"/>
                </a:solidFill>
                <a:latin typeface="Source Sans Pro Light"/>
                <a:ea typeface="+mn-ea"/>
                <a:sym typeface="Wingdings" panose="05000000000000000000" pitchFamily="2" charset="2"/>
              </a:rPr>
              <a:t> San </a:t>
            </a:r>
            <a:r>
              <a:rPr lang="de-CH" sz="1800" dirty="0" err="1">
                <a:solidFill>
                  <a:srgbClr val="271F2E"/>
                </a:solidFill>
                <a:latin typeface="Source Sans Pro Light"/>
                <a:ea typeface="+mn-ea"/>
                <a:sym typeface="Wingdings" panose="05000000000000000000" pitchFamily="2" charset="2"/>
              </a:rPr>
              <a:t>Pellegrino’s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brand</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image</a:t>
            </a:r>
            <a:endParaRPr lang="de-CH" sz="1800" dirty="0">
              <a:solidFill>
                <a:srgbClr val="271F2E"/>
              </a:solidFill>
              <a:latin typeface="Source Sans Pro Light"/>
              <a:ea typeface="+mn-ea"/>
            </a:endParaRPr>
          </a:p>
          <a:p>
            <a:endParaRPr lang="de-CH" sz="1800" u="dotted" dirty="0">
              <a:latin typeface="Berlin Sans FB" panose="020E0602020502020306" pitchFamily="34" charset="0"/>
            </a:endParaRPr>
          </a:p>
        </p:txBody>
      </p:sp>
      <p:sp>
        <p:nvSpPr>
          <p:cNvPr id="13" name="Oval 12" descr="Kopf mit Zahnrädern"/>
          <p:cNvSpPr/>
          <p:nvPr/>
        </p:nvSpPr>
        <p:spPr>
          <a:xfrm>
            <a:off x="342900" y="1520788"/>
            <a:ext cx="1033591" cy="1033591"/>
          </a:xfrm>
          <a:prstGeom prst="ellipse">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4" name="Oval 13" descr="Nadel"/>
          <p:cNvSpPr/>
          <p:nvPr/>
        </p:nvSpPr>
        <p:spPr>
          <a:xfrm>
            <a:off x="374740" y="3002134"/>
            <a:ext cx="1033591" cy="1033591"/>
          </a:xfrm>
          <a:prstGeom prst="ellipse">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5" name="Oval 14" descr="Glühbirne und Zahnrad"/>
          <p:cNvSpPr/>
          <p:nvPr/>
        </p:nvSpPr>
        <p:spPr>
          <a:xfrm>
            <a:off x="374739" y="4437112"/>
            <a:ext cx="1033591" cy="1033591"/>
          </a:xfrm>
          <a:prstGeom prst="ellipse">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1" name="Content Placeholder 10"/>
          <p:cNvSpPr>
            <a:spLocks noGrp="1"/>
          </p:cNvSpPr>
          <p:nvPr>
            <p:ph idx="1"/>
          </p:nvPr>
        </p:nvSpPr>
        <p:spPr>
          <a:xfrm>
            <a:off x="1939591" y="1564975"/>
            <a:ext cx="6896217" cy="2656113"/>
          </a:xfrm>
        </p:spPr>
        <p:txBody>
          <a:bodyPr/>
          <a:lstStyle/>
          <a:p>
            <a:r>
              <a:rPr lang="de-CH" b="1" dirty="0"/>
              <a:t> Consumer </a:t>
            </a:r>
            <a:r>
              <a:rPr lang="de-CH" b="1" dirty="0" err="1"/>
              <a:t>Insights</a:t>
            </a:r>
            <a:r>
              <a:rPr lang="de-CH" b="1" dirty="0"/>
              <a:t> </a:t>
            </a:r>
            <a:r>
              <a:rPr lang="de-CH" dirty="0"/>
              <a:t>- </a:t>
            </a:r>
            <a:r>
              <a:rPr lang="de-CH" dirty="0" err="1"/>
              <a:t>Better</a:t>
            </a:r>
            <a:r>
              <a:rPr lang="de-CH" dirty="0"/>
              <a:t> </a:t>
            </a:r>
            <a:r>
              <a:rPr lang="de-CH" dirty="0" err="1"/>
              <a:t>understand</a:t>
            </a:r>
            <a:r>
              <a:rPr lang="de-CH" dirty="0"/>
              <a:t> </a:t>
            </a:r>
            <a:r>
              <a:rPr lang="de-CH" dirty="0" err="1"/>
              <a:t>consumer</a:t>
            </a:r>
            <a:r>
              <a:rPr lang="de-CH" dirty="0"/>
              <a:t> </a:t>
            </a:r>
            <a:r>
              <a:rPr lang="de-CH" dirty="0" err="1"/>
              <a:t>brand</a:t>
            </a:r>
            <a:r>
              <a:rPr lang="de-CH" dirty="0"/>
              <a:t> </a:t>
            </a:r>
            <a:r>
              <a:rPr lang="de-CH" dirty="0" err="1"/>
              <a:t>perception</a:t>
            </a:r>
            <a:r>
              <a:rPr lang="de-CH" dirty="0"/>
              <a:t> </a:t>
            </a:r>
          </a:p>
          <a:p>
            <a:r>
              <a:rPr lang="de-CH" b="1" dirty="0"/>
              <a:t> Benchmarking </a:t>
            </a:r>
            <a:r>
              <a:rPr lang="de-CH" dirty="0"/>
              <a:t>- Brand </a:t>
            </a:r>
            <a:r>
              <a:rPr lang="de-CH" dirty="0" err="1"/>
              <a:t>positioning</a:t>
            </a:r>
            <a:r>
              <a:rPr lang="de-CH" dirty="0"/>
              <a:t> and </a:t>
            </a:r>
            <a:r>
              <a:rPr lang="de-CH" dirty="0" err="1"/>
              <a:t>comparison</a:t>
            </a:r>
            <a:r>
              <a:rPr lang="de-CH" dirty="0"/>
              <a:t> </a:t>
            </a:r>
            <a:r>
              <a:rPr lang="de-CH" dirty="0" err="1"/>
              <a:t>with</a:t>
            </a:r>
            <a:r>
              <a:rPr lang="de-CH" dirty="0"/>
              <a:t> </a:t>
            </a:r>
            <a:r>
              <a:rPr lang="en-US" dirty="0"/>
              <a:t>competitors</a:t>
            </a:r>
            <a:endParaRPr lang="de-CH" dirty="0"/>
          </a:p>
          <a:p>
            <a:r>
              <a:rPr lang="de-CH" b="1" dirty="0"/>
              <a:t> New </a:t>
            </a:r>
            <a:r>
              <a:rPr lang="de-CH" b="1" dirty="0" err="1"/>
              <a:t>Opportunities</a:t>
            </a:r>
            <a:r>
              <a:rPr lang="de-CH" b="1" dirty="0"/>
              <a:t> </a:t>
            </a:r>
            <a:r>
              <a:rPr lang="de-CH" dirty="0"/>
              <a:t>- </a:t>
            </a:r>
            <a:r>
              <a:rPr lang="de-CH" dirty="0" err="1"/>
              <a:t>Improve</a:t>
            </a:r>
            <a:r>
              <a:rPr lang="de-CH" dirty="0"/>
              <a:t> </a:t>
            </a:r>
            <a:r>
              <a:rPr lang="de-CH" dirty="0" err="1"/>
              <a:t>corporate</a:t>
            </a:r>
            <a:r>
              <a:rPr lang="de-CH" dirty="0"/>
              <a:t> </a:t>
            </a:r>
            <a:r>
              <a:rPr lang="de-CH" dirty="0" err="1"/>
              <a:t>brand</a:t>
            </a:r>
            <a:r>
              <a:rPr lang="de-CH" dirty="0"/>
              <a:t> </a:t>
            </a:r>
            <a:r>
              <a:rPr lang="de-CH" dirty="0" err="1"/>
              <a:t>image</a:t>
            </a:r>
            <a:endParaRPr lang="de-CH" dirty="0"/>
          </a:p>
        </p:txBody>
      </p:sp>
      <p:pic>
        <p:nvPicPr>
          <p:cNvPr id="20" name="Picture 19"/>
          <p:cNvPicPr>
            <a:picLocks noChangeAspect="1"/>
          </p:cNvPicPr>
          <p:nvPr/>
        </p:nvPicPr>
        <p:blipFill>
          <a:blip r:embed="rId9"/>
          <a:stretch>
            <a:fillRect/>
          </a:stretch>
        </p:blipFill>
        <p:spPr>
          <a:xfrm>
            <a:off x="8159679" y="3719034"/>
            <a:ext cx="1352258" cy="392381"/>
          </a:xfrm>
          <a:prstGeom prst="rect">
            <a:avLst/>
          </a:prstGeom>
        </p:spPr>
      </p:pic>
    </p:spTree>
    <p:extLst>
      <p:ext uri="{BB962C8B-B14F-4D97-AF65-F5344CB8AC3E}">
        <p14:creationId xmlns:p14="http://schemas.microsoft.com/office/powerpoint/2010/main" val="20178706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354516"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de-CH">
                <a:latin typeface="Source Sans Pro Light" charset="0"/>
                <a:ea typeface="ヒラギノ角ゴ ProN W3" charset="0"/>
                <a:cs typeface="Source Sans Pro Light" charset="0"/>
              </a:rPr>
              <a:t>Design of </a:t>
            </a:r>
            <a:r>
              <a:rPr lang="de-CH" err="1">
                <a:latin typeface="Source Sans Pro Light" charset="0"/>
                <a:ea typeface="ヒラギノ角ゴ ProN W3" charset="0"/>
                <a:cs typeface="Source Sans Pro Light" charset="0"/>
              </a:rPr>
              <a:t>the</a:t>
            </a:r>
            <a:r>
              <a:rPr lang="de-CH">
                <a:latin typeface="Source Sans Pro Light" charset="0"/>
                <a:ea typeface="ヒラギノ角ゴ ProN W3" charset="0"/>
                <a:cs typeface="Source Sans Pro Light" charset="0"/>
              </a:rPr>
              <a:t> </a:t>
            </a:r>
            <a:r>
              <a:rPr lang="de-CH" err="1">
                <a:latin typeface="Source Sans Pro Light" charset="0"/>
                <a:ea typeface="ヒラギノ角ゴ ProN W3" charset="0"/>
                <a:cs typeface="Source Sans Pro Light" charset="0"/>
              </a:rPr>
              <a:t>Deep</a:t>
            </a:r>
            <a:r>
              <a:rPr lang="de-CH">
                <a:latin typeface="Source Sans Pro Light" charset="0"/>
                <a:ea typeface="ヒラギノ角ゴ ProN W3" charset="0"/>
                <a:cs typeface="Source Sans Pro Light" charset="0"/>
              </a:rPr>
              <a:t> Learning Model Architecture</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Inhaltsplatzhalter 2">
            <a:extLst>
              <a:ext uri="{FF2B5EF4-FFF2-40B4-BE49-F238E27FC236}">
                <a16:creationId xmlns:a16="http://schemas.microsoft.com/office/drawing/2014/main" id="{1D0329CD-DF4B-4D35-A790-3225B0E479CC}"/>
              </a:ext>
            </a:extLst>
          </p:cNvPr>
          <p:cNvSpPr>
            <a:spLocks noGrp="1"/>
          </p:cNvSpPr>
          <p:nvPr>
            <p:ph idx="1"/>
          </p:nvPr>
        </p:nvSpPr>
        <p:spPr>
          <a:xfrm>
            <a:off x="342900" y="1325149"/>
            <a:ext cx="9086404" cy="5056179"/>
          </a:xfrm>
        </p:spPr>
        <p:txBody>
          <a:bodyPr/>
          <a:lstStyle/>
          <a:p>
            <a:pPr marL="285750" indent="-285750">
              <a:buFont typeface="Arial" panose="020B0604020202020204" pitchFamily="34" charset="0"/>
              <a:buChar char="•"/>
            </a:pPr>
            <a:r>
              <a:rPr lang="de-CH" b="1"/>
              <a:t>OneVsRest Multiclass Image Classification Problem</a:t>
            </a:r>
          </a:p>
          <a:p>
            <a:pPr marL="0" indent="0">
              <a:buNone/>
            </a:pPr>
            <a:r>
              <a:rPr lang="de-CH"/>
              <a:t>Classified manually annotated 16.000 images downloaded from Flickr using Linux-on-Windows into one of the following 4 attributes (+ their antonyms + UNK classes) taking the argmax probability : </a:t>
            </a:r>
          </a:p>
          <a:p>
            <a:pPr marL="285750" indent="-285750">
              <a:buFont typeface="Arial" panose="020B0604020202020204" pitchFamily="34" charset="0"/>
              <a:buChar char="•"/>
            </a:pPr>
            <a:r>
              <a:rPr lang="de-CH" b="1"/>
              <a:t>Transfer Learning Approach</a:t>
            </a:r>
          </a:p>
          <a:p>
            <a:pPr marL="0" indent="0">
              <a:buNone/>
            </a:pPr>
            <a:r>
              <a:rPr lang="de-CH"/>
              <a:t>Used pre-trained «ResNet50» model (CNN) with 500k parameters and added our own last fully connected classifier layer.</a:t>
            </a:r>
          </a:p>
          <a:p>
            <a:pPr marL="285750" indent="-285750">
              <a:buFont typeface="Arial" panose="020B0604020202020204" pitchFamily="34" charset="0"/>
              <a:buChar char="•"/>
            </a:pPr>
            <a:r>
              <a:rPr lang="de-CH" b="1"/>
              <a:t>Model Prediction</a:t>
            </a:r>
            <a:endParaRPr lang="de-CH"/>
          </a:p>
          <a:p>
            <a:pPr marL="0" indent="0">
              <a:buNone/>
            </a:pPr>
            <a:r>
              <a:rPr lang="de-CH"/>
              <a:t>Predicted class label for brand images.</a:t>
            </a:r>
          </a:p>
          <a:p>
            <a:pPr marL="0" indent="0">
              <a:buNone/>
            </a:pPr>
            <a:r>
              <a:rPr lang="de-CH"/>
              <a:t>Example: Brand «DAR-VIDA» </a:t>
            </a:r>
          </a:p>
        </p:txBody>
      </p:sp>
      <p:graphicFrame>
        <p:nvGraphicFramePr>
          <p:cNvPr id="2"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2327887144"/>
              </p:ext>
            </p:extLst>
          </p:nvPr>
        </p:nvGraphicFramePr>
        <p:xfrm>
          <a:off x="6828341" y="2849624"/>
          <a:ext cx="2275698" cy="1008112"/>
        </p:xfrm>
        <a:graphic>
          <a:graphicData uri="http://schemas.openxmlformats.org/drawingml/2006/table">
            <a:tbl>
              <a:tblPr firstRow="1" bandRow="1">
                <a:tableStyleId>{C4B1156A-380E-4F78-BDF5-A606A8083BF9}</a:tableStyleId>
              </a:tblPr>
              <a:tblGrid>
                <a:gridCol w="1137849">
                  <a:extLst>
                    <a:ext uri="{9D8B030D-6E8A-4147-A177-3AD203B41FA5}">
                      <a16:colId xmlns:a16="http://schemas.microsoft.com/office/drawing/2014/main" val="1206606293"/>
                    </a:ext>
                  </a:extLst>
                </a:gridCol>
                <a:gridCol w="1137849">
                  <a:extLst>
                    <a:ext uri="{9D8B030D-6E8A-4147-A177-3AD203B41FA5}">
                      <a16:colId xmlns:a16="http://schemas.microsoft.com/office/drawing/2014/main" val="1266153856"/>
                    </a:ext>
                  </a:extLst>
                </a:gridCol>
              </a:tblGrid>
              <a:tr h="504056">
                <a:tc>
                  <a:txBody>
                    <a:bodyPr/>
                    <a:lstStyle/>
                    <a:p>
                      <a:pPr algn="ctr"/>
                      <a:r>
                        <a:rPr lang="de-CH" b="1">
                          <a:solidFill>
                            <a:schemeClr val="accent4"/>
                          </a:solidFill>
                        </a:rPr>
                        <a:t>Fun</a:t>
                      </a:r>
                    </a:p>
                  </a:txBody>
                  <a:tcPr anchor="ctr">
                    <a:solidFill>
                      <a:schemeClr val="bg1">
                        <a:lumMod val="85000"/>
                      </a:schemeClr>
                    </a:solidFill>
                  </a:tcPr>
                </a:tc>
                <a:tc>
                  <a:txBody>
                    <a:bodyPr/>
                    <a:lstStyle/>
                    <a:p>
                      <a:pPr algn="ctr"/>
                      <a:r>
                        <a:rPr lang="de-CH" b="1">
                          <a:solidFill>
                            <a:schemeClr val="accent4"/>
                          </a:solidFill>
                        </a:rPr>
                        <a:t>Healthy</a:t>
                      </a:r>
                    </a:p>
                  </a:txBody>
                  <a:tcPr anchor="ctr">
                    <a:solidFill>
                      <a:schemeClr val="bg1">
                        <a:lumMod val="85000"/>
                      </a:schemeClr>
                    </a:solidFill>
                  </a:tcPr>
                </a:tc>
                <a:extLst>
                  <a:ext uri="{0D108BD9-81ED-4DB2-BD59-A6C34878D82A}">
                    <a16:rowId xmlns:a16="http://schemas.microsoft.com/office/drawing/2014/main" val="2907654820"/>
                  </a:ext>
                </a:extLst>
              </a:tr>
              <a:tr h="504056">
                <a:tc>
                  <a:txBody>
                    <a:bodyPr/>
                    <a:lstStyle/>
                    <a:p>
                      <a:pPr algn="ctr"/>
                      <a:r>
                        <a:rPr lang="de-CH" b="1">
                          <a:solidFill>
                            <a:schemeClr val="accent4"/>
                          </a:solidFill>
                        </a:rPr>
                        <a:t>Glamorous</a:t>
                      </a:r>
                    </a:p>
                  </a:txBody>
                  <a:tcPr anchor="ctr">
                    <a:solidFill>
                      <a:schemeClr val="bg1">
                        <a:lumMod val="85000"/>
                      </a:schemeClr>
                    </a:solidFill>
                  </a:tcPr>
                </a:tc>
                <a:tc>
                  <a:txBody>
                    <a:bodyPr/>
                    <a:lstStyle/>
                    <a:p>
                      <a:pPr algn="ctr"/>
                      <a:r>
                        <a:rPr lang="de-CH" b="1">
                          <a:solidFill>
                            <a:schemeClr val="accent4"/>
                          </a:solidFill>
                        </a:rPr>
                        <a:t>Rugged</a:t>
                      </a:r>
                    </a:p>
                  </a:txBody>
                  <a:tcPr anchor="ctr">
                    <a:solidFill>
                      <a:schemeClr val="bg1">
                        <a:lumMod val="85000"/>
                      </a:schemeClr>
                    </a:solidFill>
                  </a:tcPr>
                </a:tc>
                <a:extLst>
                  <a:ext uri="{0D108BD9-81ED-4DB2-BD59-A6C34878D82A}">
                    <a16:rowId xmlns:a16="http://schemas.microsoft.com/office/drawing/2014/main" val="254631788"/>
                  </a:ext>
                </a:extLst>
              </a:tr>
            </a:tbl>
          </a:graphicData>
        </a:graphic>
      </p:graphicFrame>
      <p:sp>
        <p:nvSpPr>
          <p:cNvPr id="16" name="Pfeil: nach rechts 15">
            <a:extLst>
              <a:ext uri="{FF2B5EF4-FFF2-40B4-BE49-F238E27FC236}">
                <a16:creationId xmlns:a16="http://schemas.microsoft.com/office/drawing/2014/main" id="{22E9F72B-6F61-478E-89F9-462C59DEB2D2}"/>
              </a:ext>
            </a:extLst>
          </p:cNvPr>
          <p:cNvSpPr/>
          <p:nvPr/>
        </p:nvSpPr>
        <p:spPr bwMode="auto">
          <a:xfrm>
            <a:off x="6897216" y="5309125"/>
            <a:ext cx="648072" cy="422735"/>
          </a:xfrm>
          <a:prstGeom prst="right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graphicFrame>
        <p:nvGraphicFramePr>
          <p:cNvPr id="19" name="Diagramm 18">
            <a:extLst>
              <a:ext uri="{FF2B5EF4-FFF2-40B4-BE49-F238E27FC236}">
                <a16:creationId xmlns:a16="http://schemas.microsoft.com/office/drawing/2014/main" id="{D782766D-637C-4136-AE12-0EE00C326070}"/>
              </a:ext>
            </a:extLst>
          </p:cNvPr>
          <p:cNvGraphicFramePr/>
          <p:nvPr>
            <p:extLst>
              <p:ext uri="{D42A27DB-BD31-4B8C-83A1-F6EECF244321}">
                <p14:modId xmlns:p14="http://schemas.microsoft.com/office/powerpoint/2010/main" val="1211041985"/>
              </p:ext>
            </p:extLst>
          </p:nvPr>
        </p:nvGraphicFramePr>
        <p:xfrm>
          <a:off x="4664968" y="4491769"/>
          <a:ext cx="3004186" cy="1889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m 20">
            <a:extLst>
              <a:ext uri="{FF2B5EF4-FFF2-40B4-BE49-F238E27FC236}">
                <a16:creationId xmlns:a16="http://schemas.microsoft.com/office/drawing/2014/main" id="{DB5A43DE-8773-4BCB-AD4C-5B48052C8151}"/>
              </a:ext>
            </a:extLst>
          </p:cNvPr>
          <p:cNvGraphicFramePr/>
          <p:nvPr>
            <p:extLst>
              <p:ext uri="{D42A27DB-BD31-4B8C-83A1-F6EECF244321}">
                <p14:modId xmlns:p14="http://schemas.microsoft.com/office/powerpoint/2010/main" val="2346062807"/>
              </p:ext>
            </p:extLst>
          </p:nvPr>
        </p:nvGraphicFramePr>
        <p:xfrm>
          <a:off x="7365268" y="4487099"/>
          <a:ext cx="3004186" cy="18895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Tree>
    <p:extLst>
      <p:ext uri="{BB962C8B-B14F-4D97-AF65-F5344CB8AC3E}">
        <p14:creationId xmlns:p14="http://schemas.microsoft.com/office/powerpoint/2010/main" val="24407491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12323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dirty="0" err="1">
                <a:latin typeface="Source Sans Pro Semibold" charset="0"/>
                <a:ea typeface="ヒラギノ角ゴ ProN W3" charset="0"/>
                <a:cs typeface="Source Sans Pro Semibold" charset="0"/>
              </a:rPr>
              <a:t>From</a:t>
            </a:r>
            <a:r>
              <a:rPr lang="de-CH" dirty="0">
                <a:latin typeface="Source Sans Pro Semibold" charset="0"/>
                <a:ea typeface="ヒラギノ角ゴ ProN W3" charset="0"/>
                <a:cs typeface="Source Sans Pro Semibold" charset="0"/>
              </a:rPr>
              <a:t> Image Data </a:t>
            </a:r>
            <a:r>
              <a:rPr lang="de-CH" dirty="0" err="1">
                <a:latin typeface="Source Sans Pro Semibold" charset="0"/>
                <a:ea typeface="ヒラギノ角ゴ ProN W3" charset="0"/>
                <a:cs typeface="Source Sans Pro Semibold" charset="0"/>
              </a:rPr>
              <a:t>to</a:t>
            </a:r>
            <a:r>
              <a:rPr lang="de-CH" dirty="0">
                <a:latin typeface="Source Sans Pro Semibold" charset="0"/>
                <a:ea typeface="ヒラギノ角ゴ ProN W3" charset="0"/>
                <a:cs typeface="Source Sans Pro Semibold" charset="0"/>
              </a:rPr>
              <a:t> Model </a:t>
            </a:r>
            <a:r>
              <a:rPr lang="de-CH" dirty="0" err="1">
                <a:latin typeface="Source Sans Pro Semibold" charset="0"/>
                <a:ea typeface="ヒラギノ角ゴ ProN W3" charset="0"/>
                <a:cs typeface="Source Sans Pro Semibold" charset="0"/>
              </a:rPr>
              <a:t>Deployment</a:t>
            </a:r>
            <a:r>
              <a:rPr lang="de-CH" dirty="0">
                <a:latin typeface="Source Sans Pro Semibold" charset="0"/>
                <a:ea typeface="ヒラギノ角ゴ ProN W3" charset="0"/>
                <a:cs typeface="Source Sans Pro Semibold" charset="0"/>
              </a:rPr>
              <a:t> on a Web App – </a:t>
            </a:r>
            <a:r>
              <a:rPr lang="de-CH" dirty="0" err="1">
                <a:latin typeface="Source Sans Pro Semibold" charset="0"/>
                <a:ea typeface="ヒラギノ角ゴ ProN W3" charset="0"/>
                <a:cs typeface="Source Sans Pro Semibold" charset="0"/>
              </a:rPr>
              <a:t>Challenges</a:t>
            </a:r>
            <a:r>
              <a:rPr lang="de-CH" dirty="0">
                <a:latin typeface="Source Sans Pro Semibold" charset="0"/>
                <a:ea typeface="ヒラギノ角ゴ ProN W3" charset="0"/>
                <a:cs typeface="Source Sans Pro Semibold" charset="0"/>
              </a:rPr>
              <a:t> </a:t>
            </a:r>
            <a:endParaRPr lang="de-DE" dirty="0">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Ellipse 2">
            <a:extLst>
              <a:ext uri="{FF2B5EF4-FFF2-40B4-BE49-F238E27FC236}">
                <a16:creationId xmlns:a16="http://schemas.microsoft.com/office/drawing/2014/main" id="{4F80C483-48AB-4EA8-AB0C-E7C62C20B48C}"/>
              </a:ext>
            </a:extLst>
          </p:cNvPr>
          <p:cNvSpPr/>
          <p:nvPr/>
        </p:nvSpPr>
        <p:spPr bwMode="auto">
          <a:xfrm>
            <a:off x="557638" y="1664804"/>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Flickr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5" name="Rechteck 4">
            <a:extLst>
              <a:ext uri="{FF2B5EF4-FFF2-40B4-BE49-F238E27FC236}">
                <a16:creationId xmlns:a16="http://schemas.microsoft.com/office/drawing/2014/main" id="{13CFC015-3DB5-461B-AA43-A6F776ED542D}"/>
              </a:ext>
            </a:extLst>
          </p:cNvPr>
          <p:cNvSpPr/>
          <p:nvPr/>
        </p:nvSpPr>
        <p:spPr bwMode="auto">
          <a:xfrm>
            <a:off x="3128256" y="1664804"/>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Data Preprocessing</a:t>
            </a:r>
          </a:p>
        </p:txBody>
      </p:sp>
      <p:sp>
        <p:nvSpPr>
          <p:cNvPr id="9" name="Rechteck 8">
            <a:extLst>
              <a:ext uri="{FF2B5EF4-FFF2-40B4-BE49-F238E27FC236}">
                <a16:creationId xmlns:a16="http://schemas.microsoft.com/office/drawing/2014/main" id="{8BD1C62B-0B7B-4F07-A5E9-A25489185591}"/>
              </a:ext>
            </a:extLst>
          </p:cNvPr>
          <p:cNvSpPr/>
          <p:nvPr/>
        </p:nvSpPr>
        <p:spPr bwMode="auto">
          <a:xfrm>
            <a:off x="3130731" y="2874181"/>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Train</a:t>
            </a:r>
          </a:p>
        </p:txBody>
      </p:sp>
      <p:sp>
        <p:nvSpPr>
          <p:cNvPr id="10" name="Rechteck 9">
            <a:extLst>
              <a:ext uri="{FF2B5EF4-FFF2-40B4-BE49-F238E27FC236}">
                <a16:creationId xmlns:a16="http://schemas.microsoft.com/office/drawing/2014/main" id="{E52F1F0B-5A93-479F-BB2A-97C878F9829B}"/>
              </a:ext>
            </a:extLst>
          </p:cNvPr>
          <p:cNvSpPr/>
          <p:nvPr/>
        </p:nvSpPr>
        <p:spPr bwMode="auto">
          <a:xfrm>
            <a:off x="4973862" y="2874181"/>
            <a:ext cx="951246"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Validate</a:t>
            </a:r>
          </a:p>
        </p:txBody>
      </p:sp>
      <p:sp>
        <p:nvSpPr>
          <p:cNvPr id="13" name="Rechteck 12">
            <a:extLst>
              <a:ext uri="{FF2B5EF4-FFF2-40B4-BE49-F238E27FC236}">
                <a16:creationId xmlns:a16="http://schemas.microsoft.com/office/drawing/2014/main" id="{6B110BCE-213D-4B42-9F9B-B88E8EA12A7B}"/>
              </a:ext>
            </a:extLst>
          </p:cNvPr>
          <p:cNvSpPr/>
          <p:nvPr/>
        </p:nvSpPr>
        <p:spPr bwMode="auto">
          <a:xfrm>
            <a:off x="6365759" y="2874181"/>
            <a:ext cx="846889"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Test</a:t>
            </a:r>
          </a:p>
        </p:txBody>
      </p:sp>
      <p:sp>
        <p:nvSpPr>
          <p:cNvPr id="14" name="Rechteck 13">
            <a:extLst>
              <a:ext uri="{FF2B5EF4-FFF2-40B4-BE49-F238E27FC236}">
                <a16:creationId xmlns:a16="http://schemas.microsoft.com/office/drawing/2014/main" id="{29659907-703D-4265-9BDE-E97178F6F96D}"/>
              </a:ext>
            </a:extLst>
          </p:cNvPr>
          <p:cNvSpPr/>
          <p:nvPr/>
        </p:nvSpPr>
        <p:spPr bwMode="auto">
          <a:xfrm>
            <a:off x="3128256" y="4071628"/>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 Classifier Model</a:t>
            </a:r>
          </a:p>
        </p:txBody>
      </p:sp>
      <p:sp>
        <p:nvSpPr>
          <p:cNvPr id="15" name="Ellipse 14">
            <a:extLst>
              <a:ext uri="{FF2B5EF4-FFF2-40B4-BE49-F238E27FC236}">
                <a16:creationId xmlns:a16="http://schemas.microsoft.com/office/drawing/2014/main" id="{BEE4FDB0-288D-4D91-9BFF-3658D8A96213}"/>
              </a:ext>
            </a:extLst>
          </p:cNvPr>
          <p:cNvSpPr/>
          <p:nvPr/>
        </p:nvSpPr>
        <p:spPr bwMode="auto">
          <a:xfrm>
            <a:off x="560512" y="4071628"/>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Unlabeled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Instagram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7" name="Flussdiagramm: Grenzstelle 6">
            <a:extLst>
              <a:ext uri="{FF2B5EF4-FFF2-40B4-BE49-F238E27FC236}">
                <a16:creationId xmlns:a16="http://schemas.microsoft.com/office/drawing/2014/main" id="{24BFB8EF-596F-488A-904E-C38070F84557}"/>
              </a:ext>
            </a:extLst>
          </p:cNvPr>
          <p:cNvSpPr/>
          <p:nvPr/>
        </p:nvSpPr>
        <p:spPr bwMode="auto">
          <a:xfrm>
            <a:off x="6645188" y="5199755"/>
            <a:ext cx="1980220" cy="1001553"/>
          </a:xfrm>
          <a:prstGeom prst="flowChartTerminator">
            <a:avLst/>
          </a:prstGeom>
          <a:solidFill>
            <a:srgbClr val="B6DF8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Web Application</a:t>
            </a:r>
          </a:p>
        </p:txBody>
      </p:sp>
      <p:sp>
        <p:nvSpPr>
          <p:cNvPr id="17" name="Rechteck 16">
            <a:extLst>
              <a:ext uri="{FF2B5EF4-FFF2-40B4-BE49-F238E27FC236}">
                <a16:creationId xmlns:a16="http://schemas.microsoft.com/office/drawing/2014/main" id="{5D907F3D-84A5-4CBC-9909-71D9D0AB900E}"/>
              </a:ext>
            </a:extLst>
          </p:cNvPr>
          <p:cNvSpPr/>
          <p:nvPr/>
        </p:nvSpPr>
        <p:spPr bwMode="auto">
          <a:xfrm>
            <a:off x="3128256" y="5286485"/>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Model Prediction</a:t>
            </a:r>
          </a:p>
        </p:txBody>
      </p:sp>
      <p:sp>
        <p:nvSpPr>
          <p:cNvPr id="8" name="Rechteck 7">
            <a:extLst>
              <a:ext uri="{FF2B5EF4-FFF2-40B4-BE49-F238E27FC236}">
                <a16:creationId xmlns:a16="http://schemas.microsoft.com/office/drawing/2014/main" id="{76995AD0-7079-439E-919F-2664BA069970}"/>
              </a:ext>
            </a:extLst>
          </p:cNvPr>
          <p:cNvSpPr/>
          <p:nvPr/>
        </p:nvSpPr>
        <p:spPr bwMode="auto">
          <a:xfrm>
            <a:off x="3008784" y="2786372"/>
            <a:ext cx="4320480" cy="1020231"/>
          </a:xfrm>
          <a:prstGeom prst="rect">
            <a:avLst/>
          </a:prstGeom>
          <a:no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cxnSp>
        <p:nvCxnSpPr>
          <p:cNvPr id="20" name="Gerade Verbindung mit Pfeil 19">
            <a:extLst>
              <a:ext uri="{FF2B5EF4-FFF2-40B4-BE49-F238E27FC236}">
                <a16:creationId xmlns:a16="http://schemas.microsoft.com/office/drawing/2014/main" id="{8B2C36A0-2120-41F6-AE2F-10711B490AA3}"/>
              </a:ext>
            </a:extLst>
          </p:cNvPr>
          <p:cNvCxnSpPr>
            <a:stCxn id="3" idx="6"/>
            <a:endCxn id="5" idx="1"/>
          </p:cNvCxnSpPr>
          <p:nvPr/>
        </p:nvCxnSpPr>
        <p:spPr bwMode="auto">
          <a:xfrm>
            <a:off x="2249826" y="2078850"/>
            <a:ext cx="87843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Gerade Verbindung mit Pfeil 22">
            <a:extLst>
              <a:ext uri="{FF2B5EF4-FFF2-40B4-BE49-F238E27FC236}">
                <a16:creationId xmlns:a16="http://schemas.microsoft.com/office/drawing/2014/main" id="{94D88891-4F9C-4FC3-9620-5D1920CBE889}"/>
              </a:ext>
            </a:extLst>
          </p:cNvPr>
          <p:cNvCxnSpPr/>
          <p:nvPr/>
        </p:nvCxnSpPr>
        <p:spPr bwMode="auto">
          <a:xfrm>
            <a:off x="2261286" y="4485674"/>
            <a:ext cx="86697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Gerade Verbindung mit Pfeil 27">
            <a:extLst>
              <a:ext uri="{FF2B5EF4-FFF2-40B4-BE49-F238E27FC236}">
                <a16:creationId xmlns:a16="http://schemas.microsoft.com/office/drawing/2014/main" id="{462AC879-1391-4F75-A3A7-BF367CAC4C76}"/>
              </a:ext>
            </a:extLst>
          </p:cNvPr>
          <p:cNvCxnSpPr>
            <a:stCxn id="14" idx="2"/>
            <a:endCxn id="17" idx="0"/>
          </p:cNvCxnSpPr>
          <p:nvPr/>
        </p:nvCxnSpPr>
        <p:spPr bwMode="auto">
          <a:xfrm>
            <a:off x="4046358" y="4899720"/>
            <a:ext cx="0" cy="38676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Gerade Verbindung mit Pfeil 30">
            <a:extLst>
              <a:ext uri="{FF2B5EF4-FFF2-40B4-BE49-F238E27FC236}">
                <a16:creationId xmlns:a16="http://schemas.microsoft.com/office/drawing/2014/main" id="{6336D857-52ED-48AA-9A24-5E0A47DF7C4D}"/>
              </a:ext>
            </a:extLst>
          </p:cNvPr>
          <p:cNvCxnSpPr>
            <a:stCxn id="5" idx="2"/>
          </p:cNvCxnSpPr>
          <p:nvPr/>
        </p:nvCxnSpPr>
        <p:spPr bwMode="auto">
          <a:xfrm>
            <a:off x="4046358" y="2492896"/>
            <a:ext cx="0" cy="293476"/>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Gerade Verbindung mit Pfeil 32">
            <a:extLst>
              <a:ext uri="{FF2B5EF4-FFF2-40B4-BE49-F238E27FC236}">
                <a16:creationId xmlns:a16="http://schemas.microsoft.com/office/drawing/2014/main" id="{EFC92CF2-63F3-4850-B786-1E80AE169C1B}"/>
              </a:ext>
            </a:extLst>
          </p:cNvPr>
          <p:cNvCxnSpPr>
            <a:endCxn id="14" idx="0"/>
          </p:cNvCxnSpPr>
          <p:nvPr/>
        </p:nvCxnSpPr>
        <p:spPr bwMode="auto">
          <a:xfrm>
            <a:off x="4046358" y="3806603"/>
            <a:ext cx="0" cy="26502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Gerade Verbindung mit Pfeil 34">
            <a:extLst>
              <a:ext uri="{FF2B5EF4-FFF2-40B4-BE49-F238E27FC236}">
                <a16:creationId xmlns:a16="http://schemas.microsoft.com/office/drawing/2014/main" id="{7E1D3A44-D877-4206-9AFF-AD531DBEE640}"/>
              </a:ext>
            </a:extLst>
          </p:cNvPr>
          <p:cNvCxnSpPr>
            <a:stCxn id="17" idx="3"/>
            <a:endCxn id="7" idx="1"/>
          </p:cNvCxnSpPr>
          <p:nvPr/>
        </p:nvCxnSpPr>
        <p:spPr bwMode="auto">
          <a:xfrm>
            <a:off x="4964460" y="5700531"/>
            <a:ext cx="1680728" cy="1"/>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Gerade Verbindung mit Pfeil 40">
            <a:extLst>
              <a:ext uri="{FF2B5EF4-FFF2-40B4-BE49-F238E27FC236}">
                <a16:creationId xmlns:a16="http://schemas.microsoft.com/office/drawing/2014/main" id="{1246AA05-67BC-4EE9-8D94-75D3CA2CC998}"/>
              </a:ext>
            </a:extLst>
          </p:cNvPr>
          <p:cNvCxnSpPr>
            <a:stCxn id="10" idx="3"/>
            <a:endCxn id="13" idx="1"/>
          </p:cNvCxnSpPr>
          <p:nvPr/>
        </p:nvCxnSpPr>
        <p:spPr bwMode="auto">
          <a:xfrm>
            <a:off x="5925108" y="3288227"/>
            <a:ext cx="440651"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Pfeil: nach oben gekrümmt 11">
            <a:extLst>
              <a:ext uri="{FF2B5EF4-FFF2-40B4-BE49-F238E27FC236}">
                <a16:creationId xmlns:a16="http://schemas.microsoft.com/office/drawing/2014/main" id="{FAEEBDCE-C40F-44C8-B686-E69CE2A1B484}"/>
              </a:ext>
            </a:extLst>
          </p:cNvPr>
          <p:cNvSpPr/>
          <p:nvPr/>
        </p:nvSpPr>
        <p:spPr bwMode="auto">
          <a:xfrm>
            <a:off x="3722322" y="3394963"/>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27" name="Pfeil: nach oben gekrümmt 26">
            <a:extLst>
              <a:ext uri="{FF2B5EF4-FFF2-40B4-BE49-F238E27FC236}">
                <a16:creationId xmlns:a16="http://schemas.microsoft.com/office/drawing/2014/main" id="{889A2627-F915-4237-8BAA-A2D016F060E2}"/>
              </a:ext>
            </a:extLst>
          </p:cNvPr>
          <p:cNvSpPr/>
          <p:nvPr/>
        </p:nvSpPr>
        <p:spPr bwMode="auto">
          <a:xfrm rot="10800000">
            <a:off x="3708822" y="2928269"/>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19" name="Sprechblase: rechteckig mit abgerundeten Ecken 18">
            <a:extLst>
              <a:ext uri="{FF2B5EF4-FFF2-40B4-BE49-F238E27FC236}">
                <a16:creationId xmlns:a16="http://schemas.microsoft.com/office/drawing/2014/main" id="{21CB9E2F-7B4E-41A1-BD51-3AF6E9A609ED}"/>
              </a:ext>
            </a:extLst>
          </p:cNvPr>
          <p:cNvSpPr/>
          <p:nvPr/>
        </p:nvSpPr>
        <p:spPr bwMode="auto">
          <a:xfrm>
            <a:off x="7658485" y="2620620"/>
            <a:ext cx="2155055" cy="1865054"/>
          </a:xfrm>
          <a:prstGeom prst="wedgeRoundRectCallout">
            <a:avLst>
              <a:gd name="adj1" fmla="val -64967"/>
              <a:gd name="adj2" fmla="val 29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Train-Test-Validation Split: </a:t>
            </a:r>
            <a:r>
              <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rPr>
              <a:t>80:10:10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One-vs-Rest approach: multiclass classification used where each classifier was trained independently for the corresponding  attribute in the dataset</a:t>
            </a:r>
            <a:endPar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mc:AlternateContent xmlns:mc="http://schemas.openxmlformats.org/markup-compatibility/2006" xmlns:a14="http://schemas.microsoft.com/office/drawing/2010/main">
        <mc:Choice Requires="a14">
          <p:sp>
            <p:nvSpPr>
              <p:cNvPr id="30" name="Sprechblase: rechteckig mit abgerundeten Ecken 29">
                <a:extLst>
                  <a:ext uri="{FF2B5EF4-FFF2-40B4-BE49-F238E27FC236}">
                    <a16:creationId xmlns:a16="http://schemas.microsoft.com/office/drawing/2014/main" id="{72F02271-62C3-4D5B-BB74-D50397FCB035}"/>
                  </a:ext>
                </a:extLst>
              </p:cNvPr>
              <p:cNvSpPr/>
              <p:nvPr/>
            </p:nvSpPr>
            <p:spPr bwMode="auto">
              <a:xfrm>
                <a:off x="5259037" y="3990088"/>
                <a:ext cx="2070227" cy="1115969"/>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Fitting one classifier per attribute</a:t>
                </a:r>
              </a:p>
              <a:p>
                <a:pPr marL="171450" indent="-171450" eaLnBrk="1" hangingPunct="1">
                  <a:buFont typeface="Arial" panose="020B0604020202020204" pitchFamily="34" charset="0"/>
                  <a:buChar char="•"/>
                </a:pPr>
                <a:r>
                  <a:rPr lang="de-CH" sz="1200">
                    <a:latin typeface="+mn-lt"/>
                  </a:rPr>
                  <a:t>Model accuracy: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55% up to</a:t>
                </a:r>
                <a:r>
                  <a:rPr lang="de-CH" sz="1200">
                    <a:latin typeface="+mn-lt"/>
                  </a:rPr>
                  <a:t> </a:t>
                </a:r>
                <a14:m>
                  <m:oMath xmlns:m="http://schemas.openxmlformats.org/officeDocument/2006/math">
                    <m:r>
                      <a:rPr lang="de-CH" sz="1200" i="1" smtClean="0">
                        <a:latin typeface="Cambria Math" panose="02040503050406030204" pitchFamily="18" charset="0"/>
                        <a:ea typeface="Cambria Math" panose="02040503050406030204" pitchFamily="18" charset="0"/>
                      </a:rPr>
                      <m:t>∅</m:t>
                    </m:r>
                  </m:oMath>
                </a14:m>
                <a:r>
                  <a:rPr lang="de-CH" sz="1200">
                    <a:latin typeface="+mn-lt"/>
                  </a:rPr>
                  <a:t> 73% (official benchmark: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80%</a:t>
                </a:r>
                <a:r>
                  <a:rPr lang="de-CH" sz="1200">
                    <a:latin typeface="+mn-lt"/>
                  </a:rPr>
                  <a:t>)</a:t>
                </a:r>
              </a:p>
            </p:txBody>
          </p:sp>
        </mc:Choice>
        <mc:Fallback xmlns="">
          <p:sp>
            <p:nvSpPr>
              <p:cNvPr id="30" name="Sprechblase: rechteckig mit abgerundeten Ecken 29">
                <a:extLst>
                  <a:ext uri="{FF2B5EF4-FFF2-40B4-BE49-F238E27FC236}">
                    <a16:creationId xmlns:a16="http://schemas.microsoft.com/office/drawing/2014/main" id="{72F02271-62C3-4D5B-BB74-D50397FCB035}"/>
                  </a:ext>
                </a:extLst>
              </p:cNvPr>
              <p:cNvSpPr>
                <a:spLocks noRot="1" noChangeAspect="1" noMove="1" noResize="1" noEditPoints="1" noAdjustHandles="1" noChangeArrowheads="1" noChangeShapeType="1" noTextEdit="1"/>
              </p:cNvSpPr>
              <p:nvPr/>
            </p:nvSpPr>
            <p:spPr bwMode="auto">
              <a:xfrm>
                <a:off x="5259037" y="3990088"/>
                <a:ext cx="2070227" cy="1115969"/>
              </a:xfrm>
              <a:prstGeom prst="wedgeRoundRectCallout">
                <a:avLst>
                  <a:gd name="adj1" fmla="val -63439"/>
                  <a:gd name="adj2" fmla="val 39805"/>
                  <a:gd name="adj3" fmla="val 16667"/>
                </a:avLst>
              </a:prstGeom>
              <a:blipFill>
                <a:blip r:embed="rId3"/>
                <a:stretch>
                  <a:fillRect/>
                </a:stretch>
              </a:blip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32" name="Sprechblase: rechteckig mit abgerundeten Ecken 31">
            <a:extLst>
              <a:ext uri="{FF2B5EF4-FFF2-40B4-BE49-F238E27FC236}">
                <a16:creationId xmlns:a16="http://schemas.microsoft.com/office/drawing/2014/main" id="{08EDACF1-DFFE-4802-A6D3-C160FF072A90}"/>
              </a:ext>
            </a:extLst>
          </p:cNvPr>
          <p:cNvSpPr/>
          <p:nvPr/>
        </p:nvSpPr>
        <p:spPr bwMode="auto">
          <a:xfrm>
            <a:off x="5259036" y="1268392"/>
            <a:ext cx="3207102" cy="1103935"/>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Resize images to same dimensions (300,300)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Remove corrupt images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Label antonym negatives for attributes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Data augmentation</a:t>
            </a:r>
          </a:p>
        </p:txBody>
      </p:sp>
      <p:sp>
        <p:nvSpPr>
          <p:cNvPr id="29"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
        <p:nvSpPr>
          <p:cNvPr id="11" name="TextBox 10"/>
          <p:cNvSpPr txBox="1"/>
          <p:nvPr/>
        </p:nvSpPr>
        <p:spPr>
          <a:xfrm>
            <a:off x="452500" y="152752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1</a:t>
            </a:r>
            <a:endParaRPr lang="en-US" sz="2000" b="1"/>
          </a:p>
        </p:txBody>
      </p:sp>
      <p:sp>
        <p:nvSpPr>
          <p:cNvPr id="37" name="TextBox 36"/>
          <p:cNvSpPr txBox="1"/>
          <p:nvPr/>
        </p:nvSpPr>
        <p:spPr>
          <a:xfrm>
            <a:off x="2955578" y="149878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2</a:t>
            </a:r>
            <a:endParaRPr lang="en-US" sz="2000" b="1"/>
          </a:p>
        </p:txBody>
      </p:sp>
      <p:sp>
        <p:nvSpPr>
          <p:cNvPr id="38" name="TextBox 37"/>
          <p:cNvSpPr txBox="1"/>
          <p:nvPr/>
        </p:nvSpPr>
        <p:spPr>
          <a:xfrm>
            <a:off x="2935300" y="2628992"/>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3</a:t>
            </a:r>
            <a:endParaRPr lang="en-US" sz="2000" b="1"/>
          </a:p>
        </p:txBody>
      </p:sp>
      <p:sp>
        <p:nvSpPr>
          <p:cNvPr id="39" name="TextBox 38"/>
          <p:cNvSpPr txBox="1"/>
          <p:nvPr/>
        </p:nvSpPr>
        <p:spPr>
          <a:xfrm>
            <a:off x="4867741" y="2598831"/>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4</a:t>
            </a:r>
            <a:endParaRPr lang="en-US" sz="2000" b="1"/>
          </a:p>
        </p:txBody>
      </p:sp>
      <p:sp>
        <p:nvSpPr>
          <p:cNvPr id="40" name="TextBox 39"/>
          <p:cNvSpPr txBox="1"/>
          <p:nvPr/>
        </p:nvSpPr>
        <p:spPr>
          <a:xfrm>
            <a:off x="6294150" y="2586317"/>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5</a:t>
            </a:r>
            <a:endParaRPr lang="en-US" sz="2000" b="1"/>
          </a:p>
        </p:txBody>
      </p:sp>
      <p:sp>
        <p:nvSpPr>
          <p:cNvPr id="42" name="TextBox 41"/>
          <p:cNvSpPr txBox="1"/>
          <p:nvPr/>
        </p:nvSpPr>
        <p:spPr>
          <a:xfrm>
            <a:off x="451919" y="3990088"/>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6</a:t>
            </a:r>
            <a:endParaRPr lang="en-US" sz="2000" b="1"/>
          </a:p>
        </p:txBody>
      </p:sp>
      <p:sp>
        <p:nvSpPr>
          <p:cNvPr id="43" name="TextBox 42"/>
          <p:cNvSpPr txBox="1"/>
          <p:nvPr/>
        </p:nvSpPr>
        <p:spPr>
          <a:xfrm>
            <a:off x="2886598" y="395868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7</a:t>
            </a:r>
            <a:endParaRPr lang="en-US" sz="2000" b="1"/>
          </a:p>
        </p:txBody>
      </p:sp>
      <p:sp>
        <p:nvSpPr>
          <p:cNvPr id="44" name="TextBox 43"/>
          <p:cNvSpPr txBox="1"/>
          <p:nvPr/>
        </p:nvSpPr>
        <p:spPr>
          <a:xfrm>
            <a:off x="2933260" y="5125359"/>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8</a:t>
            </a:r>
            <a:endParaRPr lang="en-US" sz="2000" b="1"/>
          </a:p>
        </p:txBody>
      </p:sp>
      <p:sp>
        <p:nvSpPr>
          <p:cNvPr id="45" name="TextBox 44"/>
          <p:cNvSpPr txBox="1"/>
          <p:nvPr/>
        </p:nvSpPr>
        <p:spPr>
          <a:xfrm>
            <a:off x="6498893" y="512297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9</a:t>
            </a:r>
            <a:endParaRPr lang="en-US" sz="2000" b="1"/>
          </a:p>
        </p:txBody>
      </p:sp>
    </p:spTree>
    <p:extLst>
      <p:ext uri="{BB962C8B-B14F-4D97-AF65-F5344CB8AC3E}">
        <p14:creationId xmlns:p14="http://schemas.microsoft.com/office/powerpoint/2010/main" val="2660916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Limitations and Improvements</a:t>
            </a:r>
            <a:endParaRPr lang="en-GB">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Inhaltsplatzhalter 2">
            <a:extLst>
              <a:ext uri="{FF2B5EF4-FFF2-40B4-BE49-F238E27FC236}">
                <a16:creationId xmlns:a16="http://schemas.microsoft.com/office/drawing/2014/main" id="{C68C283B-8D8F-4AD8-8AA8-F611770EA319}"/>
              </a:ext>
            </a:extLst>
          </p:cNvPr>
          <p:cNvSpPr>
            <a:spLocks noGrp="1"/>
          </p:cNvSpPr>
          <p:nvPr>
            <p:ph idx="1"/>
          </p:nvPr>
        </p:nvSpPr>
        <p:spPr>
          <a:xfrm>
            <a:off x="395344" y="1236078"/>
            <a:ext cx="9118241" cy="4628321"/>
          </a:xfrm>
        </p:spPr>
        <p:txBody>
          <a:bodyPr/>
          <a:lstStyle/>
          <a:p>
            <a:pPr marL="285750" indent="-285750">
              <a:lnSpc>
                <a:spcPct val="100000"/>
              </a:lnSpc>
              <a:buFont typeface="Arial" panose="020B0604020202020204" pitchFamily="34" charset="0"/>
              <a:buChar char="•"/>
            </a:pPr>
            <a:r>
              <a:rPr lang="de-CH" b="1" dirty="0"/>
              <a:t>Data </a:t>
            </a:r>
            <a:r>
              <a:rPr lang="de-CH" b="1" dirty="0" err="1"/>
              <a:t>collection</a:t>
            </a:r>
            <a:br>
              <a:rPr lang="de-CH" b="1" dirty="0"/>
            </a:br>
            <a:r>
              <a:rPr lang="de-CH" b="1" dirty="0" err="1"/>
              <a:t>adding</a:t>
            </a:r>
            <a:r>
              <a:rPr lang="de-CH" b="1" dirty="0"/>
              <a:t> e.g. Pinterest and Twitter </a:t>
            </a:r>
            <a:r>
              <a:rPr lang="de-CH" b="1" dirty="0" err="1"/>
              <a:t>images</a:t>
            </a:r>
            <a:r>
              <a:rPr lang="de-CH" b="1" dirty="0"/>
              <a:t>, </a:t>
            </a:r>
            <a:r>
              <a:rPr lang="de-CH" b="1" dirty="0" err="1"/>
              <a:t>matching</a:t>
            </a:r>
            <a:r>
              <a:rPr lang="de-CH" b="1" dirty="0"/>
              <a:t> social </a:t>
            </a:r>
            <a:r>
              <a:rPr lang="de-CH" b="1" dirty="0" err="1"/>
              <a:t>media</a:t>
            </a:r>
            <a:r>
              <a:rPr lang="de-CH" b="1" dirty="0"/>
              <a:t> </a:t>
            </a:r>
            <a:r>
              <a:rPr lang="de-CH" b="1" dirty="0" err="1"/>
              <a:t>handles</a:t>
            </a:r>
            <a:r>
              <a:rPr lang="de-CH" b="1" dirty="0"/>
              <a:t> </a:t>
            </a:r>
            <a:r>
              <a:rPr lang="de-CH" b="1" dirty="0" err="1"/>
              <a:t>to</a:t>
            </a:r>
            <a:r>
              <a:rPr lang="de-CH" b="1" dirty="0"/>
              <a:t> </a:t>
            </a:r>
            <a:r>
              <a:rPr lang="de-CH" b="1" dirty="0" err="1"/>
              <a:t>user</a:t>
            </a:r>
            <a:r>
              <a:rPr lang="de-CH" b="1" dirty="0"/>
              <a:t> </a:t>
            </a:r>
            <a:r>
              <a:rPr lang="de-CH" b="1" dirty="0" err="1"/>
              <a:t>input</a:t>
            </a:r>
            <a:r>
              <a:rPr lang="de-CH" b="1" dirty="0"/>
              <a:t>, </a:t>
            </a:r>
            <a:r>
              <a:rPr lang="de-CH" b="1" dirty="0" err="1"/>
              <a:t>performance</a:t>
            </a:r>
            <a:r>
              <a:rPr lang="de-CH" b="1" dirty="0"/>
              <a:t> </a:t>
            </a:r>
            <a:r>
              <a:rPr lang="de-CH" b="1" dirty="0" err="1"/>
              <a:t>enhancements</a:t>
            </a:r>
            <a:r>
              <a:rPr lang="de-CH" b="1" dirty="0"/>
              <a:t> </a:t>
            </a:r>
            <a:r>
              <a:rPr lang="de-CH" b="1" dirty="0" err="1"/>
              <a:t>to</a:t>
            </a:r>
            <a:r>
              <a:rPr lang="de-CH" b="1" dirty="0"/>
              <a:t> </a:t>
            </a:r>
            <a:r>
              <a:rPr lang="de-CH" b="1" dirty="0" err="1"/>
              <a:t>collect</a:t>
            </a:r>
            <a:r>
              <a:rPr lang="de-CH" b="1" dirty="0"/>
              <a:t> </a:t>
            </a:r>
            <a:r>
              <a:rPr lang="de-CH" b="1" dirty="0" err="1"/>
              <a:t>more</a:t>
            </a:r>
            <a:r>
              <a:rPr lang="de-CH" b="1" dirty="0"/>
              <a:t> </a:t>
            </a:r>
            <a:r>
              <a:rPr lang="de-CH" b="1" dirty="0" err="1"/>
              <a:t>images</a:t>
            </a:r>
            <a:endParaRPr lang="de-CH" b="1" dirty="0"/>
          </a:p>
          <a:p>
            <a:pPr marL="285750" indent="-285750">
              <a:lnSpc>
                <a:spcPct val="100000"/>
              </a:lnSpc>
              <a:buFont typeface="Arial" panose="020B0604020202020204" pitchFamily="34" charset="0"/>
              <a:buChar char="•"/>
            </a:pPr>
            <a:r>
              <a:rPr lang="de-CH" b="1" dirty="0"/>
              <a:t>Attribute </a:t>
            </a:r>
            <a:r>
              <a:rPr lang="de-CH" b="1" dirty="0" err="1"/>
              <a:t>selection</a:t>
            </a:r>
            <a:br>
              <a:rPr lang="de-CH" b="1" dirty="0"/>
            </a:br>
            <a:r>
              <a:rPr lang="de-CH" b="1" dirty="0" err="1"/>
              <a:t>adding</a:t>
            </a:r>
            <a:r>
              <a:rPr lang="de-CH" b="1" dirty="0"/>
              <a:t> </a:t>
            </a:r>
            <a:r>
              <a:rPr lang="de-CH" b="1" dirty="0" err="1"/>
              <a:t>more</a:t>
            </a:r>
            <a:r>
              <a:rPr lang="de-CH" b="1" dirty="0"/>
              <a:t> </a:t>
            </a:r>
            <a:r>
              <a:rPr lang="de-CH" b="1" dirty="0" err="1"/>
              <a:t>attributes</a:t>
            </a:r>
            <a:endParaRPr lang="de-CH" b="1" dirty="0"/>
          </a:p>
          <a:p>
            <a:pPr marL="285750" indent="-285750">
              <a:lnSpc>
                <a:spcPct val="100000"/>
              </a:lnSpc>
              <a:buFont typeface="Arial" panose="020B0604020202020204" pitchFamily="34" charset="0"/>
              <a:buChar char="•"/>
            </a:pPr>
            <a:r>
              <a:rPr lang="de-CH" b="1" dirty="0" err="1"/>
              <a:t>Applicability</a:t>
            </a:r>
            <a:r>
              <a:rPr lang="de-CH" b="1" dirty="0"/>
              <a:t> due </a:t>
            </a:r>
            <a:r>
              <a:rPr lang="de-CH" b="1" dirty="0" err="1"/>
              <a:t>to</a:t>
            </a:r>
            <a:r>
              <a:rPr lang="de-CH" b="1" dirty="0"/>
              <a:t> </a:t>
            </a:r>
            <a:r>
              <a:rPr lang="de-CH" b="1" dirty="0" err="1"/>
              <a:t>copyright</a:t>
            </a:r>
            <a:br>
              <a:rPr lang="de-CH" b="1" dirty="0"/>
            </a:br>
            <a:r>
              <a:rPr lang="de-CH" b="1" dirty="0" err="1"/>
              <a:t>obtaining</a:t>
            </a:r>
            <a:r>
              <a:rPr lang="de-CH" b="1" dirty="0"/>
              <a:t> proper </a:t>
            </a:r>
            <a:r>
              <a:rPr lang="de-CH" b="1" dirty="0" err="1"/>
              <a:t>licenses</a:t>
            </a:r>
            <a:r>
              <a:rPr lang="de-CH" b="1" dirty="0"/>
              <a:t> </a:t>
            </a:r>
            <a:r>
              <a:rPr lang="de-CH" b="1" dirty="0" err="1"/>
              <a:t>for</a:t>
            </a:r>
            <a:r>
              <a:rPr lang="de-CH" b="1" dirty="0"/>
              <a:t> </a:t>
            </a:r>
            <a:r>
              <a:rPr lang="de-CH" b="1" dirty="0" err="1"/>
              <a:t>commercialisation</a:t>
            </a:r>
            <a:r>
              <a:rPr lang="de-CH" b="1" dirty="0"/>
              <a:t> </a:t>
            </a:r>
            <a:r>
              <a:rPr lang="de-CH" b="1" dirty="0" err="1"/>
              <a:t>of</a:t>
            </a:r>
            <a:r>
              <a:rPr lang="de-CH" b="1" dirty="0"/>
              <a:t> </a:t>
            </a:r>
            <a:r>
              <a:rPr lang="de-CH" b="1" dirty="0" err="1"/>
              <a:t>the</a:t>
            </a:r>
            <a:r>
              <a:rPr lang="de-CH" b="1" dirty="0"/>
              <a:t> Web App</a:t>
            </a:r>
          </a:p>
          <a:p>
            <a:pPr marL="285750" indent="-285750">
              <a:lnSpc>
                <a:spcPct val="100000"/>
              </a:lnSpc>
              <a:buFont typeface="Arial" panose="020B0604020202020204" pitchFamily="34" charset="0"/>
              <a:buChar char="•"/>
            </a:pPr>
            <a:r>
              <a:rPr lang="de-CH" b="1" dirty="0"/>
              <a:t>Model</a:t>
            </a:r>
            <a:br>
              <a:rPr lang="de-CH" b="1" dirty="0"/>
            </a:br>
            <a:r>
              <a:rPr lang="de-CH" b="1" dirty="0"/>
              <a:t>@</a:t>
            </a:r>
            <a:r>
              <a:rPr lang="de-CH" b="1" dirty="0" err="1"/>
              <a:t>Neeraj</a:t>
            </a:r>
            <a:endParaRPr lang="de-CH" b="1" dirty="0"/>
          </a:p>
          <a:p>
            <a:pPr marL="285750" indent="-285750">
              <a:lnSpc>
                <a:spcPct val="100000"/>
              </a:lnSpc>
              <a:buFont typeface="Arial" panose="020B0604020202020204" pitchFamily="34" charset="0"/>
              <a:buChar char="•"/>
            </a:pPr>
            <a:r>
              <a:rPr lang="de-CH" b="1" dirty="0"/>
              <a:t>Web App</a:t>
            </a:r>
            <a:br>
              <a:rPr lang="de-CH" b="1" dirty="0"/>
            </a:br>
            <a:r>
              <a:rPr lang="de-CH" b="1" dirty="0" err="1"/>
              <a:t>error</a:t>
            </a:r>
            <a:r>
              <a:rPr lang="de-CH" b="1" dirty="0"/>
              <a:t> </a:t>
            </a:r>
            <a:r>
              <a:rPr lang="de-CH" b="1" dirty="0" err="1"/>
              <a:t>handling</a:t>
            </a:r>
            <a:r>
              <a:rPr lang="de-CH" b="1" dirty="0"/>
              <a:t>, UI </a:t>
            </a:r>
            <a:r>
              <a:rPr lang="de-CH" b="1" dirty="0" err="1"/>
              <a:t>enhancements</a:t>
            </a:r>
            <a:r>
              <a:rPr lang="de-CH" b="1" dirty="0"/>
              <a:t>, </a:t>
            </a:r>
            <a:r>
              <a:rPr lang="de-CH" b="1" dirty="0" err="1"/>
              <a:t>database</a:t>
            </a:r>
            <a:r>
              <a:rPr lang="de-CH" b="1" dirty="0"/>
              <a:t> </a:t>
            </a:r>
            <a:r>
              <a:rPr lang="de-CH" b="1" dirty="0" err="1"/>
              <a:t>integration</a:t>
            </a:r>
            <a:r>
              <a:rPr lang="de-CH" b="1" dirty="0"/>
              <a:t>, </a:t>
            </a:r>
            <a:r>
              <a:rPr lang="de-CH" b="1" dirty="0" err="1"/>
              <a:t>image</a:t>
            </a:r>
            <a:r>
              <a:rPr lang="de-CH" b="1" dirty="0"/>
              <a:t> </a:t>
            </a:r>
            <a:r>
              <a:rPr lang="de-CH" b="1" dirty="0" err="1"/>
              <a:t>display</a:t>
            </a:r>
            <a:endParaRPr lang="de-CH" b="1" dirty="0"/>
          </a:p>
          <a:p>
            <a:pPr marL="285750" indent="-285750">
              <a:lnSpc>
                <a:spcPct val="100000"/>
              </a:lnSpc>
              <a:buFont typeface="Arial" panose="020B0604020202020204" pitchFamily="34" charset="0"/>
              <a:buChar char="•"/>
            </a:pPr>
            <a:r>
              <a:rPr lang="de-CH" b="1" dirty="0" err="1"/>
              <a:t>Deployment</a:t>
            </a:r>
            <a:br>
              <a:rPr lang="de-CH" b="1" dirty="0"/>
            </a:br>
            <a:r>
              <a:rPr lang="de-CH" b="1" dirty="0" err="1"/>
              <a:t>starting</a:t>
            </a:r>
            <a:r>
              <a:rPr lang="de-CH" b="1" dirty="0"/>
              <a:t> </a:t>
            </a:r>
            <a:r>
              <a:rPr lang="de-CH" b="1" dirty="0" err="1"/>
              <a:t>with</a:t>
            </a:r>
            <a:r>
              <a:rPr lang="de-CH" b="1" dirty="0"/>
              <a:t> a simple </a:t>
            </a:r>
            <a:r>
              <a:rPr lang="de-CH" b="1" dirty="0" err="1"/>
              <a:t>pipeline</a:t>
            </a:r>
            <a:r>
              <a:rPr lang="de-CH" b="1" dirty="0"/>
              <a:t> and </a:t>
            </a:r>
            <a:r>
              <a:rPr lang="de-CH" b="1" dirty="0" err="1"/>
              <a:t>gradually</a:t>
            </a:r>
            <a:r>
              <a:rPr lang="de-CH" b="1" dirty="0"/>
              <a:t> </a:t>
            </a:r>
            <a:r>
              <a:rPr lang="de-CH" b="1" dirty="0" err="1"/>
              <a:t>increase</a:t>
            </a:r>
            <a:r>
              <a:rPr lang="de-CH" b="1" dirty="0"/>
              <a:t> ist </a:t>
            </a:r>
            <a:r>
              <a:rPr lang="de-CH" b="1" dirty="0" err="1"/>
              <a:t>complexity</a:t>
            </a:r>
            <a:r>
              <a:rPr lang="de-CH" b="1" dirty="0"/>
              <a:t> </a:t>
            </a:r>
            <a:r>
              <a:rPr lang="de-CH" b="1" dirty="0" err="1"/>
              <a:t>to</a:t>
            </a:r>
            <a:r>
              <a:rPr lang="de-CH" b="1" dirty="0"/>
              <a:t> </a:t>
            </a:r>
            <a:r>
              <a:rPr lang="de-CH" b="1" dirty="0" err="1"/>
              <a:t>better</a:t>
            </a:r>
            <a:r>
              <a:rPr lang="de-CH" b="1" dirty="0"/>
              <a:t> </a:t>
            </a:r>
            <a:r>
              <a:rPr lang="de-CH" b="1" dirty="0" err="1"/>
              <a:t>understand</a:t>
            </a:r>
            <a:r>
              <a:rPr lang="de-CH" b="1" dirty="0"/>
              <a:t> </a:t>
            </a:r>
            <a:r>
              <a:rPr lang="de-CH" b="1" dirty="0" err="1"/>
              <a:t>arising</a:t>
            </a:r>
            <a:r>
              <a:rPr lang="de-CH" b="1" dirty="0"/>
              <a:t> </a:t>
            </a:r>
            <a:r>
              <a:rPr lang="de-CH" b="1" dirty="0" err="1"/>
              <a:t>problems</a:t>
            </a:r>
            <a:endParaRPr lang="de-CH" dirty="0"/>
          </a:p>
          <a:p>
            <a:pPr marL="285750" indent="-285750">
              <a:buFontTx/>
              <a:buChar char="-"/>
            </a:pPr>
            <a:endParaRPr lang="de-CH" dirty="0"/>
          </a:p>
        </p:txBody>
      </p:sp>
      <p:sp>
        <p:nvSpPr>
          <p:cNvPr id="6"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olo 3"/>
          <p:cNvSpPr>
            <a:spLocks noGrp="1"/>
          </p:cNvSpPr>
          <p:nvPr>
            <p:ph type="title"/>
          </p:nvPr>
        </p:nvSpPr>
        <p:spPr bwMode="auto">
          <a:xfrm>
            <a:off x="619125" y="2408238"/>
            <a:ext cx="8648700" cy="660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noProof="1">
                <a:latin typeface="Source Sans Pro Semibold" charset="0"/>
                <a:ea typeface="ヒラギノ角ゴ ProN W3" charset="0"/>
                <a:cs typeface="Source Sans Pro Semibold" charset="0"/>
              </a:rPr>
              <a:t>            </a:t>
            </a:r>
          </a:p>
        </p:txBody>
      </p:sp>
      <p:sp>
        <p:nvSpPr>
          <p:cNvPr id="3" name="Textplatzhalter 2">
            <a:extLst>
              <a:ext uri="{FF2B5EF4-FFF2-40B4-BE49-F238E27FC236}">
                <a16:creationId xmlns:a16="http://schemas.microsoft.com/office/drawing/2014/main" id="{3979A499-C810-4816-A32B-35813142AFF3}"/>
              </a:ext>
            </a:extLst>
          </p:cNvPr>
          <p:cNvSpPr>
            <a:spLocks noGrp="1"/>
          </p:cNvSpPr>
          <p:nvPr>
            <p:ph type="body" sz="quarter" idx="10"/>
          </p:nvPr>
        </p:nvSpPr>
        <p:spPr/>
        <p:txBody>
          <a:bodyPr/>
          <a:lstStyle/>
          <a:p>
            <a:r>
              <a:rPr lang="en-US" noProof="1">
                <a:latin typeface="Neutraface Text Book" charset="0"/>
                <a:ea typeface="ヒラギノ角ゴ ProN W3" charset="0"/>
                <a:cs typeface="Neutraface Text Book" charset="0"/>
              </a:rPr>
              <a:t>Neeraj Kumar | Linda Samsinger  | Theebana Rajendram | Vincent Rüegge</a:t>
            </a:r>
          </a:p>
          <a:p>
            <a:endParaRPr lang="en-US" noProof="1"/>
          </a:p>
        </p:txBody>
      </p:sp>
      <p:sp>
        <p:nvSpPr>
          <p:cNvPr id="5" name="Titel 3"/>
          <p:cNvSpPr>
            <a:spLocks noGrp="1"/>
          </p:cNvSpPr>
          <p:nvPr>
            <p:ph idx="1"/>
          </p:nvPr>
        </p:nvSpPr>
        <p:spPr bwMode="auto">
          <a:xfrm>
            <a:off x="619125" y="2528888"/>
            <a:ext cx="8648700" cy="2286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400" noProof="1">
                <a:latin typeface="Berlin Sans FB" panose="020E0602020502020306" pitchFamily="34" charset="0"/>
                <a:ea typeface="ヒラギノ角ゴ ProN W3" charset="0"/>
                <a:cs typeface="Arial" panose="020B0604020202020204" pitchFamily="34" charset="0"/>
              </a:rPr>
              <a:t>Thank you for listening!</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6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heme/theme1.xml><?xml version="1.0" encoding="utf-8"?>
<a:theme xmlns:a="http://schemas.openxmlformats.org/drawingml/2006/main" name="Greenpeace_Presentation">
  <a:themeElements>
    <a:clrScheme name="Custom 1">
      <a:dk1>
        <a:srgbClr val="00009B"/>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99CC00"/>
      </a:folHlink>
    </a:clrScheme>
    <a:fontScheme name="text cat 1">
      <a:majorFont>
        <a:latin typeface="Neutraface Text Book"/>
        <a:ea typeface="ヒラギノ角ゴ ProN W3"/>
        <a:cs typeface="ヒラギノ角ゴ ProN W3"/>
      </a:majorFont>
      <a:minorFont>
        <a:latin typeface="Neutraface Text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lnDef>
  </a:objectDefaults>
  <a:extraClrSchemeLst>
    <a:extraClrScheme>
      <a:clrScheme name="text cat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D139C2-9CC7-49AF-9020-15A0AF14A24C}">
  <we:reference id="wa104381063" version="1.0.0.1" store="de-DE"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Greenpeace_Presentation.potx</Template>
  <TotalTime>0</TotalTime>
  <Pages>0</Pages>
  <Words>1974</Words>
  <Characters>0</Characters>
  <Application>Microsoft Office PowerPoint</Application>
  <PresentationFormat>A4-Papier (210 x 297 mm)</PresentationFormat>
  <Lines>0</Lines>
  <Paragraphs>149</Paragraphs>
  <Slides>8</Slides>
  <Notes>8</Notes>
  <HiddenSlides>0</HiddenSlides>
  <MMClips>0</MMClips>
  <ScaleCrop>false</ScaleCrop>
  <HeadingPairs>
    <vt:vector size="8" baseType="variant">
      <vt:variant>
        <vt:lpstr>Verwendete Schriftarten</vt:lpstr>
      </vt:variant>
      <vt:variant>
        <vt:i4>13</vt:i4>
      </vt:variant>
      <vt:variant>
        <vt:lpstr>Design</vt:lpstr>
      </vt:variant>
      <vt:variant>
        <vt:i4>1</vt:i4>
      </vt:variant>
      <vt:variant>
        <vt:lpstr>Eingebettete OLE-Server</vt:lpstr>
      </vt:variant>
      <vt:variant>
        <vt:i4>1</vt:i4>
      </vt:variant>
      <vt:variant>
        <vt:lpstr>Folientitel</vt:lpstr>
      </vt:variant>
      <vt:variant>
        <vt:i4>8</vt:i4>
      </vt:variant>
    </vt:vector>
  </HeadingPairs>
  <TitlesOfParts>
    <vt:vector size="23" baseType="lpstr">
      <vt:lpstr>Arial</vt:lpstr>
      <vt:lpstr>Berlin Sans FB</vt:lpstr>
      <vt:lpstr>Calibri</vt:lpstr>
      <vt:lpstr>Cambria Math</vt:lpstr>
      <vt:lpstr>Neutraface Text Bold</vt:lpstr>
      <vt:lpstr>Neutraface Text Book</vt:lpstr>
      <vt:lpstr>NeutrafaceText-DemiAlt</vt:lpstr>
      <vt:lpstr>NeutrafaceText-Light</vt:lpstr>
      <vt:lpstr>Source Sans Pro</vt:lpstr>
      <vt:lpstr>Source Sans Pro Bold</vt:lpstr>
      <vt:lpstr>Source Sans Pro Light</vt:lpstr>
      <vt:lpstr>Source Sans Pro Semibold</vt:lpstr>
      <vt:lpstr>ヒラギノ角ゴ ProN W3</vt:lpstr>
      <vt:lpstr>Greenpeace_Presentation</vt:lpstr>
      <vt:lpstr>think-cell Slide</vt:lpstr>
      <vt:lpstr>Brand Management </vt:lpstr>
      <vt:lpstr>Agenda</vt:lpstr>
      <vt:lpstr>Introduction</vt:lpstr>
      <vt:lpstr>Benefits of a Brand Management Web Tool for Marketing Personnel </vt:lpstr>
      <vt:lpstr>Design of the Deep Learning Model Architecture</vt:lpstr>
      <vt:lpstr>From Image Data to Model Deployment on a Web App – Challenges </vt:lpstr>
      <vt:lpstr>Limitations and Improvements</vt:lpstr>
      <vt:lpstr>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Markus Meierer</dc:creator>
  <cp:lastModifiedBy>Vincent Rüegge</cp:lastModifiedBy>
  <cp:revision>1147</cp:revision>
  <cp:lastPrinted>2017-02-09T19:24:07Z</cp:lastPrinted>
  <dcterms:created xsi:type="dcterms:W3CDTF">2012-01-01T19:20:04Z</dcterms:created>
  <dcterms:modified xsi:type="dcterms:W3CDTF">2020-04-25T10:46:19Z</dcterms:modified>
</cp:coreProperties>
</file>