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0"/>
  </p:notesMasterIdLst>
  <p:handoutMasterIdLst>
    <p:handoutMasterId r:id="rId11"/>
  </p:handoutMasterIdLst>
  <p:sldIdLst>
    <p:sldId id="848" r:id="rId2"/>
    <p:sldId id="849" r:id="rId3"/>
    <p:sldId id="862" r:id="rId4"/>
    <p:sldId id="868" r:id="rId5"/>
    <p:sldId id="865" r:id="rId6"/>
    <p:sldId id="866" r:id="rId7"/>
    <p:sldId id="861" r:id="rId8"/>
    <p:sldId id="832" r:id="rId9"/>
  </p:sldIdLst>
  <p:sldSz cx="9906000" cy="6858000" type="A4"/>
  <p:notesSz cx="7104063" cy="10234613"/>
  <p:custDataLst>
    <p:tags r:id="rId12"/>
  </p:custDataLst>
  <p:defaultTextStyle>
    <a:defPPr>
      <a:defRPr lang="en-US"/>
    </a:defPPr>
    <a:lvl1pPr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1pPr>
    <a:lvl2pPr marL="334963" indent="1190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2pPr>
    <a:lvl3pPr marL="671513" indent="2397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3pPr>
    <a:lvl4pPr marL="1008063" indent="3603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4pPr>
    <a:lvl5pPr marL="1344613" indent="4810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5pPr>
    <a:lvl6pPr marL="22860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6pPr>
    <a:lvl7pPr marL="27432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7pPr>
    <a:lvl8pPr marL="32004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8pPr>
    <a:lvl9pPr marL="36576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9pPr>
  </p:defaultTextStyle>
  <p:extLst>
    <p:ext uri="{EFAFB233-063F-42B5-8137-9DF3F51BA10A}">
      <p15:sldGuideLst xmlns:p15="http://schemas.microsoft.com/office/powerpoint/2012/main">
        <p15:guide id="1" orient="horz" pos="277">
          <p15:clr>
            <a:srgbClr val="A4A3A4"/>
          </p15:clr>
        </p15:guide>
        <p15:guide id="2" orient="horz" pos="3929">
          <p15:clr>
            <a:srgbClr val="A4A3A4"/>
          </p15:clr>
        </p15:guide>
        <p15:guide id="3" orient="horz" pos="3930">
          <p15:clr>
            <a:srgbClr val="A4A3A4"/>
          </p15:clr>
        </p15:guide>
        <p15:guide id="4" orient="horz" pos="1094">
          <p15:clr>
            <a:srgbClr val="A4A3A4"/>
          </p15:clr>
        </p15:guide>
        <p15:guide id="5" orient="horz" pos="278">
          <p15:clr>
            <a:srgbClr val="A4A3A4"/>
          </p15:clr>
        </p15:guide>
        <p15:guide id="6" orient="horz" pos="981">
          <p15:clr>
            <a:srgbClr val="A4A3A4"/>
          </p15:clr>
        </p15:guide>
        <p15:guide id="7" pos="398">
          <p15:clr>
            <a:srgbClr val="A4A3A4"/>
          </p15:clr>
        </p15:guide>
        <p15:guide id="8" pos="5842">
          <p15:clr>
            <a:srgbClr val="A4A3A4"/>
          </p15:clr>
        </p15:guide>
        <p15:guide id="9" pos="625">
          <p15:clr>
            <a:srgbClr val="A4A3A4"/>
          </p15:clr>
        </p15:guide>
        <p15:guide id="10" pos="1102">
          <p15:clr>
            <a:srgbClr val="A4A3A4"/>
          </p15:clr>
        </p15:guide>
        <p15:guide id="11" pos="875">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ebana Rajendram" initials="TR" lastIdx="3" clrIdx="0">
    <p:extLst>
      <p:ext uri="{19B8F6BF-5375-455C-9EA6-DF929625EA0E}">
        <p15:presenceInfo xmlns:p15="http://schemas.microsoft.com/office/powerpoint/2012/main" userId="f0fd86f2b187c5f5" providerId="Windows Live"/>
      </p:ext>
    </p:extLst>
  </p:cmAuthor>
  <p:cmAuthor id="2" name="Linda Samsinger (lsamsi)" initials="LS(" lastIdx="2" clrIdx="1">
    <p:extLst>
      <p:ext uri="{19B8F6BF-5375-455C-9EA6-DF929625EA0E}">
        <p15:presenceInfo xmlns:p15="http://schemas.microsoft.com/office/powerpoint/2012/main" userId="Linda Samsinger (lsa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FFC000"/>
    <a:srgbClr val="FFE1FF"/>
    <a:srgbClr val="FFEFFF"/>
    <a:srgbClr val="FFCCFF"/>
    <a:srgbClr val="B6DF89"/>
    <a:srgbClr val="000000"/>
    <a:srgbClr val="97E4FF"/>
    <a:srgbClr val="FFFF00"/>
    <a:srgbClr val="ABF0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2C31A-2BCD-479D-BDDD-3D29770D28C5}" v="40" dt="2020-04-27T11:21:29.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74843" autoAdjust="0"/>
  </p:normalViewPr>
  <p:slideViewPr>
    <p:cSldViewPr snapToObjects="1">
      <p:cViewPr varScale="1">
        <p:scale>
          <a:sx n="98" d="100"/>
          <a:sy n="98" d="100"/>
        </p:scale>
        <p:origin x="1578" y="72"/>
      </p:cViewPr>
      <p:guideLst>
        <p:guide orient="horz" pos="277"/>
        <p:guide orient="horz" pos="3929"/>
        <p:guide orient="horz" pos="3930"/>
        <p:guide orient="horz" pos="1094"/>
        <p:guide orient="horz" pos="278"/>
        <p:guide orient="horz" pos="981"/>
        <p:guide pos="398"/>
        <p:guide pos="5842"/>
        <p:guide pos="625"/>
        <p:guide pos="1102"/>
        <p:guide pos="875"/>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snapToObjects="1">
      <p:cViewPr varScale="1">
        <p:scale>
          <a:sx n="55" d="100"/>
          <a:sy n="55" d="100"/>
        </p:scale>
        <p:origin x="-3704" y="-104"/>
      </p:cViewPr>
      <p:guideLst>
        <p:guide orient="horz" pos="3223"/>
        <p:guide pos="2238"/>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Rüegge" userId="ac3338584e172575" providerId="LiveId" clId="{8DC2C31A-2BCD-479D-BDDD-3D29770D28C5}"/>
    <pc:docChg chg="undo custSel modSld">
      <pc:chgData name="Vincent Rüegge" userId="ac3338584e172575" providerId="LiveId" clId="{8DC2C31A-2BCD-479D-BDDD-3D29770D28C5}" dt="2020-04-27T11:23:17.747" v="4750" actId="20577"/>
      <pc:docMkLst>
        <pc:docMk/>
      </pc:docMkLst>
      <pc:sldChg chg="delSp modSp delCm modNotesTx">
        <pc:chgData name="Vincent Rüegge" userId="ac3338584e172575" providerId="LiveId" clId="{8DC2C31A-2BCD-479D-BDDD-3D29770D28C5}" dt="2020-04-27T11:23:17.747" v="4750" actId="20577"/>
        <pc:sldMkLst>
          <pc:docMk/>
          <pc:sldMk cId="0" sldId="848"/>
        </pc:sldMkLst>
        <pc:spChg chg="del">
          <ac:chgData name="Vincent Rüegge" userId="ac3338584e172575" providerId="LiveId" clId="{8DC2C31A-2BCD-479D-BDDD-3D29770D28C5}" dt="2020-04-27T11:18:56.031" v="4668" actId="478"/>
          <ac:spMkLst>
            <pc:docMk/>
            <pc:sldMk cId="0" sldId="848"/>
            <ac:spMk id="2" creationId="{00000000-0000-0000-0000-000000000000}"/>
          </ac:spMkLst>
        </pc:spChg>
        <pc:spChg chg="mod">
          <ac:chgData name="Vincent Rüegge" userId="ac3338584e172575" providerId="LiveId" clId="{8DC2C31A-2BCD-479D-BDDD-3D29770D28C5}" dt="2020-04-27T11:23:17.747" v="4750" actId="20577"/>
          <ac:spMkLst>
            <pc:docMk/>
            <pc:sldMk cId="0" sldId="848"/>
            <ac:spMk id="7170" creationId="{00000000-0000-0000-0000-000000000000}"/>
          </ac:spMkLst>
        </pc:spChg>
      </pc:sldChg>
      <pc:sldChg chg="modSp">
        <pc:chgData name="Vincent Rüegge" userId="ac3338584e172575" providerId="LiveId" clId="{8DC2C31A-2BCD-479D-BDDD-3D29770D28C5}" dt="2020-04-27T09:58:59.247" v="1794" actId="20577"/>
        <pc:sldMkLst>
          <pc:docMk/>
          <pc:sldMk cId="0" sldId="849"/>
        </pc:sldMkLst>
        <pc:spChg chg="mod">
          <ac:chgData name="Vincent Rüegge" userId="ac3338584e172575" providerId="LiveId" clId="{8DC2C31A-2BCD-479D-BDDD-3D29770D28C5}" dt="2020-04-27T08:15:04.341" v="6" actId="20577"/>
          <ac:spMkLst>
            <pc:docMk/>
            <pc:sldMk cId="0" sldId="849"/>
            <ac:spMk id="4" creationId="{00000000-0000-0000-0000-000000000000}"/>
          </ac:spMkLst>
        </pc:spChg>
        <pc:spChg chg="mod">
          <ac:chgData name="Vincent Rüegge" userId="ac3338584e172575" providerId="LiveId" clId="{8DC2C31A-2BCD-479D-BDDD-3D29770D28C5}" dt="2020-04-27T09:58:59.247" v="1794" actId="20577"/>
          <ac:spMkLst>
            <pc:docMk/>
            <pc:sldMk cId="0" sldId="849"/>
            <ac:spMk id="8195" creationId="{00000000-0000-0000-0000-000000000000}"/>
          </ac:spMkLst>
        </pc:spChg>
      </pc:sldChg>
      <pc:sldChg chg="modSp modNotes modNotesTx">
        <pc:chgData name="Vincent Rüegge" userId="ac3338584e172575" providerId="LiveId" clId="{8DC2C31A-2BCD-479D-BDDD-3D29770D28C5}" dt="2020-04-27T11:14:04.413" v="4550" actId="20577"/>
        <pc:sldMkLst>
          <pc:docMk/>
          <pc:sldMk cId="0" sldId="861"/>
        </pc:sldMkLst>
        <pc:spChg chg="mod">
          <ac:chgData name="Vincent Rüegge" userId="ac3338584e172575" providerId="LiveId" clId="{8DC2C31A-2BCD-479D-BDDD-3D29770D28C5}" dt="2020-04-27T10:59:04.155" v="3954" actId="20577"/>
          <ac:spMkLst>
            <pc:docMk/>
            <pc:sldMk cId="0" sldId="861"/>
            <ac:spMk id="3" creationId="{C68C283B-8D8F-4AD8-8AA8-F611770EA319}"/>
          </ac:spMkLst>
        </pc:spChg>
      </pc:sldChg>
      <pc:sldChg chg="addSp delSp modSp modNotesTx">
        <pc:chgData name="Vincent Rüegge" userId="ac3338584e172575" providerId="LiveId" clId="{8DC2C31A-2BCD-479D-BDDD-3D29770D28C5}" dt="2020-04-27T08:57:19.260" v="725" actId="20577"/>
        <pc:sldMkLst>
          <pc:docMk/>
          <pc:sldMk cId="1110433661" sldId="862"/>
        </pc:sldMkLst>
        <pc:spChg chg="add del mod">
          <ac:chgData name="Vincent Rüegge" userId="ac3338584e172575" providerId="LiveId" clId="{8DC2C31A-2BCD-479D-BDDD-3D29770D28C5}" dt="2020-04-27T08:36:28.009" v="345"/>
          <ac:spMkLst>
            <pc:docMk/>
            <pc:sldMk cId="1110433661" sldId="862"/>
            <ac:spMk id="2" creationId="{83C9036B-82E4-49C0-BA18-9EA0A570FBE1}"/>
          </ac:spMkLst>
        </pc:spChg>
        <pc:spChg chg="add mod">
          <ac:chgData name="Vincent Rüegge" userId="ac3338584e172575" providerId="LiveId" clId="{8DC2C31A-2BCD-479D-BDDD-3D29770D28C5}" dt="2020-04-27T08:36:38.515" v="349" actId="20577"/>
          <ac:spMkLst>
            <pc:docMk/>
            <pc:sldMk cId="1110433661" sldId="862"/>
            <ac:spMk id="5" creationId="{B19016D5-CF3F-401B-B4C9-AD2F72ABA50E}"/>
          </ac:spMkLst>
        </pc:spChg>
        <pc:spChg chg="mod">
          <ac:chgData name="Vincent Rüegge" userId="ac3338584e172575" providerId="LiveId" clId="{8DC2C31A-2BCD-479D-BDDD-3D29770D28C5}" dt="2020-04-27T08:52:22.952" v="650" actId="20577"/>
          <ac:spMkLst>
            <pc:docMk/>
            <pc:sldMk cId="1110433661" sldId="862"/>
            <ac:spMk id="11267" creationId="{00000000-0000-0000-0000-000000000000}"/>
          </ac:spMkLst>
        </pc:spChg>
        <pc:graphicFrameChg chg="modGraphic">
          <ac:chgData name="Vincent Rüegge" userId="ac3338584e172575" providerId="LiveId" clId="{8DC2C31A-2BCD-479D-BDDD-3D29770D28C5}" dt="2020-04-27T08:35:25.400" v="305" actId="20577"/>
          <ac:graphicFrameMkLst>
            <pc:docMk/>
            <pc:sldMk cId="1110433661" sldId="862"/>
            <ac:graphicFrameMk id="34" creationId="{44C93209-B695-43BD-9134-3616C4710206}"/>
          </ac:graphicFrameMkLst>
        </pc:graphicFrameChg>
      </pc:sldChg>
      <pc:sldChg chg="delSp modSp modNotesTx">
        <pc:chgData name="Vincent Rüegge" userId="ac3338584e172575" providerId="LiveId" clId="{8DC2C31A-2BCD-479D-BDDD-3D29770D28C5}" dt="2020-04-27T10:02:45.133" v="1852" actId="20577"/>
        <pc:sldMkLst>
          <pc:docMk/>
          <pc:sldMk cId="2440749108" sldId="865"/>
        </pc:sldMkLst>
        <pc:spChg chg="mod">
          <ac:chgData name="Vincent Rüegge" userId="ac3338584e172575" providerId="LiveId" clId="{8DC2C31A-2BCD-479D-BDDD-3D29770D28C5}" dt="2020-04-27T09:50:46.673" v="1571" actId="20577"/>
          <ac:spMkLst>
            <pc:docMk/>
            <pc:sldMk cId="2440749108" sldId="865"/>
            <ac:spMk id="3" creationId="{1D0329CD-DF4B-4D35-A790-3225B0E479CC}"/>
          </ac:spMkLst>
        </pc:spChg>
        <pc:spChg chg="mod">
          <ac:chgData name="Vincent Rüegge" userId="ac3338584e172575" providerId="LiveId" clId="{8DC2C31A-2BCD-479D-BDDD-3D29770D28C5}" dt="2020-04-27T09:59:32.297" v="1842" actId="20577"/>
          <ac:spMkLst>
            <pc:docMk/>
            <pc:sldMk cId="2440749108" sldId="865"/>
            <ac:spMk id="11266" creationId="{00000000-0000-0000-0000-000000000000}"/>
          </ac:spMkLst>
        </pc:spChg>
        <pc:graphicFrameChg chg="del mod modGraphic">
          <ac:chgData name="Vincent Rüegge" userId="ac3338584e172575" providerId="LiveId" clId="{8DC2C31A-2BCD-479D-BDDD-3D29770D28C5}" dt="2020-04-27T09:34:54.665" v="1304" actId="478"/>
          <ac:graphicFrameMkLst>
            <pc:docMk/>
            <pc:sldMk cId="2440749108" sldId="865"/>
            <ac:graphicFrameMk id="2" creationId="{44C93209-B695-43BD-9134-3616C4710206}"/>
          </ac:graphicFrameMkLst>
        </pc:graphicFrameChg>
        <pc:graphicFrameChg chg="mod">
          <ac:chgData name="Vincent Rüegge" userId="ac3338584e172575" providerId="LiveId" clId="{8DC2C31A-2BCD-479D-BDDD-3D29770D28C5}" dt="2020-04-27T09:50:00.658" v="1558" actId="1076"/>
          <ac:graphicFrameMkLst>
            <pc:docMk/>
            <pc:sldMk cId="2440749108" sldId="865"/>
            <ac:graphicFrameMk id="19" creationId="{D782766D-637C-4136-AE12-0EE00C326070}"/>
          </ac:graphicFrameMkLst>
        </pc:graphicFrameChg>
        <pc:graphicFrameChg chg="mod">
          <ac:chgData name="Vincent Rüegge" userId="ac3338584e172575" providerId="LiveId" clId="{8DC2C31A-2BCD-479D-BDDD-3D29770D28C5}" dt="2020-04-27T09:50:08.268" v="1561" actId="1076"/>
          <ac:graphicFrameMkLst>
            <pc:docMk/>
            <pc:sldMk cId="2440749108" sldId="865"/>
            <ac:graphicFrameMk id="21" creationId="{DB5A43DE-8773-4BCB-AD4C-5B48052C8151}"/>
          </ac:graphicFrameMkLst>
        </pc:graphicFrameChg>
      </pc:sldChg>
      <pc:sldChg chg="addSp modSp modNotes modNotesTx">
        <pc:chgData name="Vincent Rüegge" userId="ac3338584e172575" providerId="LiveId" clId="{8DC2C31A-2BCD-479D-BDDD-3D29770D28C5}" dt="2020-04-27T10:47:48.062" v="3666" actId="27636"/>
        <pc:sldMkLst>
          <pc:docMk/>
          <pc:sldMk cId="266091653" sldId="866"/>
        </pc:sldMkLst>
        <pc:spChg chg="mod">
          <ac:chgData name="Vincent Rüegge" userId="ac3338584e172575" providerId="LiveId" clId="{8DC2C31A-2BCD-479D-BDDD-3D29770D28C5}" dt="2020-04-27T10:04:39.324" v="1856" actId="20577"/>
          <ac:spMkLst>
            <pc:docMk/>
            <pc:sldMk cId="266091653" sldId="866"/>
            <ac:spMk id="9" creationId="{8BD1C62B-0B7B-4F07-A5E9-A25489185591}"/>
          </ac:spMkLst>
        </pc:spChg>
        <pc:spChg chg="mod">
          <ac:chgData name="Vincent Rüegge" userId="ac3338584e172575" providerId="LiveId" clId="{8DC2C31A-2BCD-479D-BDDD-3D29770D28C5}" dt="2020-04-27T10:04:49.488" v="1864" actId="14100"/>
          <ac:spMkLst>
            <pc:docMk/>
            <pc:sldMk cId="266091653" sldId="866"/>
            <ac:spMk id="10" creationId="{E52F1F0B-5A93-479F-BB2A-97C878F9829B}"/>
          </ac:spMkLst>
        </pc:spChg>
        <pc:spChg chg="mod">
          <ac:chgData name="Vincent Rüegge" userId="ac3338584e172575" providerId="LiveId" clId="{8DC2C31A-2BCD-479D-BDDD-3D29770D28C5}" dt="2020-04-27T10:04:42.465" v="1859" actId="20577"/>
          <ac:spMkLst>
            <pc:docMk/>
            <pc:sldMk cId="266091653" sldId="866"/>
            <ac:spMk id="13" creationId="{6B110BCE-213D-4B42-9F9B-B88E8EA12A7B}"/>
          </ac:spMkLst>
        </pc:spChg>
        <pc:spChg chg="mod">
          <ac:chgData name="Vincent Rüegge" userId="ac3338584e172575" providerId="LiveId" clId="{8DC2C31A-2BCD-479D-BDDD-3D29770D28C5}" dt="2020-04-27T10:06:59.160" v="1872" actId="20577"/>
          <ac:spMkLst>
            <pc:docMk/>
            <pc:sldMk cId="266091653" sldId="866"/>
            <ac:spMk id="14" creationId="{29659907-703D-4265-9BDE-E97178F6F96D}"/>
          </ac:spMkLst>
        </pc:spChg>
        <pc:spChg chg="mod">
          <ac:chgData name="Vincent Rüegge" userId="ac3338584e172575" providerId="LiveId" clId="{8DC2C31A-2BCD-479D-BDDD-3D29770D28C5}" dt="2020-04-27T10:07:06.098" v="1878" actId="20577"/>
          <ac:spMkLst>
            <pc:docMk/>
            <pc:sldMk cId="266091653" sldId="866"/>
            <ac:spMk id="17" creationId="{5D907F3D-84A5-4CBC-9909-71D9D0AB900E}"/>
          </ac:spMkLst>
        </pc:spChg>
        <pc:spChg chg="mod">
          <ac:chgData name="Vincent Rüegge" userId="ac3338584e172575" providerId="LiveId" clId="{8DC2C31A-2BCD-479D-BDDD-3D29770D28C5}" dt="2020-04-27T10:21:31.770" v="2582" actId="14100"/>
          <ac:spMkLst>
            <pc:docMk/>
            <pc:sldMk cId="266091653" sldId="866"/>
            <ac:spMk id="19" creationId="{21CB9E2F-7B4E-41A1-BD51-3AF6E9A609ED}"/>
          </ac:spMkLst>
        </pc:spChg>
        <pc:spChg chg="mod">
          <ac:chgData name="Vincent Rüegge" userId="ac3338584e172575" providerId="LiveId" clId="{8DC2C31A-2BCD-479D-BDDD-3D29770D28C5}" dt="2020-04-27T10:21:15.226" v="2580" actId="14100"/>
          <ac:spMkLst>
            <pc:docMk/>
            <pc:sldMk cId="266091653" sldId="866"/>
            <ac:spMk id="30" creationId="{72F02271-62C3-4D5B-BB74-D50397FCB035}"/>
          </ac:spMkLst>
        </pc:spChg>
        <pc:spChg chg="mod">
          <ac:chgData name="Vincent Rüegge" userId="ac3338584e172575" providerId="LiveId" clId="{8DC2C31A-2BCD-479D-BDDD-3D29770D28C5}" dt="2020-04-27T10:05:03.984" v="1865" actId="14100"/>
          <ac:spMkLst>
            <pc:docMk/>
            <pc:sldMk cId="266091653" sldId="866"/>
            <ac:spMk id="32" creationId="{08EDACF1-DFFE-4802-A6D3-C160FF072A90}"/>
          </ac:spMkLst>
        </pc:spChg>
        <pc:spChg chg="add mod">
          <ac:chgData name="Vincent Rüegge" userId="ac3338584e172575" providerId="LiveId" clId="{8DC2C31A-2BCD-479D-BDDD-3D29770D28C5}" dt="2020-04-27T10:09:38.404" v="1931" actId="12788"/>
          <ac:spMkLst>
            <pc:docMk/>
            <pc:sldMk cId="266091653" sldId="866"/>
            <ac:spMk id="46" creationId="{D3AE5DF3-8271-4717-8134-40323B4234B9}"/>
          </ac:spMkLst>
        </pc:spChg>
        <pc:spChg chg="add mod">
          <ac:chgData name="Vincent Rüegge" userId="ac3338584e172575" providerId="LiveId" clId="{8DC2C31A-2BCD-479D-BDDD-3D29770D28C5}" dt="2020-04-27T10:09:38.404" v="1931" actId="12788"/>
          <ac:spMkLst>
            <pc:docMk/>
            <pc:sldMk cId="266091653" sldId="866"/>
            <ac:spMk id="47" creationId="{DA61908B-EFE5-4C5A-83FA-BBD0C192CC69}"/>
          </ac:spMkLst>
        </pc:spChg>
        <pc:spChg chg="mod">
          <ac:chgData name="Vincent Rüegge" userId="ac3338584e172575" providerId="LiveId" clId="{8DC2C31A-2BCD-479D-BDDD-3D29770D28C5}" dt="2020-04-27T09:54:15.817" v="1687" actId="20577"/>
          <ac:spMkLst>
            <pc:docMk/>
            <pc:sldMk cId="266091653" sldId="866"/>
            <ac:spMk id="11266" creationId="{00000000-0000-0000-0000-000000000000}"/>
          </ac:spMkLst>
        </pc:spChg>
        <pc:cxnChg chg="mod">
          <ac:chgData name="Vincent Rüegge" userId="ac3338584e172575" providerId="LiveId" clId="{8DC2C31A-2BCD-479D-BDDD-3D29770D28C5}" dt="2020-04-27T10:04:49.488" v="1864" actId="14100"/>
          <ac:cxnSpMkLst>
            <pc:docMk/>
            <pc:sldMk cId="266091653" sldId="866"/>
            <ac:cxnSpMk id="41" creationId="{1246AA05-67BC-4EE9-8D94-75D3CA2CC998}"/>
          </ac:cxnSpMkLst>
        </pc:cxnChg>
      </pc:sldChg>
      <pc:sldChg chg="addSp delSp modSp modNotesTx">
        <pc:chgData name="Vincent Rüegge" userId="ac3338584e172575" providerId="LiveId" clId="{8DC2C31A-2BCD-479D-BDDD-3D29770D28C5}" dt="2020-04-27T09:59:18.202" v="1841" actId="20577"/>
        <pc:sldMkLst>
          <pc:docMk/>
          <pc:sldMk cId="2017870631" sldId="868"/>
        </pc:sldMkLst>
        <pc:spChg chg="del mod">
          <ac:chgData name="Vincent Rüegge" userId="ac3338584e172575" providerId="LiveId" clId="{8DC2C31A-2BCD-479D-BDDD-3D29770D28C5}" dt="2020-04-27T09:09:16.901" v="800" actId="478"/>
          <ac:spMkLst>
            <pc:docMk/>
            <pc:sldMk cId="2017870631" sldId="868"/>
            <ac:spMk id="6" creationId="{00000000-0000-0000-0000-000000000000}"/>
          </ac:spMkLst>
        </pc:spChg>
        <pc:spChg chg="mod">
          <ac:chgData name="Vincent Rüegge" userId="ac3338584e172575" providerId="LiveId" clId="{8DC2C31A-2BCD-479D-BDDD-3D29770D28C5}" dt="2020-04-27T09:29:01.898" v="1105"/>
          <ac:spMkLst>
            <pc:docMk/>
            <pc:sldMk cId="2017870631" sldId="868"/>
            <ac:spMk id="11" creationId="{00000000-0000-0000-0000-000000000000}"/>
          </ac:spMkLst>
        </pc:spChg>
        <pc:spChg chg="mod">
          <ac:chgData name="Vincent Rüegge" userId="ac3338584e172575" providerId="LiveId" clId="{8DC2C31A-2BCD-479D-BDDD-3D29770D28C5}" dt="2020-04-27T09:59:18.202" v="1841" actId="20577"/>
          <ac:spMkLst>
            <pc:docMk/>
            <pc:sldMk cId="2017870631" sldId="868"/>
            <ac:spMk id="8194" creationId="{00000000-0000-0000-0000-000000000000}"/>
          </ac:spMkLst>
        </pc:spChg>
        <pc:picChg chg="add mod">
          <ac:chgData name="Vincent Rüegge" userId="ac3338584e172575" providerId="LiveId" clId="{8DC2C31A-2BCD-479D-BDDD-3D29770D28C5}" dt="2020-04-27T09:29:16.188" v="1126" actId="1038"/>
          <ac:picMkLst>
            <pc:docMk/>
            <pc:sldMk cId="2017870631" sldId="868"/>
            <ac:picMk id="12" creationId="{24CBC19C-F5B8-4057-8796-F8602D07E0BA}"/>
          </ac:picMkLst>
        </pc:picChg>
        <pc:picChg chg="mod">
          <ac:chgData name="Vincent Rüegge" userId="ac3338584e172575" providerId="LiveId" clId="{8DC2C31A-2BCD-479D-BDDD-3D29770D28C5}" dt="2020-04-27T09:29:16.188" v="1126" actId="1038"/>
          <ac:picMkLst>
            <pc:docMk/>
            <pc:sldMk cId="2017870631" sldId="868"/>
            <ac:picMk id="20" creationId="{00000000-0000-0000-0000-000000000000}"/>
          </ac:picMkLst>
        </pc:picChg>
      </pc:sldChg>
    </pc:docChg>
  </pc:docChgLst>
</pc:chgInfo>
</file>

<file path=ppt/diagrams/_rels/data5.xml.rels><?xml version="1.0" encoding="UTF-8" standalone="yes"?>
<Relationships xmlns="http://schemas.openxmlformats.org/package/2006/relationships"><Relationship Id="rId1" Type="http://schemas.openxmlformats.org/officeDocument/2006/relationships/image" Target="../media/image29.PNG"/></Relationships>
</file>

<file path=ppt/diagrams/_rels/data6.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Request</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Response</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Web Application</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Deep Learning Model</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custLinFactNeighborX="333" custLinFactNeighborY="-19816">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dgm:t>
        <a:bodyPr/>
        <a:lstStyle/>
        <a:p>
          <a:r>
            <a:rPr lang="de-CH"/>
            <a:t>Input: Brand Image</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a:solidFill>
          <a:schemeClr val="accent2"/>
        </a:solidFill>
      </dgm:spPr>
      <dgm:t>
        <a:bodyPr/>
        <a:lstStyle/>
        <a:p>
          <a:r>
            <a:rPr lang="de-CH"/>
            <a:t>Output: Class Label</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dpi="0" rotWithShape="1">
          <a:blip xmlns:r="http://schemas.openxmlformats.org/officeDocument/2006/relationships" r:embed="rId1">
            <a:alphaModFix amt="60000"/>
          </a:blip>
          <a:srcRect/>
          <a:stretch>
            <a:fillRect l="828" t="20983" r="828" b="20983"/>
          </a:stretch>
        </a:blipFill>
        <a:ln w="1270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43553"/>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Request</a:t>
          </a:r>
        </a:p>
      </dsp:txBody>
      <dsp:txXfrm>
        <a:off x="0" y="143553"/>
        <a:ext cx="2173635" cy="418586"/>
      </dsp:txXfrm>
    </dsp:sp>
    <dsp:sp modelId="{C09B49A9-F287-466D-9FA8-2969A250D43B}">
      <dsp:nvSpPr>
        <dsp:cNvPr id="0" name=""/>
        <dsp:cNvSpPr/>
      </dsp:nvSpPr>
      <dsp:spPr>
        <a:xfrm>
          <a:off x="0" y="520175"/>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12206"/>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Response</a:t>
          </a:r>
        </a:p>
      </dsp:txBody>
      <dsp:txXfrm>
        <a:off x="0" y="112206"/>
        <a:ext cx="2173635" cy="418586"/>
      </dsp:txXfrm>
    </dsp:sp>
    <dsp:sp modelId="{C09B49A9-F287-466D-9FA8-2969A250D43B}">
      <dsp:nvSpPr>
        <dsp:cNvPr id="0" name=""/>
        <dsp:cNvSpPr/>
      </dsp:nvSpPr>
      <dsp:spPr>
        <a:xfrm>
          <a:off x="0" y="488828"/>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61005"/>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Web Application</a:t>
          </a:r>
        </a:p>
      </dsp:txBody>
      <dsp:txXfrm>
        <a:off x="0" y="61005"/>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0"/>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Deep Learning Model</a:t>
          </a:r>
        </a:p>
      </dsp:txBody>
      <dsp:txXfrm>
        <a:off x="0" y="0"/>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154280" y="245833"/>
          <a:ext cx="1488189" cy="12609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154280" y="5400"/>
          <a:ext cx="1488189" cy="21712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CH" sz="1000" kern="1200"/>
            <a:t>Input: Brand Image</a:t>
          </a:r>
        </a:p>
      </dsp:txBody>
      <dsp:txXfrm>
        <a:off x="154280" y="5400"/>
        <a:ext cx="1488189" cy="2171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0" y="263009"/>
          <a:ext cx="1584042" cy="1342149"/>
        </a:xfrm>
        <a:prstGeom prst="rect">
          <a:avLst/>
        </a:prstGeom>
        <a:blipFill dpi="0" rotWithShape="1">
          <a:blip xmlns:r="http://schemas.openxmlformats.org/officeDocument/2006/relationships" r:embed="rId1">
            <a:alphaModFix amt="60000"/>
          </a:blip>
          <a:srcRect/>
          <a:stretch>
            <a:fillRect l="828" t="20983" r="828" b="20983"/>
          </a:stretch>
        </a:blipFill>
        <a:ln w="1270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0" y="7090"/>
          <a:ext cx="1584042" cy="23111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CH" sz="1100" kern="1200"/>
            <a:t>Output: Class Label</a:t>
          </a:r>
        </a:p>
      </dsp:txBody>
      <dsp:txXfrm>
        <a:off x="0" y="7090"/>
        <a:ext cx="1584042" cy="23111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639"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sz="quarter" idx="1"/>
          </p:nvPr>
        </p:nvSpPr>
        <p:spPr>
          <a:xfrm>
            <a:off x="4023836" y="1"/>
            <a:ext cx="3078639"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1766B9EA-E083-A94D-96A5-C5476B884CFE}" type="datetime1">
              <a:rPr lang="en-US"/>
              <a:pPr/>
              <a:t>4/27/2020</a:t>
            </a:fld>
            <a:endParaRPr lang="en-US"/>
          </a:p>
        </p:txBody>
      </p:sp>
      <p:sp>
        <p:nvSpPr>
          <p:cNvPr id="4" name="Footer Placeholder 3"/>
          <p:cNvSpPr>
            <a:spLocks noGrp="1"/>
          </p:cNvSpPr>
          <p:nvPr>
            <p:ph type="ftr" sz="quarter" idx="2"/>
          </p:nvPr>
        </p:nvSpPr>
        <p:spPr>
          <a:xfrm>
            <a:off x="1" y="9721851"/>
            <a:ext cx="3078639"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5" name="Slide Number Placeholder 4"/>
          <p:cNvSpPr>
            <a:spLocks noGrp="1"/>
          </p:cNvSpPr>
          <p:nvPr>
            <p:ph type="sldNum" sz="quarter" idx="3"/>
          </p:nvPr>
        </p:nvSpPr>
        <p:spPr>
          <a:xfrm>
            <a:off x="4023836" y="9721851"/>
            <a:ext cx="3078639"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B97C6CC3-1B99-CC41-8C4F-FD94DC1E3784}" type="slidenum">
              <a:rPr lang="en-US"/>
              <a:pPr/>
              <a:t>‹#›</a:t>
            </a:fld>
            <a:endParaRPr lang="en-US"/>
          </a:p>
        </p:txBody>
      </p:sp>
    </p:spTree>
    <p:extLst>
      <p:ext uri="{BB962C8B-B14F-4D97-AF65-F5344CB8AC3E}">
        <p14:creationId xmlns:p14="http://schemas.microsoft.com/office/powerpoint/2010/main" val="195706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639"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4023836" y="1"/>
            <a:ext cx="3078639"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3598794E-35F3-8D48-B244-F21DA91EADA9}" type="datetime1">
              <a:rPr lang="en-US"/>
              <a:pPr/>
              <a:t>4/27/2020</a:t>
            </a:fld>
            <a:endParaRPr lang="en-US"/>
          </a:p>
        </p:txBody>
      </p:sp>
      <p:sp>
        <p:nvSpPr>
          <p:cNvPr id="4" name="Slide Image Placeholder 3"/>
          <p:cNvSpPr>
            <a:spLocks noGrp="1" noRot="1" noChangeAspect="1"/>
          </p:cNvSpPr>
          <p:nvPr>
            <p:ph type="sldImg" idx="2"/>
          </p:nvPr>
        </p:nvSpPr>
        <p:spPr>
          <a:xfrm>
            <a:off x="781050" y="768350"/>
            <a:ext cx="5541963"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10090" y="4860925"/>
            <a:ext cx="5683886" cy="4605338"/>
          </a:xfrm>
          <a:prstGeom prst="rect">
            <a:avLst/>
          </a:prstGeom>
        </p:spPr>
        <p:txBody>
          <a:bodyPr vert="horz" lIns="99048" tIns="49524" rIns="99048" bIns="49524" rtlCol="0">
            <a:normAutofit/>
          </a:bodyPr>
          <a:lstStyle/>
          <a:p>
            <a:pPr lvl="0"/>
            <a:r>
              <a:rPr lang="de-CH" noProof="0"/>
              <a:t>Click to edit Master text styles</a:t>
            </a:r>
          </a:p>
          <a:p>
            <a:pPr lvl="1"/>
            <a:r>
              <a:rPr lang="de-CH" noProof="0"/>
              <a:t>Second level</a:t>
            </a:r>
          </a:p>
          <a:p>
            <a:pPr lvl="2"/>
            <a:r>
              <a:rPr lang="de-CH" noProof="0"/>
              <a:t>Third level</a:t>
            </a:r>
          </a:p>
          <a:p>
            <a:pPr lvl="3"/>
            <a:r>
              <a:rPr lang="de-CH" noProof="0"/>
              <a:t>Fourth level</a:t>
            </a:r>
          </a:p>
          <a:p>
            <a:pPr lvl="4"/>
            <a:r>
              <a:rPr lang="de-CH" noProof="0"/>
              <a:t>Fifth level</a:t>
            </a:r>
            <a:endParaRPr lang="en-US" noProof="0"/>
          </a:p>
        </p:txBody>
      </p:sp>
      <p:sp>
        <p:nvSpPr>
          <p:cNvPr id="6" name="Footer Placeholder 5"/>
          <p:cNvSpPr>
            <a:spLocks noGrp="1"/>
          </p:cNvSpPr>
          <p:nvPr>
            <p:ph type="ftr" sz="quarter" idx="4"/>
          </p:nvPr>
        </p:nvSpPr>
        <p:spPr>
          <a:xfrm>
            <a:off x="1" y="9721851"/>
            <a:ext cx="3078639"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4023836" y="9721851"/>
            <a:ext cx="3078639"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2A9D45BF-071E-7C44-BE90-B011D0240A3E}" type="slidenum">
              <a:rPr lang="en-US"/>
              <a:pPr/>
              <a:t>‹#›</a:t>
            </a:fld>
            <a:endParaRPr lang="en-US"/>
          </a:p>
        </p:txBody>
      </p:sp>
    </p:spTree>
    <p:extLst>
      <p:ext uri="{BB962C8B-B14F-4D97-AF65-F5344CB8AC3E}">
        <p14:creationId xmlns:p14="http://schemas.microsoft.com/office/powerpoint/2010/main" val="136873381"/>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56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28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00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72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Welcome </a:t>
            </a:r>
            <a:r>
              <a:rPr lang="de-CH" dirty="0" err="1"/>
              <a:t>to</a:t>
            </a:r>
            <a:r>
              <a:rPr lang="de-CH" dirty="0"/>
              <a:t> </a:t>
            </a:r>
            <a:r>
              <a:rPr lang="de-CH" dirty="0" err="1"/>
              <a:t>our</a:t>
            </a:r>
            <a:r>
              <a:rPr lang="de-CH" dirty="0"/>
              <a:t> </a:t>
            </a:r>
            <a:r>
              <a:rPr lang="de-CH" dirty="0" err="1"/>
              <a:t>presentation</a:t>
            </a:r>
            <a:r>
              <a:rPr lang="de-CH" dirty="0"/>
              <a:t> on </a:t>
            </a:r>
            <a:r>
              <a:rPr lang="de-CH"/>
              <a:t>Brand</a:t>
            </a:r>
            <a:r>
              <a:rPr lang="de-CH" baseline="0"/>
              <a:t> </a:t>
            </a:r>
            <a:r>
              <a:rPr lang="de-CH" baseline="0" smtClean="0"/>
              <a:t>Management – a project of the «Deep Learning for Marketing» class taught at the University of Zurich. </a:t>
            </a:r>
          </a:p>
          <a:p>
            <a:endParaRPr lang="de-CH" baseline="0" smtClean="0"/>
          </a:p>
          <a:p>
            <a:r>
              <a:rPr lang="de-CH" baseline="0" smtClean="0"/>
              <a:t>Our </a:t>
            </a:r>
            <a:r>
              <a:rPr lang="de-CH" baseline="0" dirty="0" err="1"/>
              <a:t>project</a:t>
            </a:r>
            <a:r>
              <a:rPr lang="de-CH" baseline="0" dirty="0"/>
              <a:t> </a:t>
            </a:r>
            <a:r>
              <a:rPr lang="de-CH" baseline="0" dirty="0" err="1"/>
              <a:t>is</a:t>
            </a:r>
            <a:r>
              <a:rPr lang="de-CH" baseline="0" dirty="0"/>
              <a:t> </a:t>
            </a:r>
            <a:r>
              <a:rPr lang="de-CH" baseline="0" dirty="0" err="1"/>
              <a:t>based</a:t>
            </a:r>
            <a:r>
              <a:rPr lang="de-CH" baseline="0" dirty="0"/>
              <a:t> on </a:t>
            </a:r>
            <a:r>
              <a:rPr lang="de-CH" baseline="0" dirty="0" err="1"/>
              <a:t>the</a:t>
            </a:r>
            <a:r>
              <a:rPr lang="de-CH" baseline="0" dirty="0"/>
              <a:t> </a:t>
            </a:r>
            <a:r>
              <a:rPr lang="de-CH" baseline="0" dirty="0" err="1"/>
              <a:t>study</a:t>
            </a:r>
            <a:r>
              <a:rPr lang="de-CH" baseline="0" dirty="0"/>
              <a:t> </a:t>
            </a:r>
            <a:r>
              <a:rPr lang="de-CH" baseline="0" dirty="0" err="1"/>
              <a:t>conductd</a:t>
            </a:r>
            <a:r>
              <a:rPr lang="de-CH" baseline="0" dirty="0"/>
              <a:t> </a:t>
            </a:r>
            <a:r>
              <a:rPr lang="de-CH" baseline="0" dirty="0" err="1"/>
              <a:t>by</a:t>
            </a:r>
            <a:r>
              <a:rPr lang="en-US" sz="1200" kern="1200" baseline="0" dirty="0">
                <a:solidFill>
                  <a:schemeClr val="tx1"/>
                </a:solidFill>
                <a:effectLst/>
                <a:latin typeface="+mn-lt"/>
                <a:ea typeface="MS PGothic" panose="020B0600070205080204" pitchFamily="34" charset="-128"/>
                <a:cs typeface="MS PGothic" charset="0"/>
              </a:rPr>
              <a:t> </a:t>
            </a:r>
            <a:r>
              <a:rPr lang="en-US" sz="1200" kern="1200" dirty="0">
                <a:solidFill>
                  <a:schemeClr val="tx1"/>
                </a:solidFill>
                <a:effectLst/>
                <a:latin typeface="+mn-lt"/>
                <a:ea typeface="MS PGothic" panose="020B0600070205080204" pitchFamily="34" charset="-128"/>
                <a:cs typeface="MS PGothic" charset="0"/>
              </a:rPr>
              <a:t>Liu </a:t>
            </a:r>
            <a:r>
              <a:rPr lang="en-US" sz="1200" kern="1200" dirty="0" err="1">
                <a:solidFill>
                  <a:schemeClr val="tx1"/>
                </a:solidFill>
                <a:effectLst/>
                <a:latin typeface="+mn-lt"/>
                <a:ea typeface="MS PGothic" panose="020B0600070205080204" pitchFamily="34" charset="-128"/>
                <a:cs typeface="MS PGothic" charset="0"/>
              </a:rPr>
              <a:t>Liu</a:t>
            </a:r>
            <a:r>
              <a:rPr lang="en-US" sz="1200" kern="1200" dirty="0">
                <a:solidFill>
                  <a:schemeClr val="tx1"/>
                </a:solidFill>
                <a:effectLst/>
                <a:latin typeface="+mn-lt"/>
                <a:ea typeface="MS PGothic" panose="020B0600070205080204" pitchFamily="34" charset="-128"/>
                <a:cs typeface="MS PGothic" charset="0"/>
              </a:rPr>
              <a:t>, Daria </a:t>
            </a:r>
            <a:r>
              <a:rPr lang="en-US" sz="1200" kern="1200" dirty="0" err="1">
                <a:solidFill>
                  <a:schemeClr val="tx1"/>
                </a:solidFill>
                <a:effectLst/>
                <a:latin typeface="+mn-lt"/>
                <a:ea typeface="MS PGothic" panose="020B0600070205080204" pitchFamily="34" charset="-128"/>
                <a:cs typeface="MS PGothic" charset="0"/>
              </a:rPr>
              <a:t>Dzyabura</a:t>
            </a:r>
            <a:r>
              <a:rPr lang="en-US" sz="1200" kern="1200" dirty="0">
                <a:solidFill>
                  <a:schemeClr val="tx1"/>
                </a:solidFill>
                <a:effectLst/>
                <a:latin typeface="+mn-lt"/>
                <a:ea typeface="MS PGothic" panose="020B0600070205080204" pitchFamily="34" charset="-128"/>
                <a:cs typeface="MS PGothic" charset="0"/>
              </a:rPr>
              <a:t>, and Natalie Mizik about “Visual Listening In: Extracting Brand Image Portrayed on Social Media” as of Feb 27th, 2020.</a:t>
            </a:r>
            <a:endParaRPr lang="en-US" sz="1200" kern="1200" baseline="0" dirty="0">
              <a:solidFill>
                <a:schemeClr val="tx1"/>
              </a:solidFill>
              <a:effectLst/>
              <a:latin typeface="+mn-lt"/>
              <a:ea typeface="MS PGothic" panose="020B0600070205080204" pitchFamily="34" charset="-128"/>
              <a:cs typeface="MS PGothic" charset="0"/>
            </a:endParaRPr>
          </a:p>
        </p:txBody>
      </p:sp>
      <p:sp>
        <p:nvSpPr>
          <p:cNvPr id="4" name="Slide Number Placeholder 3"/>
          <p:cNvSpPr>
            <a:spLocks noGrp="1"/>
          </p:cNvSpPr>
          <p:nvPr>
            <p:ph type="sldNum" sz="quarter" idx="10"/>
          </p:nvPr>
        </p:nvSpPr>
        <p:spPr/>
        <p:txBody>
          <a:bodyPr/>
          <a:lstStyle/>
          <a:p>
            <a:fld id="{2A9D45BF-071E-7C44-BE90-B011D0240A3E}" type="slidenum">
              <a:rPr lang="en-US" smtClean="0"/>
              <a:pPr/>
              <a:t>1</a:t>
            </a:fld>
            <a:endParaRPr lang="en-US"/>
          </a:p>
        </p:txBody>
      </p:sp>
    </p:spTree>
    <p:extLst>
      <p:ext uri="{BB962C8B-B14F-4D97-AF65-F5344CB8AC3E}">
        <p14:creationId xmlns:p14="http://schemas.microsoft.com/office/powerpoint/2010/main" val="13412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aseline="0" dirty="0"/>
              <a:t>First, in </a:t>
            </a:r>
            <a:r>
              <a:rPr lang="de-CH" baseline="0" dirty="0" err="1"/>
              <a:t>our</a:t>
            </a:r>
            <a:r>
              <a:rPr lang="de-CH" baseline="0" dirty="0"/>
              <a:t> </a:t>
            </a:r>
            <a:r>
              <a:rPr lang="de-CH" baseline="0" dirty="0" err="1"/>
              <a:t>introduction</a:t>
            </a:r>
            <a:r>
              <a:rPr lang="de-CH" baseline="0" dirty="0"/>
              <a:t> </a:t>
            </a:r>
            <a:r>
              <a:rPr lang="de-CH" baseline="0" dirty="0" err="1"/>
              <a:t>we</a:t>
            </a:r>
            <a:r>
              <a:rPr lang="de-CH" baseline="0" dirty="0"/>
              <a:t> </a:t>
            </a:r>
            <a:r>
              <a:rPr lang="de-CH" baseline="0" dirty="0" err="1"/>
              <a:t>give</a:t>
            </a:r>
            <a:r>
              <a:rPr lang="de-CH" baseline="0" dirty="0"/>
              <a:t> a </a:t>
            </a:r>
            <a:r>
              <a:rPr lang="de-CH" baseline="0" dirty="0" err="1"/>
              <a:t>general</a:t>
            </a:r>
            <a:r>
              <a:rPr lang="de-CH" baseline="0" dirty="0"/>
              <a:t> </a:t>
            </a:r>
            <a:r>
              <a:rPr lang="de-CH" baseline="0" dirty="0" err="1"/>
              <a:t>overview</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This </a:t>
            </a:r>
            <a:r>
              <a:rPr lang="de-CH" baseline="0" dirty="0" err="1"/>
              <a:t>includes</a:t>
            </a:r>
            <a:r>
              <a:rPr lang="de-CH" baseline="0" dirty="0"/>
              <a:t> </a:t>
            </a:r>
            <a:r>
              <a:rPr lang="de-CH" baseline="0" dirty="0" err="1"/>
              <a:t>what</a:t>
            </a:r>
            <a:r>
              <a:rPr lang="de-CH" baseline="0" dirty="0"/>
              <a:t> </a:t>
            </a:r>
            <a:r>
              <a:rPr lang="de-CH" baseline="0" dirty="0" err="1"/>
              <a:t>the</a:t>
            </a:r>
            <a:r>
              <a:rPr lang="de-CH" baseline="0" dirty="0"/>
              <a:t> </a:t>
            </a:r>
            <a:r>
              <a:rPr lang="de-CH" baseline="0" dirty="0" err="1"/>
              <a:t>project</a:t>
            </a:r>
            <a:r>
              <a:rPr lang="de-CH" baseline="0" dirty="0"/>
              <a:t> was </a:t>
            </a:r>
            <a:r>
              <a:rPr lang="de-CH" baseline="0" dirty="0" err="1"/>
              <a:t>about</a:t>
            </a:r>
            <a:r>
              <a:rPr lang="de-CH" baseline="0" dirty="0"/>
              <a:t>, </a:t>
            </a:r>
            <a:r>
              <a:rPr lang="de-CH" baseline="0" dirty="0" err="1"/>
              <a:t>the</a:t>
            </a:r>
            <a:r>
              <a:rPr lang="de-CH" baseline="0" dirty="0"/>
              <a:t> WHY, </a:t>
            </a:r>
            <a:r>
              <a:rPr lang="de-CH" baseline="0" dirty="0" err="1"/>
              <a:t>the</a:t>
            </a:r>
            <a:r>
              <a:rPr lang="de-CH" baseline="0" dirty="0"/>
              <a:t> </a:t>
            </a:r>
            <a:r>
              <a:rPr lang="de-CH" baseline="0" dirty="0" err="1"/>
              <a:t>approach</a:t>
            </a:r>
            <a:r>
              <a:rPr lang="de-CH" baseline="0" dirty="0"/>
              <a:t> </a:t>
            </a:r>
            <a:r>
              <a:rPr lang="de-CH" baseline="0" dirty="0" err="1"/>
              <a:t>we</a:t>
            </a:r>
            <a:r>
              <a:rPr lang="de-CH" baseline="0" dirty="0"/>
              <a:t> </a:t>
            </a:r>
            <a:r>
              <a:rPr lang="de-CH" baseline="0" dirty="0" err="1"/>
              <a:t>took</a:t>
            </a:r>
            <a:r>
              <a:rPr lang="de-CH" baseline="0" dirty="0"/>
              <a:t>, </a:t>
            </a:r>
            <a:r>
              <a:rPr lang="de-CH" baseline="0" dirty="0" err="1"/>
              <a:t>the</a:t>
            </a:r>
            <a:r>
              <a:rPr lang="de-CH" baseline="0" dirty="0"/>
              <a:t> HOW, and </a:t>
            </a:r>
            <a:r>
              <a:rPr lang="de-CH" baseline="0" dirty="0" err="1"/>
              <a:t>the</a:t>
            </a:r>
            <a:r>
              <a:rPr lang="de-CH" baseline="0" dirty="0"/>
              <a:t> </a:t>
            </a:r>
            <a:r>
              <a:rPr lang="de-CH" baseline="0" dirty="0" err="1"/>
              <a:t>result</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the</a:t>
            </a:r>
            <a:r>
              <a:rPr lang="de-CH" baseline="0" dirty="0"/>
              <a:t> WHAT. </a:t>
            </a:r>
          </a:p>
          <a:p>
            <a:r>
              <a:rPr lang="de-CH" baseline="0" dirty="0"/>
              <a:t>Second, </a:t>
            </a:r>
            <a:r>
              <a:rPr lang="de-CH" baseline="0" dirty="0" err="1"/>
              <a:t>we</a:t>
            </a:r>
            <a:r>
              <a:rPr lang="de-CH" baseline="0" dirty="0"/>
              <a:t> </a:t>
            </a:r>
            <a:r>
              <a:rPr lang="de-CH" baseline="0" dirty="0" err="1"/>
              <a:t>outline</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goal’s</a:t>
            </a:r>
            <a:r>
              <a:rPr lang="de-CH" baseline="0" dirty="0"/>
              <a:t> </a:t>
            </a:r>
            <a:r>
              <a:rPr lang="de-CH" baseline="0" dirty="0" err="1"/>
              <a:t>marketing</a:t>
            </a:r>
            <a:r>
              <a:rPr lang="de-CH" baseline="0" dirty="0"/>
              <a:t> </a:t>
            </a:r>
            <a:r>
              <a:rPr lang="de-CH" baseline="0" dirty="0" err="1"/>
              <a:t>benefits</a:t>
            </a:r>
            <a:r>
              <a:rPr lang="de-CH" baseline="0" dirty="0"/>
              <a:t>. </a:t>
            </a:r>
          </a:p>
          <a:p>
            <a:r>
              <a:rPr lang="de-CH" baseline="0" dirty="0"/>
              <a:t>Third, </a:t>
            </a:r>
            <a:r>
              <a:rPr lang="de-CH" baseline="0" dirty="0" err="1"/>
              <a:t>we</a:t>
            </a:r>
            <a:r>
              <a:rPr lang="de-CH" baseline="0" dirty="0"/>
              <a:t> </a:t>
            </a:r>
            <a:r>
              <a:rPr lang="de-CH" baseline="0" dirty="0" err="1"/>
              <a:t>explain</a:t>
            </a:r>
            <a:r>
              <a:rPr lang="de-CH" baseline="0" dirty="0"/>
              <a:t> </a:t>
            </a:r>
            <a:r>
              <a:rPr lang="de-CH" baseline="0" dirty="0" err="1"/>
              <a:t>how</a:t>
            </a:r>
            <a:r>
              <a:rPr lang="de-CH" baseline="0" dirty="0"/>
              <a:t> </a:t>
            </a:r>
            <a:r>
              <a:rPr lang="de-CH" baseline="0" dirty="0" err="1"/>
              <a:t>our</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architecture</a:t>
            </a:r>
            <a:r>
              <a:rPr lang="de-CH" baseline="0" dirty="0"/>
              <a:t> </a:t>
            </a:r>
            <a:r>
              <a:rPr lang="de-CH" baseline="0" dirty="0" err="1"/>
              <a:t>can</a:t>
            </a:r>
            <a:r>
              <a:rPr lang="de-CH" baseline="0" dirty="0"/>
              <a:t> </a:t>
            </a:r>
            <a:r>
              <a:rPr lang="de-CH" baseline="0" dirty="0" err="1"/>
              <a:t>be</a:t>
            </a:r>
            <a:r>
              <a:rPr lang="de-CH" baseline="0" dirty="0"/>
              <a:t> </a:t>
            </a:r>
            <a:r>
              <a:rPr lang="de-CH" baseline="0" dirty="0" err="1"/>
              <a:t>used</a:t>
            </a:r>
            <a:r>
              <a:rPr lang="de-CH" baseline="0" dirty="0"/>
              <a:t> </a:t>
            </a:r>
            <a:r>
              <a:rPr lang="de-CH" baseline="0" dirty="0" err="1"/>
              <a:t>to</a:t>
            </a:r>
            <a:r>
              <a:rPr lang="de-CH" baseline="0" dirty="0"/>
              <a:t> </a:t>
            </a:r>
            <a:r>
              <a:rPr lang="de-CH" baseline="0" dirty="0" err="1"/>
              <a:t>get</a:t>
            </a:r>
            <a:r>
              <a:rPr lang="de-CH" baseline="0" dirty="0"/>
              <a:t> </a:t>
            </a:r>
            <a:r>
              <a:rPr lang="de-CH" baseline="0" dirty="0" err="1"/>
              <a:t>noteworthy</a:t>
            </a:r>
            <a:r>
              <a:rPr lang="de-CH" baseline="0" dirty="0"/>
              <a:t> </a:t>
            </a:r>
            <a:r>
              <a:rPr lang="de-CH" baseline="0" dirty="0" err="1"/>
              <a:t>statistical</a:t>
            </a:r>
            <a:r>
              <a:rPr lang="de-CH" baseline="0" dirty="0"/>
              <a:t> </a:t>
            </a:r>
            <a:r>
              <a:rPr lang="de-CH" baseline="0" dirty="0" err="1"/>
              <a:t>results</a:t>
            </a:r>
            <a:r>
              <a:rPr lang="de-CH" baseline="0" dirty="0"/>
              <a:t> </a:t>
            </a:r>
            <a:r>
              <a:rPr lang="de-CH" baseline="0" dirty="0" err="1"/>
              <a:t>from</a:t>
            </a:r>
            <a:r>
              <a:rPr lang="de-CH" baseline="0" dirty="0"/>
              <a:t> </a:t>
            </a:r>
            <a:r>
              <a:rPr lang="de-CH" baseline="0" dirty="0" err="1"/>
              <a:t>feeding</a:t>
            </a:r>
            <a:r>
              <a:rPr lang="de-CH" baseline="0" dirty="0"/>
              <a:t> in </a:t>
            </a:r>
            <a:r>
              <a:rPr lang="de-CH" baseline="0" dirty="0" err="1"/>
              <a:t>image</a:t>
            </a:r>
            <a:r>
              <a:rPr lang="de-CH" baseline="0" dirty="0"/>
              <a:t> </a:t>
            </a:r>
            <a:r>
              <a:rPr lang="de-CH" baseline="0" dirty="0" err="1"/>
              <a:t>data</a:t>
            </a:r>
            <a:r>
              <a:rPr lang="de-CH" baseline="0" dirty="0"/>
              <a:t>. </a:t>
            </a:r>
          </a:p>
          <a:p>
            <a:r>
              <a:rPr lang="de-CH" baseline="0" dirty="0"/>
              <a:t>Forth, </a:t>
            </a:r>
            <a:r>
              <a:rPr lang="de-CH" baseline="0" dirty="0" err="1"/>
              <a:t>we</a:t>
            </a:r>
            <a:r>
              <a:rPr lang="de-CH" baseline="0" dirty="0"/>
              <a:t> </a:t>
            </a:r>
            <a:r>
              <a:rPr lang="de-CH" baseline="0" dirty="0" err="1"/>
              <a:t>take</a:t>
            </a:r>
            <a:r>
              <a:rPr lang="de-CH" baseline="0" dirty="0"/>
              <a:t> </a:t>
            </a:r>
            <a:r>
              <a:rPr lang="de-CH" baseline="0" dirty="0" err="1"/>
              <a:t>the</a:t>
            </a:r>
            <a:r>
              <a:rPr lang="de-CH" baseline="0" dirty="0"/>
              <a:t> </a:t>
            </a:r>
            <a:r>
              <a:rPr lang="de-CH" baseline="0" dirty="0" err="1"/>
              <a:t>opportunity</a:t>
            </a:r>
            <a:r>
              <a:rPr lang="de-CH" baseline="0" dirty="0"/>
              <a:t> </a:t>
            </a:r>
            <a:r>
              <a:rPr lang="de-CH" baseline="0" dirty="0" err="1"/>
              <a:t>to</a:t>
            </a:r>
            <a:r>
              <a:rPr lang="de-CH" baseline="0" dirty="0"/>
              <a:t> </a:t>
            </a:r>
            <a:r>
              <a:rPr lang="de-CH" baseline="0" dirty="0" err="1"/>
              <a:t>walk</a:t>
            </a:r>
            <a:r>
              <a:rPr lang="de-CH" baseline="0" dirty="0"/>
              <a:t> </a:t>
            </a:r>
            <a:r>
              <a:rPr lang="de-CH" baseline="0" dirty="0" err="1"/>
              <a:t>you</a:t>
            </a:r>
            <a:r>
              <a:rPr lang="de-CH" baseline="0" dirty="0"/>
              <a:t> </a:t>
            </a:r>
            <a:r>
              <a:rPr lang="de-CH" baseline="0" dirty="0" err="1"/>
              <a:t>through</a:t>
            </a:r>
            <a:r>
              <a:rPr lang="de-CH" baseline="0" dirty="0"/>
              <a:t> all </a:t>
            </a:r>
            <a:r>
              <a:rPr lang="de-CH" baseline="0" dirty="0" err="1"/>
              <a:t>the</a:t>
            </a:r>
            <a:r>
              <a:rPr lang="de-CH" baseline="0" dirty="0"/>
              <a:t> </a:t>
            </a:r>
            <a:r>
              <a:rPr lang="de-CH" baseline="0" dirty="0" err="1"/>
              <a:t>steps</a:t>
            </a:r>
            <a:r>
              <a:rPr lang="de-CH" baseline="0" dirty="0"/>
              <a:t> </a:t>
            </a:r>
            <a:r>
              <a:rPr lang="de-CH" baseline="0" dirty="0" err="1"/>
              <a:t>we</a:t>
            </a:r>
            <a:r>
              <a:rPr lang="de-CH" baseline="0" dirty="0"/>
              <a:t> </a:t>
            </a:r>
            <a:r>
              <a:rPr lang="de-CH" baseline="0" dirty="0" err="1"/>
              <a:t>took</a:t>
            </a:r>
            <a:r>
              <a:rPr lang="de-CH" baseline="0" dirty="0"/>
              <a:t> </a:t>
            </a:r>
            <a:r>
              <a:rPr lang="de-CH" baseline="0" dirty="0" err="1"/>
              <a:t>from</a:t>
            </a:r>
            <a:r>
              <a:rPr lang="de-CH" baseline="0" dirty="0"/>
              <a:t> </a:t>
            </a:r>
            <a:r>
              <a:rPr lang="de-CH" baseline="0" dirty="0" err="1"/>
              <a:t>getting</a:t>
            </a:r>
            <a:r>
              <a:rPr lang="de-CH" baseline="0" dirty="0"/>
              <a:t> </a:t>
            </a:r>
            <a:r>
              <a:rPr lang="de-CH" baseline="0" dirty="0" err="1"/>
              <a:t>the</a:t>
            </a:r>
            <a:r>
              <a:rPr lang="de-CH" baseline="0" dirty="0"/>
              <a:t> </a:t>
            </a:r>
            <a:r>
              <a:rPr lang="de-CH" baseline="0" dirty="0" err="1"/>
              <a:t>raw</a:t>
            </a:r>
            <a:r>
              <a:rPr lang="de-CH" baseline="0" dirty="0"/>
              <a:t> </a:t>
            </a:r>
            <a:r>
              <a:rPr lang="de-CH" baseline="0" dirty="0" err="1"/>
              <a:t>image</a:t>
            </a:r>
            <a:r>
              <a:rPr lang="de-CH" baseline="0" dirty="0"/>
              <a:t> </a:t>
            </a:r>
            <a:r>
              <a:rPr lang="de-CH" baseline="0" dirty="0" err="1"/>
              <a:t>input</a:t>
            </a:r>
            <a:r>
              <a:rPr lang="de-CH" baseline="0" dirty="0"/>
              <a:t> </a:t>
            </a:r>
            <a:r>
              <a:rPr lang="de-CH" baseline="0" dirty="0" err="1"/>
              <a:t>to</a:t>
            </a:r>
            <a:r>
              <a:rPr lang="de-CH" baseline="0" dirty="0"/>
              <a:t> </a:t>
            </a:r>
            <a:r>
              <a:rPr lang="de-CH" baseline="0" dirty="0" err="1"/>
              <a:t>the</a:t>
            </a:r>
            <a:r>
              <a:rPr lang="de-CH" baseline="0" dirty="0"/>
              <a:t> </a:t>
            </a:r>
            <a:r>
              <a:rPr lang="de-CH" baseline="0" dirty="0" err="1"/>
              <a:t>model</a:t>
            </a:r>
            <a:r>
              <a:rPr lang="de-CH" baseline="0" dirty="0"/>
              <a:t> </a:t>
            </a:r>
            <a:r>
              <a:rPr lang="de-CH" baseline="0" dirty="0" err="1"/>
              <a:t>deployment</a:t>
            </a:r>
            <a:r>
              <a:rPr lang="de-CH" baseline="0" dirty="0"/>
              <a:t> </a:t>
            </a:r>
            <a:r>
              <a:rPr lang="de-CH" baseline="0" dirty="0" err="1"/>
              <a:t>output</a:t>
            </a:r>
            <a:r>
              <a:rPr lang="de-CH" baseline="0" dirty="0"/>
              <a:t> in </a:t>
            </a:r>
            <a:r>
              <a:rPr lang="de-CH" baseline="0" dirty="0" err="1"/>
              <a:t>the</a:t>
            </a:r>
            <a:r>
              <a:rPr lang="de-CH" baseline="0" dirty="0"/>
              <a:t> Web </a:t>
            </a:r>
            <a:r>
              <a:rPr lang="de-CH" baseline="0" dirty="0" err="1"/>
              <a:t>Application</a:t>
            </a:r>
            <a:r>
              <a:rPr lang="de-CH" baseline="0" dirty="0"/>
              <a:t>. </a:t>
            </a:r>
            <a:r>
              <a:rPr lang="de-CH" baseline="0" dirty="0" err="1"/>
              <a:t>Additionally</a:t>
            </a:r>
            <a:r>
              <a:rPr lang="de-CH" baseline="0" dirty="0"/>
              <a:t>, </a:t>
            </a:r>
            <a:r>
              <a:rPr lang="de-CH" baseline="0" dirty="0" err="1"/>
              <a:t>we</a:t>
            </a:r>
            <a:r>
              <a:rPr lang="de-CH" baseline="0" dirty="0"/>
              <a:t> will </a:t>
            </a:r>
            <a:r>
              <a:rPr lang="de-CH" baseline="0" dirty="0" err="1"/>
              <a:t>discuss</a:t>
            </a:r>
            <a:r>
              <a:rPr lang="de-CH" baseline="0" dirty="0"/>
              <a:t> </a:t>
            </a:r>
            <a:r>
              <a:rPr lang="de-CH" baseline="0" dirty="0" err="1"/>
              <a:t>the</a:t>
            </a:r>
            <a:r>
              <a:rPr lang="de-CH" baseline="0" dirty="0"/>
              <a:t> </a:t>
            </a:r>
            <a:r>
              <a:rPr lang="de-CH" baseline="0" dirty="0" err="1"/>
              <a:t>challenges</a:t>
            </a:r>
            <a:r>
              <a:rPr lang="de-CH" baseline="0" dirty="0"/>
              <a:t> </a:t>
            </a:r>
            <a:r>
              <a:rPr lang="de-CH" baseline="0" dirty="0" err="1"/>
              <a:t>for</a:t>
            </a:r>
            <a:r>
              <a:rPr lang="de-CH" baseline="0" dirty="0"/>
              <a:t> </a:t>
            </a:r>
            <a:r>
              <a:rPr lang="de-CH" baseline="0" dirty="0" err="1"/>
              <a:t>each</a:t>
            </a:r>
            <a:r>
              <a:rPr lang="de-CH" baseline="0" dirty="0"/>
              <a:t> </a:t>
            </a:r>
            <a:r>
              <a:rPr lang="de-CH" baseline="0" dirty="0" err="1"/>
              <a:t>step</a:t>
            </a:r>
            <a:r>
              <a:rPr lang="de-CH" baseline="0" dirty="0"/>
              <a:t>. </a:t>
            </a:r>
          </a:p>
          <a:p>
            <a:r>
              <a:rPr lang="de-CH" baseline="0" dirty="0" err="1"/>
              <a:t>Finally</a:t>
            </a:r>
            <a:r>
              <a:rPr lang="de-CH" baseline="0" dirty="0"/>
              <a:t>, </a:t>
            </a:r>
            <a:r>
              <a:rPr lang="de-CH" baseline="0" dirty="0" err="1"/>
              <a:t>we</a:t>
            </a:r>
            <a:r>
              <a:rPr lang="de-CH" baseline="0" dirty="0"/>
              <a:t> will </a:t>
            </a:r>
            <a:r>
              <a:rPr lang="de-CH" baseline="0" dirty="0" err="1"/>
              <a:t>take</a:t>
            </a:r>
            <a:r>
              <a:rPr lang="de-CH" baseline="0" dirty="0"/>
              <a:t> a </a:t>
            </a:r>
            <a:r>
              <a:rPr lang="de-CH" baseline="0" dirty="0" err="1"/>
              <a:t>moment</a:t>
            </a:r>
            <a:r>
              <a:rPr lang="de-CH" baseline="0" dirty="0"/>
              <a:t> </a:t>
            </a:r>
            <a:r>
              <a:rPr lang="de-CH" baseline="0" dirty="0" err="1"/>
              <a:t>to</a:t>
            </a:r>
            <a:r>
              <a:rPr lang="de-CH" baseline="0" dirty="0"/>
              <a:t> </a:t>
            </a:r>
            <a:r>
              <a:rPr lang="de-CH" baseline="0" dirty="0" err="1"/>
              <a:t>discuss</a:t>
            </a:r>
            <a:r>
              <a:rPr lang="de-CH" baseline="0" dirty="0"/>
              <a:t> </a:t>
            </a:r>
            <a:r>
              <a:rPr lang="de-CH" baseline="0" dirty="0" err="1"/>
              <a:t>the</a:t>
            </a:r>
            <a:r>
              <a:rPr lang="de-CH" baseline="0" dirty="0"/>
              <a:t> </a:t>
            </a:r>
            <a:r>
              <a:rPr lang="de-CH" baseline="0" dirty="0" err="1"/>
              <a:t>limitations</a:t>
            </a:r>
            <a:r>
              <a:rPr lang="de-CH" baseline="0" dirty="0"/>
              <a:t> and an </a:t>
            </a:r>
            <a:r>
              <a:rPr lang="de-CH" baseline="0" dirty="0" err="1"/>
              <a:t>outlook</a:t>
            </a:r>
            <a:r>
              <a:rPr lang="de-CH" baseline="0" dirty="0"/>
              <a:t> </a:t>
            </a:r>
            <a:r>
              <a:rPr lang="de-CH" baseline="0" dirty="0" err="1"/>
              <a:t>of</a:t>
            </a:r>
            <a:r>
              <a:rPr lang="de-CH" baseline="0" dirty="0"/>
              <a:t> </a:t>
            </a:r>
            <a:r>
              <a:rPr lang="de-CH" baseline="0" dirty="0" err="1"/>
              <a:t>what</a:t>
            </a:r>
            <a:r>
              <a:rPr lang="de-CH" baseline="0" dirty="0"/>
              <a:t> </a:t>
            </a:r>
            <a:r>
              <a:rPr lang="de-CH" baseline="0" dirty="0" err="1"/>
              <a:t>can</a:t>
            </a:r>
            <a:r>
              <a:rPr lang="de-CH" baseline="0" dirty="0"/>
              <a:t> </a:t>
            </a:r>
            <a:r>
              <a:rPr lang="de-CH" baseline="0" dirty="0" err="1"/>
              <a:t>be</a:t>
            </a:r>
            <a:r>
              <a:rPr lang="de-CH" baseline="0" dirty="0"/>
              <a:t> </a:t>
            </a:r>
            <a:r>
              <a:rPr lang="de-CH" baseline="0" dirty="0" err="1"/>
              <a:t>done</a:t>
            </a:r>
            <a:r>
              <a:rPr lang="de-CH" baseline="0" dirty="0"/>
              <a:t> in </a:t>
            </a:r>
            <a:r>
              <a:rPr lang="de-CH" baseline="0" dirty="0" err="1"/>
              <a:t>the</a:t>
            </a:r>
            <a:r>
              <a:rPr lang="de-CH" baseline="0" dirty="0"/>
              <a:t> </a:t>
            </a:r>
            <a:r>
              <a:rPr lang="de-CH" baseline="0" dirty="0" err="1"/>
              <a:t>future</a:t>
            </a:r>
            <a:r>
              <a:rPr lang="de-CH" baseline="0" dirty="0"/>
              <a:t> will </a:t>
            </a:r>
            <a:r>
              <a:rPr lang="de-CH" baseline="0" dirty="0" err="1"/>
              <a:t>close</a:t>
            </a:r>
            <a:r>
              <a:rPr lang="de-CH" baseline="0" dirty="0"/>
              <a:t> off </a:t>
            </a:r>
            <a:r>
              <a:rPr lang="de-CH" baseline="0" dirty="0" err="1"/>
              <a:t>this</a:t>
            </a:r>
            <a:r>
              <a:rPr lang="de-CH" baseline="0" dirty="0"/>
              <a:t> </a:t>
            </a:r>
            <a:r>
              <a:rPr lang="de-CH" baseline="0" dirty="0" err="1"/>
              <a:t>presentation</a:t>
            </a:r>
            <a:r>
              <a:rPr lang="de-CH" baseline="0" dirty="0"/>
              <a:t>. </a:t>
            </a:r>
          </a:p>
          <a:p>
            <a:endParaRPr lang="de-CH" baseline="0" dirty="0"/>
          </a:p>
          <a:p>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2</a:t>
            </a:fld>
            <a:endParaRPr lang="en-US"/>
          </a:p>
        </p:txBody>
      </p:sp>
    </p:spTree>
    <p:extLst>
      <p:ext uri="{BB962C8B-B14F-4D97-AF65-F5344CB8AC3E}">
        <p14:creationId xmlns:p14="http://schemas.microsoft.com/office/powerpoint/2010/main" val="289757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spcBef>
                <a:spcPts val="300"/>
              </a:spcBef>
              <a:spcAft>
                <a:spcPts val="300"/>
              </a:spcAft>
              <a:buNone/>
              <a:tabLst>
                <a:tab pos="354013" algn="l"/>
              </a:tabLst>
            </a:pP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task</a:t>
            </a:r>
            <a:r>
              <a:rPr lang="de-CH" dirty="0">
                <a:latin typeface="Source Sans Pro Light" charset="0"/>
                <a:ea typeface="ヒラギノ角ゴ ProN W3" charset="0"/>
                <a:cs typeface="Source Sans Pro Light" charset="0"/>
              </a:rPr>
              <a:t> was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a:t>
            </a:r>
            <a:r>
              <a:rPr lang="de-CH" dirty="0">
                <a:latin typeface="Source Sans Pro Light" charset="0"/>
                <a:ea typeface="ヒラギノ角ゴ ProN W3" charset="0"/>
                <a:cs typeface="Source Sans Pro Light" charset="0"/>
              </a:rPr>
              <a:t> a Web </a:t>
            </a:r>
            <a:r>
              <a:rPr lang="de-CH" dirty="0" err="1">
                <a:latin typeface="Source Sans Pro Light" charset="0"/>
                <a:ea typeface="ヒラギノ角ゴ ProN W3" charset="0"/>
                <a:cs typeface="Source Sans Pro Light" charset="0"/>
              </a:rPr>
              <a:t>Application</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help</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brand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managers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analyze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brands</a:t>
            </a:r>
            <a:r>
              <a:rPr lang="de-CH" dirty="0">
                <a:latin typeface="Source Sans Pro Light" charset="0"/>
                <a:ea typeface="ヒラギノ角ゴ ProN W3" charset="0"/>
                <a:cs typeface="Source Sans Pro Light" charset="0"/>
              </a:rPr>
              <a:t>. The </a:t>
            </a:r>
            <a:r>
              <a:rPr lang="de-CH" dirty="0" err="1">
                <a:latin typeface="Source Sans Pro Light" charset="0"/>
                <a:ea typeface="ヒラギノ角ゴ ProN W3" charset="0"/>
                <a:cs typeface="Source Sans Pro Light" charset="0"/>
              </a:rPr>
              <a:t>analysis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based</a:t>
            </a:r>
            <a:r>
              <a:rPr lang="de-CH" dirty="0">
                <a:latin typeface="Source Sans Pro Light" charset="0"/>
                <a:ea typeface="ヒラギノ角ゴ ProN W3" charset="0"/>
                <a:cs typeface="Source Sans Pro Light" charset="0"/>
              </a:rPr>
              <a:t> on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classification</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official</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unofficial</a:t>
            </a:r>
            <a:r>
              <a:rPr lang="de-CH" dirty="0">
                <a:latin typeface="Source Sans Pro Light" charset="0"/>
                <a:ea typeface="ヒラギノ角ゴ ProN W3" charset="0"/>
                <a:cs typeface="Source Sans Pro Light" charset="0"/>
              </a:rPr>
              <a:t> social </a:t>
            </a:r>
            <a:r>
              <a:rPr lang="de-CH" dirty="0" err="1">
                <a:latin typeface="Source Sans Pro Light" charset="0"/>
                <a:ea typeface="ヒラギノ角ゴ ProN W3" charset="0"/>
                <a:cs typeface="Source Sans Pro Light" charset="0"/>
              </a:rPr>
              <a:t>media</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brand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posts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Therefore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constructed</a:t>
            </a:r>
            <a:r>
              <a:rPr lang="de-CH" dirty="0">
                <a:latin typeface="Source Sans Pro Light" charset="0"/>
                <a:ea typeface="ヒラギノ角ゴ ProN W3" charset="0"/>
                <a:cs typeface="Source Sans Pro Light" charset="0"/>
              </a:rPr>
              <a:t> a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categorize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personality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brand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attributes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which</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either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fun</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healthy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glamorous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rugged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created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methods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collect</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preprocess</a:t>
            </a:r>
            <a:r>
              <a:rPr lang="de-CH"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attribute-labelled</a:t>
            </a:r>
            <a:r>
              <a:rPr lang="de-CH" baseline="0"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Flickr and </a:t>
            </a:r>
            <a:r>
              <a:rPr lang="de-CH" dirty="0" err="1">
                <a:latin typeface="Source Sans Pro Light" charset="0"/>
                <a:ea typeface="ヒラギノ角ゴ ProN W3" charset="0"/>
                <a:cs typeface="Source Sans Pro Light" charset="0"/>
              </a:rPr>
              <a:t>use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training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baseline="0" dirty="0">
                <a:latin typeface="Source Sans Pro Light" charset="0"/>
                <a:ea typeface="ヒラギノ角ゴ ProN W3" charset="0"/>
                <a:cs typeface="Source Sans Pro Light" charset="0"/>
              </a:rPr>
              <a:t>The Deep Learning </a:t>
            </a:r>
            <a:r>
              <a:rPr lang="de-CH" baseline="0" dirty="0" err="1">
                <a:latin typeface="Source Sans Pro Light" charset="0"/>
                <a:ea typeface="ヒラギノ角ゴ ProN W3" charset="0"/>
                <a:cs typeface="Source Sans Pro Light" charset="0"/>
              </a:rPr>
              <a:t>model</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then</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predicts</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attributes</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for</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images</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taken</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from</a:t>
            </a:r>
            <a:r>
              <a:rPr lang="de-CH" baseline="0" dirty="0">
                <a:latin typeface="Source Sans Pro Light" charset="0"/>
                <a:ea typeface="ヒラギノ角ゴ ProN W3" charset="0"/>
                <a:cs typeface="Source Sans Pro Light" charset="0"/>
              </a:rPr>
              <a:t> a </a:t>
            </a:r>
            <a:r>
              <a:rPr lang="de-CH" baseline="0" dirty="0" err="1">
                <a:latin typeface="Source Sans Pro Light" charset="0"/>
                <a:ea typeface="ヒラギノ角ゴ ProN W3" charset="0"/>
                <a:cs typeface="Source Sans Pro Light" charset="0"/>
              </a:rPr>
              <a:t>brand’s</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official</a:t>
            </a:r>
            <a:r>
              <a:rPr lang="de-CH" baseline="0" dirty="0">
                <a:latin typeface="Source Sans Pro Light" charset="0"/>
                <a:ea typeface="ヒラギノ角ゴ ProN W3" charset="0"/>
                <a:cs typeface="Source Sans Pro Light" charset="0"/>
              </a:rPr>
              <a:t> and </a:t>
            </a:r>
            <a:r>
              <a:rPr lang="de-CH" baseline="0" dirty="0" err="1">
                <a:latin typeface="Source Sans Pro Light" charset="0"/>
                <a:ea typeface="ヒラギノ角ゴ ProN W3" charset="0"/>
                <a:cs typeface="Source Sans Pro Light" charset="0"/>
              </a:rPr>
              <a:t>unofficial</a:t>
            </a:r>
            <a:r>
              <a:rPr lang="de-CH" baseline="0" dirty="0">
                <a:latin typeface="Source Sans Pro Light" charset="0"/>
                <a:ea typeface="ヒラギノ角ゴ ProN W3" charset="0"/>
                <a:cs typeface="Source Sans Pro Light" charset="0"/>
              </a:rPr>
              <a:t> Instagram </a:t>
            </a:r>
            <a:r>
              <a:rPr lang="de-CH" baseline="0" dirty="0" err="1">
                <a:latin typeface="Source Sans Pro Light" charset="0"/>
                <a:ea typeface="ヒラギノ角ゴ ProN W3" charset="0"/>
                <a:cs typeface="Source Sans Pro Light" charset="0"/>
              </a:rPr>
              <a:t>page</a:t>
            </a:r>
            <a:r>
              <a:rPr lang="de-CH" baseline="0" dirty="0">
                <a:latin typeface="Source Sans Pro Light" charset="0"/>
                <a:ea typeface="ヒラギノ角ゴ ProN W3" charset="0"/>
                <a:cs typeface="Source Sans Pro Light" charset="0"/>
              </a:rPr>
              <a:t>. The </a:t>
            </a:r>
            <a:r>
              <a:rPr lang="de-CH" baseline="0" dirty="0" err="1">
                <a:latin typeface="Source Sans Pro Light" charset="0"/>
                <a:ea typeface="ヒラギノ角ゴ ProN W3" charset="0"/>
                <a:cs typeface="Source Sans Pro Light" charset="0"/>
              </a:rPr>
              <a:t>frequencies</a:t>
            </a:r>
            <a:r>
              <a:rPr lang="de-CH" baseline="0" dirty="0">
                <a:latin typeface="Source Sans Pro Light" charset="0"/>
                <a:ea typeface="ヒラギノ角ゴ ProN W3" charset="0"/>
                <a:cs typeface="Source Sans Pro Light" charset="0"/>
              </a:rPr>
              <a:t> - in absolute and relative </a:t>
            </a:r>
            <a:r>
              <a:rPr lang="de-CH" baseline="0" dirty="0" err="1">
                <a:latin typeface="Source Sans Pro Light" charset="0"/>
                <a:ea typeface="ヒラギノ角ゴ ProN W3" charset="0"/>
                <a:cs typeface="Source Sans Pro Light" charset="0"/>
              </a:rPr>
              <a:t>numbers</a:t>
            </a:r>
            <a:r>
              <a:rPr lang="de-CH" baseline="0" dirty="0">
                <a:latin typeface="Source Sans Pro Light" charset="0"/>
                <a:ea typeface="ヒラギノ角ゴ ProN W3" charset="0"/>
                <a:cs typeface="Source Sans Pro Light" charset="0"/>
              </a:rPr>
              <a:t> - </a:t>
            </a:r>
            <a:r>
              <a:rPr lang="de-CH" baseline="0" dirty="0" err="1">
                <a:latin typeface="Source Sans Pro Light" charset="0"/>
                <a:ea typeface="ヒラギノ角ゴ ProN W3" charset="0"/>
                <a:cs typeface="Source Sans Pro Light" charset="0"/>
              </a:rPr>
              <a:t>are</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displayed</a:t>
            </a:r>
            <a:r>
              <a:rPr lang="de-CH" baseline="0" dirty="0">
                <a:latin typeface="Source Sans Pro Light" charset="0"/>
                <a:ea typeface="ヒラギノ角ゴ ProN W3" charset="0"/>
                <a:cs typeface="Source Sans Pro Light" charset="0"/>
              </a:rPr>
              <a:t> on </a:t>
            </a:r>
            <a:r>
              <a:rPr lang="de-CH" baseline="0" dirty="0" err="1">
                <a:latin typeface="Source Sans Pro Light" charset="0"/>
                <a:ea typeface="ヒラギノ角ゴ ProN W3" charset="0"/>
                <a:cs typeface="Source Sans Pro Light" charset="0"/>
              </a:rPr>
              <a:t>the</a:t>
            </a:r>
            <a:r>
              <a:rPr lang="de-CH" baseline="0" dirty="0">
                <a:latin typeface="Source Sans Pro Light" charset="0"/>
                <a:ea typeface="ヒラギノ角ゴ ProN W3" charset="0"/>
                <a:cs typeface="Source Sans Pro Light" charset="0"/>
              </a:rPr>
              <a:t> Web </a:t>
            </a:r>
            <a:r>
              <a:rPr lang="de-CH" baseline="0" dirty="0" err="1">
                <a:latin typeface="Source Sans Pro Light" charset="0"/>
                <a:ea typeface="ヒラギノ角ゴ ProN W3" charset="0"/>
                <a:cs typeface="Source Sans Pro Light" charset="0"/>
              </a:rPr>
              <a:t>Application</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to</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enable</a:t>
            </a:r>
            <a:r>
              <a:rPr lang="de-CH" baseline="0" dirty="0">
                <a:latin typeface="Source Sans Pro Light" charset="0"/>
                <a:ea typeface="ヒラギノ角ゴ ProN W3" charset="0"/>
                <a:cs typeface="Source Sans Pro Light" charset="0"/>
              </a:rPr>
              <a:t> an </a:t>
            </a:r>
            <a:r>
              <a:rPr lang="de-CH" baseline="0" dirty="0" err="1">
                <a:latin typeface="Source Sans Pro Light" charset="0"/>
                <a:ea typeface="ヒラギノ角ゴ ProN W3" charset="0"/>
                <a:cs typeface="Source Sans Pro Light" charset="0"/>
              </a:rPr>
              <a:t>analysis</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of</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the</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brand’s</a:t>
            </a:r>
            <a:r>
              <a:rPr lang="de-CH" baseline="0" dirty="0">
                <a:latin typeface="Source Sans Pro Light" charset="0"/>
                <a:ea typeface="ヒラギノ角ゴ ProN W3" charset="0"/>
                <a:cs typeface="Source Sans Pro Light" charset="0"/>
              </a:rPr>
              <a:t> </a:t>
            </a:r>
            <a:r>
              <a:rPr lang="de-CH" baseline="0" dirty="0" err="1">
                <a:latin typeface="Source Sans Pro Light" charset="0"/>
                <a:ea typeface="ヒラギノ角ゴ ProN W3" charset="0"/>
                <a:cs typeface="Source Sans Pro Light" charset="0"/>
              </a:rPr>
              <a:t>personality</a:t>
            </a:r>
            <a:r>
              <a:rPr lang="de-CH" baseline="0"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Finally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embedded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work</a:t>
            </a:r>
            <a:r>
              <a:rPr lang="de-CH" dirty="0">
                <a:latin typeface="Source Sans Pro Light" charset="0"/>
                <a:ea typeface="ヒラギノ角ゴ ProN W3" charset="0"/>
                <a:cs typeface="Source Sans Pro Light" charset="0"/>
              </a:rPr>
              <a:t> in a </a:t>
            </a:r>
            <a:r>
              <a:rPr lang="de-CH" dirty="0" err="1">
                <a:latin typeface="Source Sans Pro Light" charset="0"/>
                <a:ea typeface="ヒラギノ角ゴ ProN W3" charset="0"/>
                <a:cs typeface="Source Sans Pro Light" charset="0"/>
              </a:rPr>
              <a:t>marketing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environment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fully </a:t>
            </a:r>
            <a:r>
              <a:rPr lang="de-CH" dirty="0" err="1">
                <a:latin typeface="Source Sans Pro Light" charset="0"/>
                <a:ea typeface="ヒラギノ角ゴ ProN W3" charset="0"/>
                <a:cs typeface="Source Sans Pro Light" charset="0"/>
              </a:rPr>
              <a:t>breed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applicability</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future</a:t>
            </a:r>
            <a:r>
              <a:rPr lang="de-CH" dirty="0">
                <a:latin typeface="Source Sans Pro Light" charset="0"/>
                <a:ea typeface="ヒラギノ角ゴ ProN W3" charset="0"/>
                <a:cs typeface="Source Sans Pro Light" charset="0"/>
              </a:rPr>
              <a:t> potential. </a:t>
            </a:r>
            <a:endParaRPr lang="en-US" sz="1200" b="1" dirty="0">
              <a:latin typeface="Source Sans Pro Light" charset="0"/>
              <a:cs typeface="Source Sans Pro Light" charset="0"/>
            </a:endParaRPr>
          </a:p>
          <a:p>
            <a:endParaRPr lang="de-CH" dirty="0"/>
          </a:p>
        </p:txBody>
      </p:sp>
      <p:sp>
        <p:nvSpPr>
          <p:cNvPr id="4" name="Foliennummernplatzhalter 3"/>
          <p:cNvSpPr>
            <a:spLocks noGrp="1"/>
          </p:cNvSpPr>
          <p:nvPr>
            <p:ph type="sldNum" sz="quarter" idx="5"/>
          </p:nvPr>
        </p:nvSpPr>
        <p:spPr/>
        <p:txBody>
          <a:bodyPr/>
          <a:lstStyle/>
          <a:p>
            <a:fld id="{2A9D45BF-071E-7C44-BE90-B011D0240A3E}" type="slidenum">
              <a:rPr lang="en-US" smtClean="0"/>
              <a:pPr/>
              <a:t>3</a:t>
            </a:fld>
            <a:endParaRPr lang="en-US"/>
          </a:p>
        </p:txBody>
      </p:sp>
    </p:spTree>
    <p:extLst>
      <p:ext uri="{BB962C8B-B14F-4D97-AF65-F5344CB8AC3E}">
        <p14:creationId xmlns:p14="http://schemas.microsoft.com/office/powerpoint/2010/main" val="29194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From</a:t>
            </a:r>
            <a:r>
              <a:rPr lang="de-CH" dirty="0"/>
              <a:t> a </a:t>
            </a:r>
            <a:r>
              <a:rPr lang="de-CH" dirty="0" err="1"/>
              <a:t>marketing</a:t>
            </a:r>
            <a:r>
              <a:rPr lang="de-CH" dirty="0"/>
              <a:t> </a:t>
            </a:r>
            <a:r>
              <a:rPr lang="de-CH" dirty="0" err="1"/>
              <a:t>perspective</a:t>
            </a:r>
            <a:r>
              <a:rPr lang="de-CH" dirty="0"/>
              <a:t>, </a:t>
            </a:r>
            <a:r>
              <a:rPr lang="de-CH" dirty="0" err="1"/>
              <a:t>brand</a:t>
            </a:r>
            <a:r>
              <a:rPr lang="de-CH" dirty="0"/>
              <a:t> </a:t>
            </a:r>
            <a:r>
              <a:rPr lang="de-CH" dirty="0" err="1"/>
              <a:t>management</a:t>
            </a:r>
            <a:r>
              <a:rPr lang="de-CH" dirty="0"/>
              <a:t> </a:t>
            </a:r>
            <a:r>
              <a:rPr lang="de-CH" dirty="0" err="1"/>
              <a:t>is</a:t>
            </a:r>
            <a:r>
              <a:rPr lang="de-CH" dirty="0"/>
              <a:t> </a:t>
            </a:r>
            <a:r>
              <a:rPr lang="de-CH" dirty="0" err="1"/>
              <a:t>centered</a:t>
            </a:r>
            <a:r>
              <a:rPr lang="de-CH" baseline="0" dirty="0"/>
              <a:t> </a:t>
            </a:r>
            <a:r>
              <a:rPr lang="de-CH" baseline="0" dirty="0" err="1"/>
              <a:t>around</a:t>
            </a:r>
            <a:r>
              <a:rPr lang="de-CH" baseline="0" dirty="0"/>
              <a:t> </a:t>
            </a:r>
            <a:r>
              <a:rPr lang="de-CH" baseline="0" dirty="0" err="1"/>
              <a:t>the</a:t>
            </a:r>
            <a:r>
              <a:rPr lang="de-CH" baseline="0" dirty="0"/>
              <a:t> </a:t>
            </a:r>
            <a:r>
              <a:rPr lang="de-CH" baseline="0" dirty="0" err="1"/>
              <a:t>three</a:t>
            </a:r>
            <a:r>
              <a:rPr lang="de-CH" baseline="0" dirty="0"/>
              <a:t> fundamental </a:t>
            </a:r>
            <a:r>
              <a:rPr lang="de-CH" baseline="0" dirty="0" err="1"/>
              <a:t>pillars</a:t>
            </a:r>
            <a:r>
              <a:rPr lang="de-CH" baseline="0" dirty="0"/>
              <a:t> </a:t>
            </a:r>
            <a:r>
              <a:rPr lang="de-CH" baseline="0" dirty="0" err="1"/>
              <a:t>of</a:t>
            </a:r>
            <a:r>
              <a:rPr lang="de-CH" baseline="0" dirty="0"/>
              <a:t> </a:t>
            </a:r>
            <a:r>
              <a:rPr lang="de-CH" baseline="0" dirty="0" err="1"/>
              <a:t>consumer</a:t>
            </a:r>
            <a:r>
              <a:rPr lang="de-CH" baseline="0" dirty="0"/>
              <a:t> </a:t>
            </a:r>
            <a:r>
              <a:rPr lang="de-CH" baseline="0" dirty="0" err="1"/>
              <a:t>insight</a:t>
            </a:r>
            <a:r>
              <a:rPr lang="de-CH" baseline="0" dirty="0"/>
              <a:t>, </a:t>
            </a:r>
            <a:r>
              <a:rPr lang="de-CH" baseline="0" dirty="0" err="1"/>
              <a:t>benchmarking</a:t>
            </a:r>
            <a:r>
              <a:rPr lang="de-CH" baseline="0" dirty="0"/>
              <a:t>, and </a:t>
            </a:r>
            <a:r>
              <a:rPr lang="de-CH" baseline="0" dirty="0" err="1"/>
              <a:t>new</a:t>
            </a:r>
            <a:r>
              <a:rPr lang="de-CH" baseline="0" dirty="0"/>
              <a:t> </a:t>
            </a:r>
            <a:r>
              <a:rPr lang="de-CH" baseline="0" dirty="0" err="1"/>
              <a:t>opportunities</a:t>
            </a:r>
            <a:r>
              <a:rPr lang="de-CH" baseline="0" dirty="0"/>
              <a:t>. Thus, </a:t>
            </a:r>
            <a:r>
              <a:rPr lang="de-CH" baseline="0" dirty="0" err="1"/>
              <a:t>brands</a:t>
            </a:r>
            <a:r>
              <a:rPr lang="de-CH" baseline="0" dirty="0"/>
              <a:t> </a:t>
            </a:r>
            <a:r>
              <a:rPr lang="de-CH" baseline="0" dirty="0" err="1"/>
              <a:t>can</a:t>
            </a:r>
            <a:r>
              <a:rPr lang="de-CH" baseline="0" dirty="0"/>
              <a:t> </a:t>
            </a:r>
            <a:r>
              <a:rPr lang="de-CH" baseline="0" dirty="0" err="1"/>
              <a:t>better</a:t>
            </a:r>
            <a:r>
              <a:rPr lang="de-CH" baseline="0" dirty="0"/>
              <a:t> </a:t>
            </a:r>
            <a:r>
              <a:rPr lang="de-CH" baseline="0" dirty="0" err="1"/>
              <a:t>understand</a:t>
            </a:r>
            <a:r>
              <a:rPr lang="de-CH" baseline="0" dirty="0"/>
              <a:t> </a:t>
            </a:r>
            <a:r>
              <a:rPr lang="de-CH" baseline="0" dirty="0" err="1"/>
              <a:t>their</a:t>
            </a:r>
            <a:r>
              <a:rPr lang="de-CH" baseline="0" dirty="0"/>
              <a:t> </a:t>
            </a:r>
            <a:r>
              <a:rPr lang="de-CH" baseline="0" dirty="0" err="1"/>
              <a:t>consumer’s</a:t>
            </a:r>
            <a:r>
              <a:rPr lang="de-CH" baseline="0" dirty="0"/>
              <a:t> </a:t>
            </a:r>
            <a:r>
              <a:rPr lang="de-CH" baseline="0" dirty="0" err="1"/>
              <a:t>brand</a:t>
            </a:r>
            <a:r>
              <a:rPr lang="de-CH" baseline="0" dirty="0"/>
              <a:t> </a:t>
            </a:r>
            <a:r>
              <a:rPr lang="de-CH" baseline="0" dirty="0" err="1"/>
              <a:t>perception</a:t>
            </a:r>
            <a:r>
              <a:rPr lang="de-CH" baseline="0" dirty="0"/>
              <a:t>, </a:t>
            </a:r>
            <a:r>
              <a:rPr lang="de-CH" baseline="0" dirty="0" err="1"/>
              <a:t>position</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according</a:t>
            </a:r>
            <a:r>
              <a:rPr lang="de-CH" baseline="0" dirty="0"/>
              <a:t> </a:t>
            </a:r>
            <a:r>
              <a:rPr lang="de-CH" baseline="0" dirty="0" err="1"/>
              <a:t>to</a:t>
            </a:r>
            <a:r>
              <a:rPr lang="de-CH" baseline="0" dirty="0"/>
              <a:t> </a:t>
            </a:r>
            <a:r>
              <a:rPr lang="de-CH" baseline="0" dirty="0" err="1"/>
              <a:t>their</a:t>
            </a:r>
            <a:r>
              <a:rPr lang="de-CH" baseline="0" dirty="0"/>
              <a:t> </a:t>
            </a:r>
            <a:r>
              <a:rPr lang="de-CH" baseline="0" dirty="0" err="1"/>
              <a:t>needs</a:t>
            </a:r>
            <a:r>
              <a:rPr lang="de-CH" baseline="0" dirty="0"/>
              <a:t> and </a:t>
            </a:r>
            <a:r>
              <a:rPr lang="de-CH" baseline="0" dirty="0" err="1"/>
              <a:t>compare</a:t>
            </a:r>
            <a:r>
              <a:rPr lang="de-CH" baseline="0" dirty="0"/>
              <a:t> </a:t>
            </a:r>
            <a:r>
              <a:rPr lang="de-CH" baseline="0" dirty="0" err="1"/>
              <a:t>it</a:t>
            </a:r>
            <a:r>
              <a:rPr lang="de-CH" baseline="0" dirty="0"/>
              <a:t> </a:t>
            </a:r>
            <a:r>
              <a:rPr lang="de-CH" baseline="0" dirty="0" err="1"/>
              <a:t>to</a:t>
            </a:r>
            <a:r>
              <a:rPr lang="de-CH" baseline="0" dirty="0"/>
              <a:t> </a:t>
            </a:r>
            <a:r>
              <a:rPr lang="de-CH" baseline="0" dirty="0" err="1"/>
              <a:t>competitors</a:t>
            </a:r>
            <a:r>
              <a:rPr lang="de-CH" baseline="0" dirty="0"/>
              <a:t>, and </a:t>
            </a:r>
            <a:r>
              <a:rPr lang="de-CH" baseline="0" dirty="0" err="1"/>
              <a:t>improve</a:t>
            </a:r>
            <a:r>
              <a:rPr lang="de-CH" baseline="0" dirty="0"/>
              <a:t> </a:t>
            </a:r>
            <a:r>
              <a:rPr lang="de-CH" baseline="0" dirty="0" err="1"/>
              <a:t>their</a:t>
            </a:r>
            <a:r>
              <a:rPr lang="de-CH" baseline="0" dirty="0"/>
              <a:t> </a:t>
            </a:r>
            <a:r>
              <a:rPr lang="de-CH" baseline="0" dirty="0" err="1"/>
              <a:t>overall</a:t>
            </a:r>
            <a:r>
              <a:rPr lang="de-CH" baseline="0" dirty="0"/>
              <a:t> </a:t>
            </a:r>
            <a:r>
              <a:rPr lang="de-CH" baseline="0" dirty="0" err="1"/>
              <a:t>corporate</a:t>
            </a:r>
            <a:r>
              <a:rPr lang="de-CH" baseline="0" dirty="0"/>
              <a:t> </a:t>
            </a:r>
            <a:r>
              <a:rPr lang="de-CH" baseline="0" dirty="0" err="1"/>
              <a:t>brand</a:t>
            </a:r>
            <a:r>
              <a:rPr lang="de-CH" baseline="0" dirty="0"/>
              <a:t> </a:t>
            </a:r>
            <a:r>
              <a:rPr lang="de-CH" baseline="0" dirty="0" err="1"/>
              <a:t>personality</a:t>
            </a:r>
            <a:r>
              <a:rPr lang="de-CH" baseline="0" dirty="0"/>
              <a:t>.</a:t>
            </a:r>
          </a:p>
          <a:p>
            <a:endParaRPr lang="de-CH" baseline="0" dirty="0"/>
          </a:p>
          <a:p>
            <a:r>
              <a:rPr lang="de-CH" baseline="0" dirty="0"/>
              <a:t>In </a:t>
            </a:r>
            <a:r>
              <a:rPr lang="de-CH" baseline="0" dirty="0" err="1"/>
              <a:t>the</a:t>
            </a:r>
            <a:r>
              <a:rPr lang="de-CH" baseline="0" dirty="0"/>
              <a:t> </a:t>
            </a:r>
            <a:r>
              <a:rPr lang="de-CH" baseline="0" dirty="0" err="1"/>
              <a:t>case</a:t>
            </a:r>
            <a:r>
              <a:rPr lang="de-CH" baseline="0" dirty="0"/>
              <a:t> </a:t>
            </a:r>
            <a:r>
              <a:rPr lang="de-CH" baseline="0" dirty="0" err="1"/>
              <a:t>of</a:t>
            </a:r>
            <a:r>
              <a:rPr lang="de-CH" baseline="0" dirty="0"/>
              <a:t> </a:t>
            </a:r>
            <a:r>
              <a:rPr lang="de-CH" baseline="0" dirty="0" err="1"/>
              <a:t>the</a:t>
            </a:r>
            <a:r>
              <a:rPr lang="de-CH" baseline="0" dirty="0"/>
              <a:t> </a:t>
            </a:r>
            <a:r>
              <a:rPr lang="de-CH" baseline="0" dirty="0" err="1"/>
              <a:t>brand</a:t>
            </a:r>
            <a:r>
              <a:rPr lang="de-CH" baseline="0" dirty="0"/>
              <a:t> «San Pellegrino» </a:t>
            </a:r>
            <a:r>
              <a:rPr lang="de-CH" baseline="0" dirty="0" err="1"/>
              <a:t>for</a:t>
            </a:r>
            <a:r>
              <a:rPr lang="de-CH" baseline="0" dirty="0"/>
              <a:t> </a:t>
            </a:r>
            <a:r>
              <a:rPr lang="de-CH" baseline="0" dirty="0" err="1"/>
              <a:t>example</a:t>
            </a:r>
            <a:r>
              <a:rPr lang="de-CH" baseline="0" dirty="0"/>
              <a:t>, </a:t>
            </a:r>
            <a:r>
              <a:rPr lang="de-CH" baseline="0" dirty="0" err="1"/>
              <a:t>we</a:t>
            </a:r>
            <a:r>
              <a:rPr lang="de-CH" baseline="0" dirty="0"/>
              <a:t> </a:t>
            </a:r>
            <a:r>
              <a:rPr lang="de-CH" baseline="0" dirty="0" err="1"/>
              <a:t>derive</a:t>
            </a:r>
            <a:r>
              <a:rPr lang="de-CH" baseline="0" dirty="0"/>
              <a:t> an </a:t>
            </a:r>
            <a:r>
              <a:rPr lang="de-CH" baseline="0" dirty="0" err="1"/>
              <a:t>evidence-based</a:t>
            </a:r>
            <a:r>
              <a:rPr lang="de-CH" baseline="0" dirty="0"/>
              <a:t> </a:t>
            </a:r>
            <a:r>
              <a:rPr lang="de-CH" baseline="0" dirty="0" err="1"/>
              <a:t>answer</a:t>
            </a:r>
            <a:r>
              <a:rPr lang="de-CH" baseline="0" dirty="0"/>
              <a:t> </a:t>
            </a:r>
            <a:r>
              <a:rPr lang="de-CH" baseline="0" dirty="0" err="1"/>
              <a:t>for</a:t>
            </a:r>
            <a:r>
              <a:rPr lang="de-CH" baseline="0" dirty="0"/>
              <a:t> </a:t>
            </a:r>
            <a:r>
              <a:rPr lang="de-CH" baseline="0" dirty="0" err="1"/>
              <a:t>devising</a:t>
            </a:r>
            <a:r>
              <a:rPr lang="de-CH" baseline="0" dirty="0"/>
              <a:t> a </a:t>
            </a:r>
            <a:r>
              <a:rPr lang="de-CH" baseline="0" dirty="0" err="1"/>
              <a:t>suitable</a:t>
            </a:r>
            <a:r>
              <a:rPr lang="de-CH" baseline="0" dirty="0"/>
              <a:t> </a:t>
            </a:r>
            <a:r>
              <a:rPr lang="de-CH" baseline="0" dirty="0" err="1"/>
              <a:t>marketing</a:t>
            </a:r>
            <a:r>
              <a:rPr lang="de-CH" baseline="0" dirty="0"/>
              <a:t> plan </a:t>
            </a:r>
            <a:r>
              <a:rPr lang="de-CH" baseline="0" dirty="0" err="1"/>
              <a:t>for</a:t>
            </a:r>
            <a:r>
              <a:rPr lang="de-CH" baseline="0" dirty="0"/>
              <a:t> </a:t>
            </a:r>
            <a:r>
              <a:rPr lang="de-CH" baseline="0" dirty="0" err="1"/>
              <a:t>the</a:t>
            </a:r>
            <a:r>
              <a:rPr lang="de-CH" baseline="0" dirty="0"/>
              <a:t> </a:t>
            </a:r>
            <a:r>
              <a:rPr lang="de-CH" baseline="0" dirty="0" err="1"/>
              <a:t>years</a:t>
            </a:r>
            <a:r>
              <a:rPr lang="de-CH" baseline="0" dirty="0"/>
              <a:t> </a:t>
            </a:r>
            <a:r>
              <a:rPr lang="de-CH" baseline="0" dirty="0" err="1"/>
              <a:t>to</a:t>
            </a:r>
            <a:r>
              <a:rPr lang="de-CH" baseline="0" dirty="0"/>
              <a:t> </a:t>
            </a:r>
            <a:r>
              <a:rPr lang="de-CH" baseline="0" dirty="0" err="1"/>
              <a:t>come</a:t>
            </a:r>
            <a:r>
              <a:rPr lang="de-CH" baseline="0" dirty="0"/>
              <a:t>. San </a:t>
            </a:r>
            <a:r>
              <a:rPr lang="de-CH" baseline="0" dirty="0" err="1"/>
              <a:t>Pellegrino’s</a:t>
            </a:r>
            <a:r>
              <a:rPr lang="de-CH" baseline="0" dirty="0"/>
              <a:t> </a:t>
            </a:r>
            <a:r>
              <a:rPr lang="de-CH" baseline="0" dirty="0" err="1"/>
              <a:t>official</a:t>
            </a:r>
            <a:r>
              <a:rPr lang="de-CH" baseline="0" dirty="0"/>
              <a:t> Instagram </a:t>
            </a:r>
            <a:r>
              <a:rPr lang="de-CH" baseline="0" dirty="0" err="1"/>
              <a:t>page</a:t>
            </a:r>
            <a:r>
              <a:rPr lang="de-CH" baseline="0" dirty="0"/>
              <a:t> </a:t>
            </a:r>
            <a:r>
              <a:rPr lang="de-CH" baseline="0" dirty="0" err="1"/>
              <a:t>aims</a:t>
            </a:r>
            <a:r>
              <a:rPr lang="de-CH" baseline="0" dirty="0"/>
              <a:t> </a:t>
            </a:r>
            <a:r>
              <a:rPr lang="de-CH" baseline="0" dirty="0" err="1"/>
              <a:t>to</a:t>
            </a:r>
            <a:r>
              <a:rPr lang="de-CH" baseline="0" dirty="0"/>
              <a:t> </a:t>
            </a:r>
            <a:r>
              <a:rPr lang="de-CH" baseline="0" dirty="0" err="1"/>
              <a:t>come</a:t>
            </a:r>
            <a:r>
              <a:rPr lang="de-CH" baseline="0" dirty="0"/>
              <a:t> </a:t>
            </a:r>
            <a:r>
              <a:rPr lang="de-CH" baseline="0" dirty="0" err="1"/>
              <a:t>across</a:t>
            </a:r>
            <a:r>
              <a:rPr lang="de-CH" baseline="0" dirty="0"/>
              <a:t> </a:t>
            </a:r>
            <a:r>
              <a:rPr lang="de-CH" baseline="0" dirty="0" err="1"/>
              <a:t>as</a:t>
            </a:r>
            <a:r>
              <a:rPr lang="de-CH" baseline="0" dirty="0"/>
              <a:t> </a:t>
            </a:r>
            <a:r>
              <a:rPr lang="de-CH" baseline="0" dirty="0" err="1"/>
              <a:t>healthy</a:t>
            </a:r>
            <a:r>
              <a:rPr lang="de-CH" baseline="0" dirty="0"/>
              <a:t> and </a:t>
            </a:r>
            <a:r>
              <a:rPr lang="de-CH" baseline="0" dirty="0" err="1"/>
              <a:t>fun</a:t>
            </a:r>
            <a:r>
              <a:rPr lang="de-CH" baseline="0" dirty="0"/>
              <a:t>. </a:t>
            </a:r>
            <a:r>
              <a:rPr lang="de-CH" baseline="0" dirty="0" err="1"/>
              <a:t>However</a:t>
            </a:r>
            <a:r>
              <a:rPr lang="de-CH" baseline="0" dirty="0"/>
              <a:t>, </a:t>
            </a:r>
            <a:r>
              <a:rPr lang="de-CH" baseline="0" dirty="0" err="1"/>
              <a:t>unofficial</a:t>
            </a:r>
            <a:r>
              <a:rPr lang="de-CH" baseline="0" dirty="0"/>
              <a:t> </a:t>
            </a:r>
            <a:r>
              <a:rPr lang="de-CH" baseline="0" dirty="0" err="1"/>
              <a:t>images</a:t>
            </a:r>
            <a:r>
              <a:rPr lang="de-CH" baseline="0" dirty="0"/>
              <a:t> </a:t>
            </a:r>
            <a:r>
              <a:rPr lang="de-CH" baseline="0" dirty="0" err="1"/>
              <a:t>reveal</a:t>
            </a:r>
            <a:r>
              <a:rPr lang="de-CH" baseline="0" dirty="0"/>
              <a:t> </a:t>
            </a:r>
            <a:r>
              <a:rPr lang="de-CH" baseline="0" dirty="0" err="1"/>
              <a:t>that</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is</a:t>
            </a:r>
            <a:r>
              <a:rPr lang="de-CH" baseline="0" dirty="0"/>
              <a:t> </a:t>
            </a:r>
            <a:r>
              <a:rPr lang="de-CH" baseline="0" dirty="0" err="1"/>
              <a:t>perceived</a:t>
            </a:r>
            <a:r>
              <a:rPr lang="de-CH" baseline="0" dirty="0"/>
              <a:t> </a:t>
            </a:r>
            <a:r>
              <a:rPr lang="de-CH" baseline="0" dirty="0" err="1"/>
              <a:t>much</a:t>
            </a:r>
            <a:r>
              <a:rPr lang="de-CH" baseline="0" dirty="0"/>
              <a:t> </a:t>
            </a:r>
            <a:r>
              <a:rPr lang="de-CH" baseline="0" dirty="0" err="1"/>
              <a:t>more</a:t>
            </a:r>
            <a:r>
              <a:rPr lang="de-CH" baseline="0" dirty="0"/>
              <a:t> </a:t>
            </a:r>
            <a:r>
              <a:rPr lang="de-CH" baseline="0" dirty="0" err="1"/>
              <a:t>as</a:t>
            </a:r>
            <a:r>
              <a:rPr lang="de-CH" baseline="0" dirty="0"/>
              <a:t> </a:t>
            </a:r>
            <a:r>
              <a:rPr lang="de-CH" baseline="0" dirty="0" err="1"/>
              <a:t>healthy</a:t>
            </a:r>
            <a:r>
              <a:rPr lang="de-CH" baseline="0" dirty="0"/>
              <a:t> and </a:t>
            </a:r>
            <a:r>
              <a:rPr lang="de-CH" baseline="0" dirty="0" err="1"/>
              <a:t>much</a:t>
            </a:r>
            <a:r>
              <a:rPr lang="de-CH" baseline="0" dirty="0"/>
              <a:t> </a:t>
            </a:r>
            <a:r>
              <a:rPr lang="de-CH" baseline="0" dirty="0" err="1"/>
              <a:t>less</a:t>
            </a:r>
            <a:r>
              <a:rPr lang="de-CH" baseline="0" dirty="0"/>
              <a:t> </a:t>
            </a:r>
            <a:r>
              <a:rPr lang="de-CH" baseline="0" dirty="0" err="1"/>
              <a:t>as</a:t>
            </a:r>
            <a:r>
              <a:rPr lang="de-CH" baseline="0" dirty="0"/>
              <a:t> </a:t>
            </a:r>
            <a:r>
              <a:rPr lang="de-CH" baseline="0" dirty="0" err="1"/>
              <a:t>fun</a:t>
            </a:r>
            <a:r>
              <a:rPr lang="de-CH" baseline="0" dirty="0"/>
              <a:t>. </a:t>
            </a:r>
          </a:p>
          <a:p>
            <a:endParaRPr lang="de-CH" baseline="0" dirty="0"/>
          </a:p>
          <a:p>
            <a:r>
              <a:rPr lang="de-CH" baseline="0" dirty="0" err="1"/>
              <a:t>From</a:t>
            </a:r>
            <a:r>
              <a:rPr lang="de-CH" baseline="0" dirty="0"/>
              <a:t> </a:t>
            </a:r>
            <a:r>
              <a:rPr lang="de-CH" baseline="0" dirty="0" err="1"/>
              <a:t>this</a:t>
            </a:r>
            <a:r>
              <a:rPr lang="de-CH" baseline="0" dirty="0"/>
              <a:t> </a:t>
            </a:r>
            <a:r>
              <a:rPr lang="de-CH" baseline="0" dirty="0" err="1"/>
              <a:t>analysis</a:t>
            </a:r>
            <a:r>
              <a:rPr lang="de-CH" baseline="0" dirty="0"/>
              <a:t>, San Pellegrino </a:t>
            </a:r>
            <a:r>
              <a:rPr lang="de-CH" baseline="0" dirty="0" err="1"/>
              <a:t>can</a:t>
            </a:r>
            <a:r>
              <a:rPr lang="de-CH" baseline="0" dirty="0"/>
              <a:t> </a:t>
            </a:r>
            <a:r>
              <a:rPr lang="de-CH" baseline="0" dirty="0" err="1"/>
              <a:t>develop</a:t>
            </a:r>
            <a:r>
              <a:rPr lang="de-CH" baseline="0" dirty="0"/>
              <a:t> </a:t>
            </a:r>
            <a:r>
              <a:rPr lang="de-CH" baseline="0" dirty="0" err="1"/>
              <a:t>strategies</a:t>
            </a:r>
            <a:r>
              <a:rPr lang="de-CH" baseline="0" dirty="0"/>
              <a:t> </a:t>
            </a:r>
            <a:r>
              <a:rPr lang="de-CH" baseline="0" dirty="0" err="1"/>
              <a:t>to</a:t>
            </a:r>
            <a:r>
              <a:rPr lang="de-CH" baseline="0" dirty="0"/>
              <a:t> </a:t>
            </a:r>
            <a:r>
              <a:rPr lang="de-CH" baseline="0" dirty="0" err="1"/>
              <a:t>harmonize</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image</a:t>
            </a:r>
            <a:r>
              <a:rPr lang="de-CH" baseline="0" dirty="0"/>
              <a:t>. More </a:t>
            </a:r>
            <a:r>
              <a:rPr lang="de-CH" baseline="0" dirty="0" err="1"/>
              <a:t>concretely</a:t>
            </a:r>
            <a:r>
              <a:rPr lang="de-CH" baseline="0" dirty="0"/>
              <a:t>, San Pellegrino </a:t>
            </a:r>
            <a:r>
              <a:rPr lang="de-CH" baseline="0" dirty="0" err="1"/>
              <a:t>could</a:t>
            </a:r>
            <a:r>
              <a:rPr lang="de-CH" baseline="0" dirty="0"/>
              <a:t> </a:t>
            </a:r>
            <a:r>
              <a:rPr lang="de-CH" baseline="0" dirty="0" err="1"/>
              <a:t>develop</a:t>
            </a:r>
            <a:r>
              <a:rPr lang="de-CH" baseline="0" dirty="0"/>
              <a:t> </a:t>
            </a:r>
            <a:r>
              <a:rPr lang="de-CH" baseline="0" dirty="0" err="1"/>
              <a:t>marketing</a:t>
            </a:r>
            <a:r>
              <a:rPr lang="de-CH" baseline="0" dirty="0"/>
              <a:t> </a:t>
            </a:r>
            <a:r>
              <a:rPr lang="de-CH" baseline="0" dirty="0" err="1"/>
              <a:t>campaigns</a:t>
            </a:r>
            <a:r>
              <a:rPr lang="de-CH" baseline="0" dirty="0"/>
              <a:t>, </a:t>
            </a:r>
            <a:r>
              <a:rPr lang="de-CH" sz="1200" dirty="0" err="1">
                <a:latin typeface="Berlin Sans FB" panose="020E0602020502020306" pitchFamily="34" charset="0"/>
              </a:rPr>
              <a:t>strenghtening</a:t>
            </a:r>
            <a:r>
              <a:rPr lang="de-CH" sz="1200" dirty="0">
                <a:latin typeface="Berlin Sans FB" panose="020E0602020502020306" pitchFamily="34" charset="0"/>
              </a:rPr>
              <a:t> </a:t>
            </a:r>
            <a:r>
              <a:rPr lang="de-CH" sz="1200" dirty="0" err="1">
                <a:latin typeface="Berlin Sans FB" panose="020E0602020502020306" pitchFamily="34" charset="0"/>
              </a:rPr>
              <a:t>its</a:t>
            </a:r>
            <a:r>
              <a:rPr lang="de-CH" sz="1200" dirty="0">
                <a:latin typeface="Berlin Sans FB" panose="020E0602020502020306" pitchFamily="34" charset="0"/>
              </a:rPr>
              <a:t> </a:t>
            </a:r>
            <a:r>
              <a:rPr lang="de-CH" sz="1200" dirty="0" err="1">
                <a:latin typeface="Berlin Sans FB" panose="020E0602020502020306" pitchFamily="34" charset="0"/>
              </a:rPr>
              <a:t>brand’s</a:t>
            </a:r>
            <a:r>
              <a:rPr lang="de-CH" sz="1200" dirty="0">
                <a:latin typeface="Berlin Sans FB" panose="020E0602020502020306" pitchFamily="34" charset="0"/>
              </a:rPr>
              <a:t> </a:t>
            </a:r>
            <a:r>
              <a:rPr lang="de-CH" sz="1200" dirty="0" err="1">
                <a:latin typeface="Berlin Sans FB" panose="020E0602020502020306" pitchFamily="34" charset="0"/>
              </a:rPr>
              <a:t>health</a:t>
            </a:r>
            <a:r>
              <a:rPr lang="de-CH" sz="1200" dirty="0">
                <a:latin typeface="Berlin Sans FB" panose="020E0602020502020306" pitchFamily="34" charset="0"/>
              </a:rPr>
              <a:t> </a:t>
            </a:r>
            <a:r>
              <a:rPr lang="de-CH" sz="1200" dirty="0" err="1">
                <a:latin typeface="Berlin Sans FB" panose="020E0602020502020306" pitchFamily="34" charset="0"/>
              </a:rPr>
              <a:t>benefits</a:t>
            </a:r>
            <a:r>
              <a:rPr lang="de-CH" sz="1200" dirty="0">
                <a:latin typeface="Berlin Sans FB" panose="020E0602020502020306" pitchFamily="34" charset="0"/>
              </a:rPr>
              <a:t> in </a:t>
            </a:r>
            <a:r>
              <a:rPr lang="de-CH" sz="1200" dirty="0" err="1">
                <a:latin typeface="Berlin Sans FB" panose="020E0602020502020306" pitchFamily="34" charset="0"/>
              </a:rPr>
              <a:t>advertising</a:t>
            </a:r>
            <a:r>
              <a:rPr lang="de-CH" sz="1200" dirty="0">
                <a:latin typeface="Berlin Sans FB" panose="020E0602020502020306" pitchFamily="34" charset="0"/>
              </a:rPr>
              <a:t> and social </a:t>
            </a:r>
            <a:r>
              <a:rPr lang="de-CH" sz="1200" dirty="0" err="1">
                <a:latin typeface="Berlin Sans FB" panose="020E0602020502020306" pitchFamily="34" charset="0"/>
              </a:rPr>
              <a:t>media</a:t>
            </a:r>
            <a:r>
              <a:rPr lang="de-CH" sz="1200" dirty="0">
                <a:latin typeface="Berlin Sans FB" panose="020E0602020502020306" pitchFamily="34" charset="0"/>
              </a:rPr>
              <a:t> </a:t>
            </a:r>
            <a:r>
              <a:rPr lang="de-CH" sz="1200" dirty="0" err="1">
                <a:latin typeface="Berlin Sans FB" panose="020E0602020502020306" pitchFamily="34" charset="0"/>
              </a:rPr>
              <a:t>campaigns</a:t>
            </a:r>
            <a:r>
              <a:rPr lang="de-CH" baseline="0" dirty="0"/>
              <a:t>. Thus, </a:t>
            </a:r>
            <a:r>
              <a:rPr lang="de-CH" baseline="0" dirty="0" err="1"/>
              <a:t>consumers</a:t>
            </a:r>
            <a:r>
              <a:rPr lang="de-CH" baseline="0" dirty="0"/>
              <a:t> </a:t>
            </a:r>
            <a:r>
              <a:rPr lang="de-CH" baseline="0" dirty="0" err="1"/>
              <a:t>might</a:t>
            </a:r>
            <a:r>
              <a:rPr lang="de-CH" baseline="0" dirty="0"/>
              <a:t> </a:t>
            </a:r>
            <a:r>
              <a:rPr lang="de-CH" baseline="0" dirty="0" err="1"/>
              <a:t>feel</a:t>
            </a:r>
            <a:r>
              <a:rPr lang="de-CH" baseline="0" dirty="0"/>
              <a:t> </a:t>
            </a:r>
            <a:r>
              <a:rPr lang="de-CH" baseline="0" dirty="0" err="1"/>
              <a:t>more</a:t>
            </a:r>
            <a:r>
              <a:rPr lang="de-CH" baseline="0" dirty="0"/>
              <a:t> </a:t>
            </a:r>
            <a:r>
              <a:rPr lang="de-CH" baseline="0" dirty="0" err="1"/>
              <a:t>connected</a:t>
            </a:r>
            <a:r>
              <a:rPr lang="de-CH" baseline="0" dirty="0"/>
              <a:t> </a:t>
            </a:r>
            <a:r>
              <a:rPr lang="de-CH" baseline="0" dirty="0" err="1"/>
              <a:t>to</a:t>
            </a:r>
            <a:r>
              <a:rPr lang="de-CH" baseline="0" dirty="0"/>
              <a:t> </a:t>
            </a:r>
            <a:r>
              <a:rPr lang="de-CH" baseline="0" dirty="0" err="1"/>
              <a:t>the</a:t>
            </a:r>
            <a:r>
              <a:rPr lang="de-CH" baseline="0" dirty="0"/>
              <a:t> </a:t>
            </a:r>
            <a:r>
              <a:rPr lang="de-CH" baseline="0" dirty="0" err="1"/>
              <a:t>brand</a:t>
            </a:r>
            <a:r>
              <a:rPr lang="de-CH" baseline="0" dirty="0"/>
              <a:t> on a personal </a:t>
            </a:r>
            <a:r>
              <a:rPr lang="de-CH" baseline="0" dirty="0" err="1"/>
              <a:t>level</a:t>
            </a:r>
            <a:r>
              <a:rPr lang="de-CH" baseline="0" dirty="0"/>
              <a:t> </a:t>
            </a:r>
            <a:r>
              <a:rPr lang="de-CH" baseline="0" dirty="0" err="1"/>
              <a:t>which</a:t>
            </a:r>
            <a:r>
              <a:rPr lang="de-CH" baseline="0" dirty="0"/>
              <a:t> in turn </a:t>
            </a:r>
            <a:r>
              <a:rPr lang="de-CH" baseline="0" dirty="0" err="1"/>
              <a:t>can</a:t>
            </a:r>
            <a:r>
              <a:rPr lang="de-CH" baseline="0" dirty="0"/>
              <a:t> boost </a:t>
            </a:r>
            <a:r>
              <a:rPr lang="de-CH" baseline="0" dirty="0" err="1"/>
              <a:t>overall</a:t>
            </a:r>
            <a:r>
              <a:rPr lang="de-CH" baseline="0" dirty="0"/>
              <a:t> </a:t>
            </a:r>
            <a:r>
              <a:rPr lang="de-CH" baseline="0" dirty="0" err="1"/>
              <a:t>sales</a:t>
            </a:r>
            <a:r>
              <a:rPr lang="de-CH" baseline="0" dirty="0"/>
              <a:t>. </a:t>
            </a:r>
          </a:p>
        </p:txBody>
      </p:sp>
      <p:sp>
        <p:nvSpPr>
          <p:cNvPr id="4" name="Slide Number Placeholder 3"/>
          <p:cNvSpPr>
            <a:spLocks noGrp="1"/>
          </p:cNvSpPr>
          <p:nvPr>
            <p:ph type="sldNum" sz="quarter" idx="10"/>
          </p:nvPr>
        </p:nvSpPr>
        <p:spPr/>
        <p:txBody>
          <a:bodyPr/>
          <a:lstStyle/>
          <a:p>
            <a:fld id="{2A9D45BF-071E-7C44-BE90-B011D0240A3E}" type="slidenum">
              <a:rPr lang="en-US" smtClean="0"/>
              <a:pPr/>
              <a:t>4</a:t>
            </a:fld>
            <a:endParaRPr lang="en-US"/>
          </a:p>
        </p:txBody>
      </p:sp>
    </p:spTree>
    <p:extLst>
      <p:ext uri="{BB962C8B-B14F-4D97-AF65-F5344CB8AC3E}">
        <p14:creationId xmlns:p14="http://schemas.microsoft.com/office/powerpoint/2010/main" val="183920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latin typeface="Source Sans Pro Light" charset="0"/>
                <a:cs typeface="Source Sans Pro Light" charset="0"/>
              </a:rPr>
              <a:t>We</a:t>
            </a:r>
            <a:r>
              <a:rPr lang="de-CH" dirty="0">
                <a:latin typeface="Source Sans Pro Light" charset="0"/>
                <a:cs typeface="Source Sans Pro Light" charset="0"/>
              </a:rPr>
              <a:t> </a:t>
            </a:r>
            <a:r>
              <a:rPr lang="de-CH" dirty="0" err="1">
                <a:latin typeface="Source Sans Pro Light" charset="0"/>
                <a:cs typeface="Source Sans Pro Light" charset="0"/>
              </a:rPr>
              <a:t>used</a:t>
            </a:r>
            <a:r>
              <a:rPr lang="de-CH" dirty="0">
                <a:latin typeface="Source Sans Pro Light" charset="0"/>
                <a:cs typeface="Source Sans Pro Light" charset="0"/>
              </a:rPr>
              <a:t> a </a:t>
            </a:r>
            <a:r>
              <a:rPr lang="de-CH" dirty="0" err="1">
                <a:latin typeface="Source Sans Pro Light" charset="0"/>
                <a:cs typeface="Source Sans Pro Light" charset="0"/>
              </a:rPr>
              <a:t>combination</a:t>
            </a:r>
            <a:r>
              <a:rPr lang="de-CH" dirty="0">
                <a:latin typeface="Source Sans Pro Light" charset="0"/>
                <a:cs typeface="Source Sans Pro Light" charset="0"/>
              </a:rPr>
              <a:t> </a:t>
            </a:r>
            <a:r>
              <a:rPr lang="de-CH" dirty="0" err="1">
                <a:latin typeface="Source Sans Pro Light" charset="0"/>
                <a:cs typeface="Source Sans Pro Light" charset="0"/>
              </a:rPr>
              <a:t>of</a:t>
            </a:r>
            <a:r>
              <a:rPr lang="de-CH" dirty="0">
                <a:latin typeface="Source Sans Pro Light" charset="0"/>
                <a:cs typeface="Source Sans Pro Light" charset="0"/>
              </a:rPr>
              <a:t> </a:t>
            </a:r>
            <a:r>
              <a:rPr lang="de-CH" dirty="0" err="1">
                <a:latin typeface="Source Sans Pro Light" charset="0"/>
                <a:cs typeface="Source Sans Pro Light" charset="0"/>
              </a:rPr>
              <a:t>transfer</a:t>
            </a:r>
            <a:r>
              <a:rPr lang="de-CH" dirty="0">
                <a:latin typeface="Source Sans Pro Light" charset="0"/>
                <a:cs typeface="Source Sans Pro Light" charset="0"/>
              </a:rPr>
              <a:t> </a:t>
            </a:r>
            <a:r>
              <a:rPr lang="de-CH" dirty="0" err="1">
                <a:latin typeface="Source Sans Pro Light" charset="0"/>
                <a:cs typeface="Source Sans Pro Light" charset="0"/>
              </a:rPr>
              <a:t>learning</a:t>
            </a:r>
            <a:r>
              <a:rPr lang="de-CH" dirty="0">
                <a:latin typeface="Source Sans Pro Light" charset="0"/>
                <a:cs typeface="Source Sans Pro Light" charset="0"/>
              </a:rPr>
              <a:t> and a </a:t>
            </a:r>
            <a:r>
              <a:rPr lang="de-CH" dirty="0" err="1">
                <a:latin typeface="Source Sans Pro Light" charset="0"/>
                <a:cs typeface="Source Sans Pro Light" charset="0"/>
              </a:rPr>
              <a:t>one</a:t>
            </a:r>
            <a:r>
              <a:rPr lang="de-CH" dirty="0">
                <a:latin typeface="Source Sans Pro Light" charset="0"/>
                <a:cs typeface="Source Sans Pro Light" charset="0"/>
              </a:rPr>
              <a:t> versus </a:t>
            </a:r>
            <a:r>
              <a:rPr lang="de-CH" dirty="0" err="1">
                <a:latin typeface="Source Sans Pro Light" charset="0"/>
                <a:cs typeface="Source Sans Pro Light" charset="0"/>
              </a:rPr>
              <a:t>rest</a:t>
            </a:r>
            <a:r>
              <a:rPr lang="de-CH" dirty="0">
                <a:latin typeface="Source Sans Pro Light" charset="0"/>
                <a:cs typeface="Source Sans Pro Light" charset="0"/>
              </a:rPr>
              <a:t> </a:t>
            </a:r>
            <a:r>
              <a:rPr lang="de-CH" dirty="0" err="1">
                <a:latin typeface="Source Sans Pro Light" charset="0"/>
                <a:cs typeface="Source Sans Pro Light" charset="0"/>
              </a:rPr>
              <a:t>multiclass</a:t>
            </a:r>
            <a:r>
              <a:rPr lang="de-CH" dirty="0">
                <a:latin typeface="Source Sans Pro Light" charset="0"/>
                <a:cs typeface="Source Sans Pro Light" charset="0"/>
              </a:rPr>
              <a:t> </a:t>
            </a:r>
            <a:r>
              <a:rPr lang="de-CH" dirty="0" err="1">
                <a:latin typeface="Source Sans Pro Light" charset="0"/>
                <a:cs typeface="Source Sans Pro Light" charset="0"/>
              </a:rPr>
              <a:t>aproach</a:t>
            </a:r>
            <a:r>
              <a:rPr lang="de-CH" dirty="0">
                <a:latin typeface="Source Sans Pro Light" charset="0"/>
                <a:cs typeface="Source Sans Pro Light" charset="0"/>
              </a:rPr>
              <a:t> </a:t>
            </a:r>
            <a:r>
              <a:rPr lang="de-CH" dirty="0" err="1">
                <a:latin typeface="Source Sans Pro Light" charset="0"/>
                <a:cs typeface="Source Sans Pro Light" charset="0"/>
              </a:rPr>
              <a:t>to</a:t>
            </a:r>
            <a:r>
              <a:rPr lang="de-CH" dirty="0">
                <a:latin typeface="Source Sans Pro Light" charset="0"/>
                <a:cs typeface="Source Sans Pro Light" charset="0"/>
              </a:rPr>
              <a:t> </a:t>
            </a:r>
            <a:r>
              <a:rPr lang="de-CH" dirty="0" err="1">
                <a:latin typeface="Source Sans Pro Light" charset="0"/>
                <a:cs typeface="Source Sans Pro Light" charset="0"/>
              </a:rPr>
              <a:t>build</a:t>
            </a:r>
            <a:r>
              <a:rPr lang="de-CH" dirty="0">
                <a:latin typeface="Source Sans Pro Light" charset="0"/>
                <a:cs typeface="Source Sans Pro Light" charset="0"/>
              </a:rPr>
              <a:t> </a:t>
            </a:r>
            <a:r>
              <a:rPr lang="de-CH" dirty="0" err="1">
                <a:latin typeface="Source Sans Pro Light" charset="0"/>
                <a:cs typeface="Source Sans Pro Light" charset="0"/>
              </a:rPr>
              <a:t>our</a:t>
            </a:r>
            <a:r>
              <a:rPr lang="de-CH" dirty="0">
                <a:latin typeface="Source Sans Pro Light" charset="0"/>
                <a:cs typeface="Source Sans Pro Light" charset="0"/>
              </a:rPr>
              <a:t> </a:t>
            </a:r>
            <a:r>
              <a:rPr lang="de-CH" dirty="0" err="1">
                <a:latin typeface="Source Sans Pro Light" charset="0"/>
                <a:cs typeface="Source Sans Pro Light" charset="0"/>
              </a:rPr>
              <a:t>classification</a:t>
            </a:r>
            <a:r>
              <a:rPr lang="de-CH" dirty="0">
                <a:latin typeface="Source Sans Pro Light" charset="0"/>
                <a:cs typeface="Source Sans Pro Light" charset="0"/>
              </a:rPr>
              <a:t> </a:t>
            </a:r>
            <a:r>
              <a:rPr lang="de-CH" dirty="0" err="1">
                <a:latin typeface="Source Sans Pro Light" charset="0"/>
                <a:cs typeface="Source Sans Pro Light" charset="0"/>
              </a:rPr>
              <a:t>model</a:t>
            </a:r>
            <a:r>
              <a:rPr lang="de-CH" dirty="0">
                <a:latin typeface="Source Sans Pro Light" charset="0"/>
                <a:cs typeface="Source Sans Pro Light" charset="0"/>
              </a:rPr>
              <a:t>. </a:t>
            </a:r>
            <a:r>
              <a:rPr lang="de-CH" dirty="0" err="1">
                <a:latin typeface="Source Sans Pro Light" charset="0"/>
                <a:cs typeface="Source Sans Pro Light" charset="0"/>
              </a:rPr>
              <a:t>We</a:t>
            </a:r>
            <a:r>
              <a:rPr lang="de-CH" dirty="0">
                <a:latin typeface="Source Sans Pro Light" charset="0"/>
                <a:cs typeface="Source Sans Pro Light" charset="0"/>
              </a:rPr>
              <a:t> </a:t>
            </a:r>
            <a:r>
              <a:rPr lang="de-CH" dirty="0" err="1">
                <a:latin typeface="Source Sans Pro Light" charset="0"/>
                <a:cs typeface="Source Sans Pro Light" charset="0"/>
              </a:rPr>
              <a:t>pretrained</a:t>
            </a:r>
            <a:r>
              <a:rPr lang="de-CH" dirty="0">
                <a:latin typeface="Source Sans Pro Light" charset="0"/>
                <a:cs typeface="Source Sans Pro Light" charset="0"/>
              </a:rPr>
              <a:t> a </a:t>
            </a:r>
            <a:r>
              <a:rPr lang="de-CH" dirty="0" err="1">
                <a:latin typeface="Source Sans Pro Light" charset="0"/>
                <a:cs typeface="Source Sans Pro Light" charset="0"/>
              </a:rPr>
              <a:t>ResNet</a:t>
            </a:r>
            <a:r>
              <a:rPr lang="de-CH" dirty="0">
                <a:latin typeface="Source Sans Pro Light" charset="0"/>
                <a:cs typeface="Source Sans Pro Light" charset="0"/>
              </a:rPr>
              <a:t> 50 </a:t>
            </a:r>
            <a:r>
              <a:rPr lang="de-CH" dirty="0" err="1">
                <a:latin typeface="Source Sans Pro Light" charset="0"/>
                <a:cs typeface="Source Sans Pro Light" charset="0"/>
              </a:rPr>
              <a:t>model</a:t>
            </a:r>
            <a:r>
              <a:rPr lang="de-CH" dirty="0">
                <a:latin typeface="Source Sans Pro Light" charset="0"/>
                <a:cs typeface="Source Sans Pro Light" charset="0"/>
              </a:rPr>
              <a:t> – an </a:t>
            </a:r>
            <a:r>
              <a:rPr lang="de-CH" dirty="0" err="1">
                <a:latin typeface="Source Sans Pro Light" charset="0"/>
                <a:cs typeface="Source Sans Pro Light" charset="0"/>
              </a:rPr>
              <a:t>already</a:t>
            </a:r>
            <a:r>
              <a:rPr lang="de-CH" dirty="0">
                <a:latin typeface="Source Sans Pro Light" charset="0"/>
                <a:cs typeface="Source Sans Pro Light" charset="0"/>
              </a:rPr>
              <a:t> </a:t>
            </a:r>
            <a:r>
              <a:rPr lang="de-CH" dirty="0" err="1">
                <a:latin typeface="Source Sans Pro Light" charset="0"/>
                <a:cs typeface="Source Sans Pro Light" charset="0"/>
              </a:rPr>
              <a:t>existing</a:t>
            </a:r>
            <a:r>
              <a:rPr lang="de-CH" dirty="0">
                <a:latin typeface="Source Sans Pro Light" charset="0"/>
                <a:cs typeface="Source Sans Pro Light" charset="0"/>
              </a:rPr>
              <a:t> </a:t>
            </a:r>
            <a:r>
              <a:rPr lang="de-CH" dirty="0" err="1">
                <a:latin typeface="Source Sans Pro Light" charset="0"/>
                <a:cs typeface="Source Sans Pro Light" charset="0"/>
              </a:rPr>
              <a:t>convolutional</a:t>
            </a:r>
            <a:r>
              <a:rPr lang="de-CH" dirty="0">
                <a:latin typeface="Source Sans Pro Light" charset="0"/>
                <a:cs typeface="Source Sans Pro Light" charset="0"/>
              </a:rPr>
              <a:t> </a:t>
            </a:r>
            <a:r>
              <a:rPr lang="de-CH" dirty="0" err="1">
                <a:latin typeface="Source Sans Pro Light" charset="0"/>
                <a:cs typeface="Source Sans Pro Light" charset="0"/>
              </a:rPr>
              <a:t>neural</a:t>
            </a:r>
            <a:r>
              <a:rPr lang="de-CH" dirty="0">
                <a:latin typeface="Source Sans Pro Light" charset="0"/>
                <a:cs typeface="Source Sans Pro Light" charset="0"/>
              </a:rPr>
              <a:t> network – </a:t>
            </a:r>
            <a:r>
              <a:rPr lang="de-CH" dirty="0" err="1">
                <a:latin typeface="Source Sans Pro Light" charset="0"/>
                <a:cs typeface="Source Sans Pro Light" charset="0"/>
              </a:rPr>
              <a:t>to</a:t>
            </a:r>
            <a:r>
              <a:rPr lang="de-CH" dirty="0">
                <a:latin typeface="Source Sans Pro Light" charset="0"/>
                <a:cs typeface="Source Sans Pro Light" charset="0"/>
              </a:rPr>
              <a:t> </a:t>
            </a:r>
            <a:r>
              <a:rPr lang="de-CH" dirty="0" err="1">
                <a:latin typeface="Source Sans Pro Light" charset="0"/>
                <a:cs typeface="Source Sans Pro Light" charset="0"/>
              </a:rPr>
              <a:t>build</a:t>
            </a:r>
            <a:r>
              <a:rPr lang="de-CH" dirty="0">
                <a:latin typeface="Source Sans Pro Light" charset="0"/>
                <a:cs typeface="Source Sans Pro Light" charset="0"/>
              </a:rPr>
              <a:t> </a:t>
            </a:r>
            <a:r>
              <a:rPr lang="de-CH" dirty="0" err="1">
                <a:latin typeface="Source Sans Pro Light" charset="0"/>
                <a:cs typeface="Source Sans Pro Light" charset="0"/>
              </a:rPr>
              <a:t>our</a:t>
            </a:r>
            <a:r>
              <a:rPr lang="de-CH" dirty="0">
                <a:latin typeface="Source Sans Pro Light" charset="0"/>
                <a:cs typeface="Source Sans Pro Light" charset="0"/>
              </a:rPr>
              <a:t> </a:t>
            </a:r>
            <a:r>
              <a:rPr lang="de-CH" dirty="0" err="1">
                <a:latin typeface="Source Sans Pro Light" charset="0"/>
                <a:cs typeface="Source Sans Pro Light" charset="0"/>
              </a:rPr>
              <a:t>classifier</a:t>
            </a:r>
            <a:r>
              <a:rPr lang="de-CH" dirty="0">
                <a:latin typeface="Source Sans Pro Light" charset="0"/>
                <a:cs typeface="Source Sans Pro Light" charset="0"/>
              </a:rPr>
              <a:t>. </a:t>
            </a:r>
            <a:r>
              <a:rPr lang="de-CH" dirty="0" err="1">
                <a:latin typeface="Source Sans Pro Light" charset="0"/>
                <a:cs typeface="Source Sans Pro Light" charset="0"/>
              </a:rPr>
              <a:t>We</a:t>
            </a:r>
            <a:r>
              <a:rPr lang="de-CH" dirty="0">
                <a:latin typeface="Source Sans Pro Light" charset="0"/>
                <a:cs typeface="Source Sans Pro Light" charset="0"/>
              </a:rPr>
              <a:t> </a:t>
            </a:r>
            <a:r>
              <a:rPr lang="de-CH" dirty="0" err="1">
                <a:latin typeface="Source Sans Pro Light" charset="0"/>
                <a:cs typeface="Source Sans Pro Light" charset="0"/>
              </a:rPr>
              <a:t>freezed</a:t>
            </a:r>
            <a:r>
              <a:rPr lang="de-CH" dirty="0">
                <a:latin typeface="Source Sans Pro Light" charset="0"/>
                <a:cs typeface="Source Sans Pro Light" charset="0"/>
              </a:rPr>
              <a:t> </a:t>
            </a:r>
            <a:r>
              <a:rPr lang="de-CH" dirty="0" err="1">
                <a:latin typeface="Source Sans Pro Light" charset="0"/>
                <a:cs typeface="Source Sans Pro Light" charset="0"/>
              </a:rPr>
              <a:t>the</a:t>
            </a:r>
            <a:r>
              <a:rPr lang="de-CH" dirty="0">
                <a:latin typeface="Source Sans Pro Light" charset="0"/>
                <a:cs typeface="Source Sans Pro Light" charset="0"/>
              </a:rPr>
              <a:t> </a:t>
            </a:r>
            <a:r>
              <a:rPr lang="de-CH" dirty="0" err="1">
                <a:latin typeface="Source Sans Pro Light" charset="0"/>
                <a:cs typeface="Source Sans Pro Light" charset="0"/>
              </a:rPr>
              <a:t>weights</a:t>
            </a:r>
            <a:r>
              <a:rPr lang="de-CH" dirty="0">
                <a:latin typeface="Source Sans Pro Light" charset="0"/>
                <a:cs typeface="Source Sans Pro Light" charset="0"/>
              </a:rPr>
              <a:t> </a:t>
            </a:r>
            <a:r>
              <a:rPr lang="de-CH" dirty="0" err="1">
                <a:latin typeface="Source Sans Pro Light" charset="0"/>
                <a:cs typeface="Source Sans Pro Light" charset="0"/>
              </a:rPr>
              <a:t>of</a:t>
            </a:r>
            <a:r>
              <a:rPr lang="de-CH" dirty="0">
                <a:latin typeface="Source Sans Pro Light" charset="0"/>
                <a:cs typeface="Source Sans Pro Light" charset="0"/>
              </a:rPr>
              <a:t> </a:t>
            </a:r>
            <a:r>
              <a:rPr lang="de-CH" dirty="0" err="1">
                <a:latin typeface="Source Sans Pro Light" charset="0"/>
                <a:cs typeface="Source Sans Pro Light" charset="0"/>
              </a:rPr>
              <a:t>ResNet</a:t>
            </a:r>
            <a:r>
              <a:rPr lang="de-CH" dirty="0">
                <a:latin typeface="Source Sans Pro Light" charset="0"/>
                <a:cs typeface="Source Sans Pro Light" charset="0"/>
              </a:rPr>
              <a:t> 50 </a:t>
            </a:r>
            <a:r>
              <a:rPr lang="de-CH" dirty="0" err="1">
                <a:latin typeface="Source Sans Pro Light" charset="0"/>
                <a:cs typeface="Source Sans Pro Light" charset="0"/>
              </a:rPr>
              <a:t>model</a:t>
            </a:r>
            <a:r>
              <a:rPr lang="de-CH" dirty="0">
                <a:latin typeface="Source Sans Pro Light" charset="0"/>
                <a:cs typeface="Source Sans Pro Light" charset="0"/>
              </a:rPr>
              <a:t> </a:t>
            </a:r>
            <a:r>
              <a:rPr lang="de-CH" dirty="0" err="1">
                <a:latin typeface="Source Sans Pro Light" charset="0"/>
                <a:cs typeface="Source Sans Pro Light" charset="0"/>
              </a:rPr>
              <a:t>except</a:t>
            </a:r>
            <a:r>
              <a:rPr lang="de-CH" dirty="0">
                <a:latin typeface="Source Sans Pro Light" charset="0"/>
                <a:cs typeface="Source Sans Pro Light" charset="0"/>
              </a:rPr>
              <a:t> </a:t>
            </a:r>
            <a:r>
              <a:rPr lang="de-CH" dirty="0" err="1">
                <a:latin typeface="Source Sans Pro Light" charset="0"/>
                <a:cs typeface="Source Sans Pro Light" charset="0"/>
              </a:rPr>
              <a:t>for</a:t>
            </a:r>
            <a:r>
              <a:rPr lang="de-CH" dirty="0">
                <a:latin typeface="Source Sans Pro Light" charset="0"/>
                <a:cs typeface="Source Sans Pro Light" charset="0"/>
              </a:rPr>
              <a:t> </a:t>
            </a:r>
            <a:r>
              <a:rPr lang="de-CH" dirty="0" err="1">
                <a:latin typeface="Source Sans Pro Light" charset="0"/>
                <a:cs typeface="Source Sans Pro Light" charset="0"/>
              </a:rPr>
              <a:t>the</a:t>
            </a:r>
            <a:r>
              <a:rPr lang="de-CH" dirty="0">
                <a:latin typeface="Source Sans Pro Light" charset="0"/>
                <a:cs typeface="Source Sans Pro Light" charset="0"/>
              </a:rPr>
              <a:t> last </a:t>
            </a:r>
            <a:r>
              <a:rPr lang="de-CH" dirty="0" err="1">
                <a:latin typeface="Source Sans Pro Light" charset="0"/>
                <a:cs typeface="Source Sans Pro Light" charset="0"/>
              </a:rPr>
              <a:t>sigmoid</a:t>
            </a:r>
            <a:r>
              <a:rPr lang="de-CH" dirty="0">
                <a:latin typeface="Source Sans Pro Light" charset="0"/>
                <a:cs typeface="Source Sans Pro Light" charset="0"/>
              </a:rPr>
              <a:t> </a:t>
            </a:r>
            <a:r>
              <a:rPr lang="de-CH" dirty="0" err="1">
                <a:latin typeface="Source Sans Pro Light" charset="0"/>
                <a:cs typeface="Source Sans Pro Light" charset="0"/>
              </a:rPr>
              <a:t>output</a:t>
            </a:r>
            <a:r>
              <a:rPr lang="de-CH" dirty="0">
                <a:latin typeface="Source Sans Pro Light" charset="0"/>
                <a:cs typeface="Source Sans Pro Light" charset="0"/>
              </a:rPr>
              <a:t> </a:t>
            </a:r>
            <a:r>
              <a:rPr lang="de-CH" dirty="0" err="1">
                <a:latin typeface="Source Sans Pro Light" charset="0"/>
                <a:cs typeface="Source Sans Pro Light" charset="0"/>
              </a:rPr>
              <a:t>layer</a:t>
            </a:r>
            <a:r>
              <a:rPr lang="de-CH" dirty="0">
                <a:latin typeface="Source Sans Pro Light" charset="0"/>
                <a:cs typeface="Source Sans Pro Light" charset="0"/>
              </a:rPr>
              <a:t> and </a:t>
            </a:r>
            <a:r>
              <a:rPr lang="de-CH" dirty="0" err="1">
                <a:latin typeface="Source Sans Pro Light" charset="0"/>
                <a:cs typeface="Source Sans Pro Light" charset="0"/>
              </a:rPr>
              <a:t>added</a:t>
            </a:r>
            <a:r>
              <a:rPr lang="de-CH" dirty="0">
                <a:latin typeface="Source Sans Pro Light" charset="0"/>
                <a:cs typeface="Source Sans Pro Light" charset="0"/>
              </a:rPr>
              <a:t> </a:t>
            </a:r>
            <a:r>
              <a:rPr lang="de-CH" dirty="0" err="1">
                <a:latin typeface="Source Sans Pro Light" charset="0"/>
                <a:cs typeface="Source Sans Pro Light" charset="0"/>
              </a:rPr>
              <a:t>our</a:t>
            </a:r>
            <a:r>
              <a:rPr lang="de-CH" dirty="0">
                <a:latin typeface="Source Sans Pro Light" charset="0"/>
                <a:cs typeface="Source Sans Pro Light" charset="0"/>
              </a:rPr>
              <a:t> own fully </a:t>
            </a:r>
            <a:r>
              <a:rPr lang="de-CH" dirty="0" err="1">
                <a:latin typeface="Source Sans Pro Light" charset="0"/>
                <a:cs typeface="Source Sans Pro Light" charset="0"/>
              </a:rPr>
              <a:t>connected</a:t>
            </a:r>
            <a:r>
              <a:rPr lang="de-CH" dirty="0">
                <a:latin typeface="Source Sans Pro Light" charset="0"/>
                <a:cs typeface="Source Sans Pro Light" charset="0"/>
              </a:rPr>
              <a:t> </a:t>
            </a:r>
            <a:r>
              <a:rPr lang="de-CH" dirty="0" err="1">
                <a:latin typeface="Source Sans Pro Light" charset="0"/>
                <a:cs typeface="Source Sans Pro Light" charset="0"/>
              </a:rPr>
              <a:t>layer</a:t>
            </a:r>
            <a:r>
              <a:rPr lang="de-CH" dirty="0">
                <a:latin typeface="Source Sans Pro Light" charset="0"/>
                <a:cs typeface="Source Sans Pro Light" charset="0"/>
              </a:rPr>
              <a:t> on top </a:t>
            </a:r>
            <a:r>
              <a:rPr lang="de-CH" dirty="0" err="1">
                <a:latin typeface="Source Sans Pro Light" charset="0"/>
                <a:cs typeface="Source Sans Pro Light" charset="0"/>
              </a:rPr>
              <a:t>for</a:t>
            </a:r>
            <a:r>
              <a:rPr lang="de-CH" dirty="0">
                <a:latin typeface="Source Sans Pro Light" charset="0"/>
                <a:cs typeface="Source Sans Pro Light" charset="0"/>
              </a:rPr>
              <a:t> task-</a:t>
            </a:r>
            <a:r>
              <a:rPr lang="de-CH" dirty="0" err="1">
                <a:latin typeface="Source Sans Pro Light" charset="0"/>
                <a:cs typeface="Source Sans Pro Light" charset="0"/>
              </a:rPr>
              <a:t>specific</a:t>
            </a:r>
            <a:r>
              <a:rPr lang="de-CH" dirty="0">
                <a:latin typeface="Source Sans Pro Light" charset="0"/>
                <a:cs typeface="Source Sans Pro Light" charset="0"/>
              </a:rPr>
              <a:t> </a:t>
            </a:r>
            <a:r>
              <a:rPr lang="de-CH" dirty="0" err="1">
                <a:latin typeface="Source Sans Pro Light" charset="0"/>
                <a:cs typeface="Source Sans Pro Light" charset="0"/>
              </a:rPr>
              <a:t>fine</a:t>
            </a:r>
            <a:r>
              <a:rPr lang="de-CH" dirty="0">
                <a:latin typeface="Source Sans Pro Light" charset="0"/>
                <a:cs typeface="Source Sans Pro Light" charset="0"/>
              </a:rPr>
              <a:t> </a:t>
            </a:r>
            <a:r>
              <a:rPr lang="de-CH" dirty="0" err="1">
                <a:latin typeface="Source Sans Pro Light" charset="0"/>
                <a:cs typeface="Source Sans Pro Light" charset="0"/>
              </a:rPr>
              <a:t>tuning</a:t>
            </a:r>
            <a:r>
              <a:rPr lang="de-CH" dirty="0">
                <a:latin typeface="Source Sans Pro Light" charset="0"/>
                <a:cs typeface="Source Sans Pro Light" charset="0"/>
              </a:rPr>
              <a:t>. </a:t>
            </a:r>
            <a:endParaRPr lang="en-US" sz="1200" dirty="0">
              <a:latin typeface="Source Sans Pro Light" charset="0"/>
              <a:cs typeface="Source Sans Pro Light" charset="0"/>
            </a:endParaRPr>
          </a:p>
          <a:p>
            <a:endParaRPr lang="de-CH" dirty="0"/>
          </a:p>
        </p:txBody>
      </p:sp>
      <p:sp>
        <p:nvSpPr>
          <p:cNvPr id="4" name="Foliennummernplatzhalter 3"/>
          <p:cNvSpPr>
            <a:spLocks noGrp="1"/>
          </p:cNvSpPr>
          <p:nvPr>
            <p:ph type="sldNum" sz="quarter" idx="5"/>
          </p:nvPr>
        </p:nvSpPr>
        <p:spPr/>
        <p:txBody>
          <a:bodyPr/>
          <a:lstStyle/>
          <a:p>
            <a:fld id="{2A9D45BF-071E-7C44-BE90-B011D0240A3E}" type="slidenum">
              <a:rPr lang="en-US" smtClean="0"/>
              <a:pPr/>
              <a:t>5</a:t>
            </a:fld>
            <a:endParaRPr lang="en-US"/>
          </a:p>
        </p:txBody>
      </p:sp>
    </p:spTree>
    <p:extLst>
      <p:ext uri="{BB962C8B-B14F-4D97-AF65-F5344CB8AC3E}">
        <p14:creationId xmlns:p14="http://schemas.microsoft.com/office/powerpoint/2010/main" val="34026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In this slide we can see the overall architecture of our Web Application. Broadly speaking there are three parts. 1. data collection and preprocessing, 2. model training and testing, and 3. the Web Application framework connecting everything together.</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First, we scraped Flickr images using the code provided by the Visual Listening study. Second, we preprocessed the images including resizing, removing corrupt images, and data augmentation. As a next step, we trained, validated, and tested (ratio: 80:10:10) our Deep Learning model on these images building one classifier for each attribute. This resulted in a total of four models, each the size of about 190MB using a multiclass instead of a multilabel approach. Then, we used Instagram’s private API to construct an infinite scroll scraper function which allowed us to collect </a:t>
            </a:r>
            <a:r>
              <a:rPr lang="en-US" dirty="0" err="1"/>
              <a:t>unlabelled</a:t>
            </a:r>
            <a:r>
              <a:rPr lang="en-US" dirty="0"/>
              <a:t> images from </a:t>
            </a:r>
            <a:r>
              <a:rPr lang="en-US" dirty="0" err="1"/>
              <a:t>Instagram.We</a:t>
            </a:r>
            <a:r>
              <a:rPr lang="en-US" dirty="0"/>
              <a:t> used these Instagram images and the models to predict the brand’s personality. Finally, we built a Web Application capable of combining the above mentioned steps and handling the entire pipeline in a user-friendly fashion. We display the prediction results for brand management and analytics.</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For each part we encountered various challenges: </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tried multiple iterations for the model training/testing phase. The following is a list of iterations we tried:</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trained a single </a:t>
            </a:r>
            <a:r>
              <a:rPr lang="en-US" dirty="0" err="1"/>
              <a:t>ResNet</a:t>
            </a:r>
            <a:r>
              <a:rPr lang="en-US" dirty="0"/>
              <a:t> 50 model for classifying all attributes. The model was trained to classify an image as belonging to one of the attributes. We got a model accuracy of 56% with this approach.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tried different </a:t>
            </a:r>
            <a:r>
              <a:rPr lang="en-US" dirty="0" err="1"/>
              <a:t>hyperparemeter</a:t>
            </a:r>
            <a:r>
              <a:rPr lang="en-US" dirty="0"/>
              <a:t> tunings like changing the input shape, finetuning different amount of layers, using different dropout rates, retraining the whole model, with small increases in model accuracy.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got an accuracy of 70% by using a one-vs-rest multiclass modelling approach. We trained four classifiers, one for each attribute, and took the label with the highest probability.</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Since the dataset is quite large, and we needed to create four datasets each one containing around 10’000 images, our GPU ran out of memory while training all four classifiers simultaneously.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worked around this problem, by saving the training data set as np arrays, and training each model separately (clearing Notebook Memory after training or saving the model)</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further improved the performance to 73% by using data augmentation.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endParaRPr lang="en-US" dirty="0"/>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Our Instagram data collection process went through multiple cycles. In a first step, we developed a script capable of collecting the images displayed on the first page only. As this approach is not suitable for an in-depth analysis, we enhanced the script to use Instagram’s private API, allowing us to collect an infinite number of images. However, this approach had impacts on the overall performance and introduced one more dependency into the overall system. For the image preprocessing we had to find a way to transform the collected images according to the models’ expectations without saving them on the user’s computer. This approach is more convenient from a user perspective but introduced challenges from a Web Application framework perspective.</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The Web Application would have needed a database running in the background to be able to pass around the collected images. Thus, displaying the images within the Web Application would have been possible. Additionally, using </a:t>
            </a:r>
            <a:r>
              <a:rPr lang="en-US" dirty="0" err="1"/>
              <a:t>tensorflow</a:t>
            </a:r>
            <a:r>
              <a:rPr lang="en-US" dirty="0"/>
              <a:t> models introduced various challenges for deployment. The sheer size of the models reduced the number of potential hosting services and reduced performance to a large extent. This had consequences on testing the application prior to deployment. Additionally, certain hosting services assume certain versions of </a:t>
            </a:r>
            <a:r>
              <a:rPr lang="en-US" dirty="0" err="1"/>
              <a:t>tensorflow</a:t>
            </a:r>
            <a:r>
              <a:rPr lang="en-US" dirty="0"/>
              <a:t> which were not always in-sync with the version we used.</a:t>
            </a:r>
          </a:p>
        </p:txBody>
      </p:sp>
      <p:sp>
        <p:nvSpPr>
          <p:cNvPr id="4" name="Slide Number Placeholder 3"/>
          <p:cNvSpPr>
            <a:spLocks noGrp="1"/>
          </p:cNvSpPr>
          <p:nvPr>
            <p:ph type="sldNum" sz="quarter" idx="10"/>
          </p:nvPr>
        </p:nvSpPr>
        <p:spPr/>
        <p:txBody>
          <a:bodyPr/>
          <a:lstStyle/>
          <a:p>
            <a:fld id="{2A9D45BF-071E-7C44-BE90-B011D0240A3E}" type="slidenum">
              <a:rPr lang="en-US" smtClean="0"/>
              <a:pPr/>
              <a:t>6</a:t>
            </a:fld>
            <a:endParaRPr lang="en-US"/>
          </a:p>
        </p:txBody>
      </p:sp>
    </p:spTree>
    <p:extLst>
      <p:ext uri="{BB962C8B-B14F-4D97-AF65-F5344CB8AC3E}">
        <p14:creationId xmlns:p14="http://schemas.microsoft.com/office/powerpoint/2010/main" val="239317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a:t>The </a:t>
            </a:r>
            <a:r>
              <a:rPr lang="de-CH" dirty="0" err="1"/>
              <a:t>following</a:t>
            </a:r>
            <a:r>
              <a:rPr lang="de-CH" dirty="0"/>
              <a:t> </a:t>
            </a:r>
            <a:r>
              <a:rPr lang="de-CH" dirty="0" err="1"/>
              <a:t>is</a:t>
            </a:r>
            <a:r>
              <a:rPr lang="de-CH" dirty="0"/>
              <a:t> a </a:t>
            </a:r>
            <a:r>
              <a:rPr lang="de-CH" dirty="0" err="1"/>
              <a:t>list</a:t>
            </a:r>
            <a:r>
              <a:rPr lang="de-CH" dirty="0"/>
              <a:t> </a:t>
            </a:r>
            <a:r>
              <a:rPr lang="de-CH" dirty="0" err="1"/>
              <a:t>of</a:t>
            </a:r>
            <a:r>
              <a:rPr lang="de-CH" dirty="0"/>
              <a:t> </a:t>
            </a:r>
            <a:r>
              <a:rPr lang="de-CH" dirty="0" err="1"/>
              <a:t>limitations</a:t>
            </a:r>
            <a:r>
              <a:rPr lang="de-CH" dirty="0"/>
              <a:t> and </a:t>
            </a:r>
            <a:r>
              <a:rPr lang="de-CH" dirty="0" err="1"/>
              <a:t>future</a:t>
            </a:r>
            <a:r>
              <a:rPr lang="de-CH" dirty="0"/>
              <a:t> </a:t>
            </a:r>
            <a:r>
              <a:rPr lang="de-CH" dirty="0" err="1"/>
              <a:t>improvements</a:t>
            </a:r>
            <a:r>
              <a:rPr lang="de-CH" dirty="0"/>
              <a:t> </a:t>
            </a:r>
            <a:r>
              <a:rPr lang="de-CH" dirty="0" err="1"/>
              <a:t>regarding</a:t>
            </a:r>
            <a:r>
              <a:rPr lang="de-CH" dirty="0"/>
              <a:t> </a:t>
            </a:r>
            <a:r>
              <a:rPr lang="de-CH" dirty="0" err="1"/>
              <a:t>the</a:t>
            </a:r>
            <a:r>
              <a:rPr lang="de-CH" dirty="0"/>
              <a:t> </a:t>
            </a:r>
            <a:r>
              <a:rPr lang="de-CH" dirty="0" err="1"/>
              <a:t>overall</a:t>
            </a:r>
            <a:r>
              <a:rPr lang="de-CH" dirty="0"/>
              <a:t> </a:t>
            </a:r>
            <a:r>
              <a:rPr lang="de-CH" dirty="0" err="1"/>
              <a:t>project</a:t>
            </a:r>
            <a:r>
              <a:rPr lang="de-CH" dirty="0"/>
              <a:t>:</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Besides</a:t>
            </a:r>
            <a:r>
              <a:rPr lang="de-CH" dirty="0"/>
              <a:t> Flickr and Instagram, </a:t>
            </a:r>
            <a:r>
              <a:rPr lang="de-CH" dirty="0" err="1"/>
              <a:t>we</a:t>
            </a:r>
            <a:r>
              <a:rPr lang="de-CH" dirty="0"/>
              <a:t> </a:t>
            </a:r>
            <a:r>
              <a:rPr lang="de-CH" dirty="0" err="1"/>
              <a:t>considered</a:t>
            </a:r>
            <a:r>
              <a:rPr lang="de-CH" dirty="0"/>
              <a:t> </a:t>
            </a:r>
            <a:r>
              <a:rPr lang="de-CH" dirty="0" err="1"/>
              <a:t>getting</a:t>
            </a:r>
            <a:r>
              <a:rPr lang="de-CH" dirty="0"/>
              <a:t> </a:t>
            </a:r>
            <a:r>
              <a:rPr lang="de-CH" dirty="0" err="1"/>
              <a:t>images</a:t>
            </a:r>
            <a:r>
              <a:rPr lang="de-CH" dirty="0"/>
              <a:t> </a:t>
            </a:r>
            <a:r>
              <a:rPr lang="de-CH" dirty="0" err="1"/>
              <a:t>from</a:t>
            </a:r>
            <a:r>
              <a:rPr lang="de-CH" dirty="0"/>
              <a:t> Twitter and</a:t>
            </a:r>
            <a:r>
              <a:rPr lang="de-CH" baseline="0" dirty="0"/>
              <a:t> </a:t>
            </a:r>
            <a:r>
              <a:rPr lang="de-CH" dirty="0"/>
              <a:t>Pinterest. In </a:t>
            </a:r>
            <a:r>
              <a:rPr lang="de-CH" dirty="0" err="1"/>
              <a:t>our</a:t>
            </a:r>
            <a:r>
              <a:rPr lang="de-CH" dirty="0"/>
              <a:t> </a:t>
            </a:r>
            <a:r>
              <a:rPr lang="de-CH" dirty="0" err="1"/>
              <a:t>discussion</a:t>
            </a:r>
            <a:r>
              <a:rPr lang="de-CH" dirty="0"/>
              <a:t> </a:t>
            </a:r>
            <a:r>
              <a:rPr lang="de-CH" dirty="0" err="1"/>
              <a:t>about</a:t>
            </a:r>
            <a:r>
              <a:rPr lang="de-CH" dirty="0"/>
              <a:t> Twitter and Pinterest, </a:t>
            </a:r>
            <a:r>
              <a:rPr lang="de-CH" dirty="0" err="1"/>
              <a:t>we</a:t>
            </a:r>
            <a:r>
              <a:rPr lang="de-CH" dirty="0"/>
              <a:t> </a:t>
            </a:r>
            <a:r>
              <a:rPr lang="de-CH" dirty="0" err="1"/>
              <a:t>realized</a:t>
            </a:r>
            <a:r>
              <a:rPr lang="de-CH" dirty="0"/>
              <a:t> </a:t>
            </a:r>
            <a:r>
              <a:rPr lang="de-CH" dirty="0" err="1"/>
              <a:t>that</a:t>
            </a:r>
            <a:r>
              <a:rPr lang="de-CH" dirty="0"/>
              <a:t> Pinterest </a:t>
            </a:r>
            <a:r>
              <a:rPr lang="de-CH" dirty="0" err="1"/>
              <a:t>would</a:t>
            </a:r>
            <a:r>
              <a:rPr lang="de-CH" dirty="0"/>
              <a:t> </a:t>
            </a:r>
            <a:r>
              <a:rPr lang="de-CH" dirty="0" err="1"/>
              <a:t>be</a:t>
            </a:r>
            <a:r>
              <a:rPr lang="de-CH" dirty="0"/>
              <a:t> </a:t>
            </a:r>
            <a:r>
              <a:rPr lang="de-CH" dirty="0" err="1"/>
              <a:t>the</a:t>
            </a:r>
            <a:r>
              <a:rPr lang="de-CH" dirty="0"/>
              <a:t> </a:t>
            </a:r>
            <a:r>
              <a:rPr lang="de-CH" dirty="0" err="1"/>
              <a:t>better</a:t>
            </a:r>
            <a:r>
              <a:rPr lang="de-CH" dirty="0"/>
              <a:t> </a:t>
            </a:r>
            <a:r>
              <a:rPr lang="de-CH" dirty="0" err="1"/>
              <a:t>platform</a:t>
            </a:r>
            <a:r>
              <a:rPr lang="de-CH" dirty="0"/>
              <a:t> </a:t>
            </a:r>
            <a:r>
              <a:rPr lang="de-CH" dirty="0" err="1"/>
              <a:t>to</a:t>
            </a:r>
            <a:r>
              <a:rPr lang="de-CH" dirty="0"/>
              <a:t> source </a:t>
            </a:r>
            <a:r>
              <a:rPr lang="de-CH" dirty="0" err="1"/>
              <a:t>images</a:t>
            </a:r>
            <a:r>
              <a:rPr lang="de-CH" dirty="0"/>
              <a:t> </a:t>
            </a:r>
            <a:r>
              <a:rPr lang="de-CH" dirty="0" err="1"/>
              <a:t>because</a:t>
            </a:r>
            <a:r>
              <a:rPr lang="de-CH" dirty="0"/>
              <a:t> </a:t>
            </a:r>
            <a:r>
              <a:rPr lang="de-CH" dirty="0" err="1"/>
              <a:t>of</a:t>
            </a:r>
            <a:r>
              <a:rPr lang="de-CH" dirty="0"/>
              <a:t> </a:t>
            </a:r>
            <a:r>
              <a:rPr lang="de-CH" dirty="0" err="1"/>
              <a:t>the</a:t>
            </a:r>
            <a:r>
              <a:rPr lang="de-CH" dirty="0"/>
              <a:t> </a:t>
            </a:r>
            <a:r>
              <a:rPr lang="de-CH" dirty="0" err="1"/>
              <a:t>image</a:t>
            </a:r>
            <a:r>
              <a:rPr lang="de-CH" dirty="0"/>
              <a:t> </a:t>
            </a:r>
            <a:r>
              <a:rPr lang="de-CH" dirty="0" err="1"/>
              <a:t>content</a:t>
            </a:r>
            <a:r>
              <a:rPr lang="de-CH" dirty="0"/>
              <a:t> </a:t>
            </a:r>
            <a:r>
              <a:rPr lang="de-CH" dirty="0" err="1"/>
              <a:t>they</a:t>
            </a:r>
            <a:r>
              <a:rPr lang="de-CH" dirty="0"/>
              <a:t> </a:t>
            </a:r>
            <a:r>
              <a:rPr lang="de-CH" dirty="0" err="1"/>
              <a:t>supply</a:t>
            </a:r>
            <a:r>
              <a:rPr lang="de-CH" baseline="0" dirty="0"/>
              <a:t> </a:t>
            </a:r>
            <a:r>
              <a:rPr lang="de-CH" baseline="0" dirty="0" err="1"/>
              <a:t>which</a:t>
            </a:r>
            <a:r>
              <a:rPr lang="de-CH" baseline="0" dirty="0"/>
              <a:t> </a:t>
            </a:r>
            <a:r>
              <a:rPr lang="de-CH" baseline="0" dirty="0" err="1"/>
              <a:t>is</a:t>
            </a:r>
            <a:r>
              <a:rPr lang="de-CH" baseline="0" dirty="0"/>
              <a:t> </a:t>
            </a:r>
            <a:r>
              <a:rPr lang="de-CH" baseline="0" dirty="0" err="1"/>
              <a:t>much</a:t>
            </a:r>
            <a:r>
              <a:rPr lang="de-CH" baseline="0" dirty="0"/>
              <a:t> </a:t>
            </a:r>
            <a:r>
              <a:rPr lang="de-CH" baseline="0" dirty="0" err="1"/>
              <a:t>more</a:t>
            </a:r>
            <a:r>
              <a:rPr lang="de-CH" baseline="0" dirty="0"/>
              <a:t> </a:t>
            </a:r>
            <a:r>
              <a:rPr lang="de-CH" baseline="0" dirty="0" err="1"/>
              <a:t>straightforward</a:t>
            </a:r>
            <a:r>
              <a:rPr lang="de-CH" baseline="0" dirty="0"/>
              <a:t> and </a:t>
            </a:r>
            <a:r>
              <a:rPr lang="de-CH" baseline="0" dirty="0" err="1"/>
              <a:t>tightly</a:t>
            </a:r>
            <a:r>
              <a:rPr lang="de-CH" baseline="0" dirty="0"/>
              <a:t> </a:t>
            </a:r>
            <a:r>
              <a:rPr lang="de-CH" baseline="0" dirty="0" err="1"/>
              <a:t>linked</a:t>
            </a:r>
            <a:r>
              <a:rPr lang="de-CH" baseline="0" dirty="0"/>
              <a:t> </a:t>
            </a:r>
            <a:r>
              <a:rPr lang="de-CH" baseline="0" dirty="0" err="1"/>
              <a:t>to</a:t>
            </a:r>
            <a:r>
              <a:rPr lang="de-CH" baseline="0" dirty="0"/>
              <a:t> </a:t>
            </a:r>
            <a:r>
              <a:rPr lang="de-CH" baseline="0" dirty="0" err="1"/>
              <a:t>the</a:t>
            </a:r>
            <a:r>
              <a:rPr lang="de-CH" baseline="0" dirty="0"/>
              <a:t> </a:t>
            </a:r>
            <a:r>
              <a:rPr lang="de-CH" baseline="0" dirty="0" err="1"/>
              <a:t>keyword</a:t>
            </a:r>
            <a:r>
              <a:rPr lang="de-CH" baseline="0" dirty="0"/>
              <a:t> </a:t>
            </a:r>
            <a:r>
              <a:rPr lang="de-CH" baseline="0" dirty="0" err="1"/>
              <a:t>searched</a:t>
            </a:r>
            <a:r>
              <a:rPr lang="de-CH" baseline="0" dirty="0"/>
              <a:t> </a:t>
            </a:r>
            <a:r>
              <a:rPr lang="de-CH" baseline="0" dirty="0" err="1"/>
              <a:t>than</a:t>
            </a:r>
            <a:r>
              <a:rPr lang="de-CH" baseline="0" dirty="0"/>
              <a:t> on Twitter. </a:t>
            </a:r>
            <a:r>
              <a:rPr lang="de-CH" baseline="0" dirty="0" err="1"/>
              <a:t>Efforts</a:t>
            </a:r>
            <a:r>
              <a:rPr lang="de-CH" baseline="0" dirty="0"/>
              <a:t> </a:t>
            </a:r>
            <a:r>
              <a:rPr lang="de-CH" baseline="0" dirty="0" err="1"/>
              <a:t>towards</a:t>
            </a:r>
            <a:r>
              <a:rPr lang="de-CH" baseline="0" dirty="0"/>
              <a:t> </a:t>
            </a:r>
            <a:r>
              <a:rPr lang="de-CH" baseline="0" dirty="0" err="1"/>
              <a:t>getting</a:t>
            </a:r>
            <a:r>
              <a:rPr lang="de-CH" baseline="0" dirty="0"/>
              <a:t> </a:t>
            </a:r>
            <a:r>
              <a:rPr lang="de-CH" baseline="0" dirty="0" err="1"/>
              <a:t>the</a:t>
            </a:r>
            <a:r>
              <a:rPr lang="de-CH" baseline="0" dirty="0"/>
              <a:t> Pinterest and Twitter API </a:t>
            </a:r>
            <a:r>
              <a:rPr lang="de-CH" baseline="0" dirty="0" err="1"/>
              <a:t>were</a:t>
            </a:r>
            <a:r>
              <a:rPr lang="de-CH" baseline="0" dirty="0"/>
              <a:t> </a:t>
            </a:r>
            <a:r>
              <a:rPr lang="de-CH" baseline="0" dirty="0" err="1"/>
              <a:t>made</a:t>
            </a:r>
            <a:r>
              <a:rPr lang="de-CH" baseline="0" dirty="0"/>
              <a:t>, but </a:t>
            </a:r>
            <a:r>
              <a:rPr lang="de-CH" baseline="0" dirty="0" err="1"/>
              <a:t>the</a:t>
            </a:r>
            <a:r>
              <a:rPr lang="de-CH" baseline="0" dirty="0"/>
              <a:t> </a:t>
            </a:r>
            <a:r>
              <a:rPr lang="de-CH" baseline="0" dirty="0" err="1"/>
              <a:t>applications</a:t>
            </a:r>
            <a:r>
              <a:rPr lang="de-CH" baseline="0" dirty="0"/>
              <a:t> </a:t>
            </a:r>
            <a:r>
              <a:rPr lang="de-CH" baseline="0" dirty="0" err="1"/>
              <a:t>are</a:t>
            </a:r>
            <a:r>
              <a:rPr lang="de-CH" baseline="0" dirty="0"/>
              <a:t> still </a:t>
            </a:r>
            <a:r>
              <a:rPr lang="de-CH" baseline="0" dirty="0" err="1"/>
              <a:t>pending</a:t>
            </a:r>
            <a:r>
              <a:rPr lang="de-CH" baseline="0" dirty="0"/>
              <a:t> </a:t>
            </a:r>
            <a:r>
              <a:rPr lang="de-CH" baseline="0" dirty="0" err="1"/>
              <a:t>as</a:t>
            </a:r>
            <a:r>
              <a:rPr lang="de-CH" baseline="0" dirty="0"/>
              <a:t> </a:t>
            </a:r>
            <a:r>
              <a:rPr lang="de-CH" baseline="0" dirty="0" err="1"/>
              <a:t>of</a:t>
            </a:r>
            <a:r>
              <a:rPr lang="de-CH" baseline="0" dirty="0"/>
              <a:t> </a:t>
            </a:r>
            <a:r>
              <a:rPr lang="de-CH" baseline="0" dirty="0" err="1"/>
              <a:t>now</a:t>
            </a:r>
            <a:r>
              <a:rPr lang="de-CH" baseline="0" dirty="0"/>
              <a:t>.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Other limitations</a:t>
            </a:r>
            <a:r>
              <a:rPr lang="en-US" baseline="0" dirty="0"/>
              <a:t> we faced were circumventing video posts on Instagram brand pages instead of image posts, a 16/18 or 21-year-of-age limit that blocked access to the Instagram posts and the official brand’s Instagram account name that could be anything from </a:t>
            </a:r>
            <a:r>
              <a:rPr lang="en-US" baseline="0" dirty="0" err="1"/>
              <a:t>sanpellegrino_official</a:t>
            </a:r>
            <a:r>
              <a:rPr lang="en-US" baseline="0" dirty="0"/>
              <a:t> to </a:t>
            </a:r>
            <a:r>
              <a:rPr lang="en-US" baseline="0" dirty="0" err="1"/>
              <a:t>gap_usa</a:t>
            </a:r>
            <a:r>
              <a:rPr lang="en-US" baseline="0" dirty="0"/>
              <a:t>. As of now, we solve this issue by prompting the user to enter the correct Instagram name. Future improvements could be made by creating a matching table of Instagram accounts and error handling in the Web Application if a user enters an invalid Instagram name.</a:t>
            </a: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Extending</a:t>
            </a:r>
            <a:r>
              <a:rPr lang="de-CH" dirty="0"/>
              <a:t> </a:t>
            </a:r>
            <a:r>
              <a:rPr lang="de-CH" dirty="0" err="1"/>
              <a:t>the</a:t>
            </a:r>
            <a:r>
              <a:rPr lang="de-CH" dirty="0"/>
              <a:t> </a:t>
            </a:r>
            <a:r>
              <a:rPr lang="de-CH" dirty="0" err="1"/>
              <a:t>number</a:t>
            </a:r>
            <a:r>
              <a:rPr lang="de-CH" dirty="0"/>
              <a:t> </a:t>
            </a:r>
            <a:r>
              <a:rPr lang="de-CH" dirty="0" err="1"/>
              <a:t>of</a:t>
            </a:r>
            <a:r>
              <a:rPr lang="de-CH" dirty="0"/>
              <a:t> </a:t>
            </a:r>
            <a:r>
              <a:rPr lang="de-CH" dirty="0" err="1"/>
              <a:t>brand</a:t>
            </a:r>
            <a:r>
              <a:rPr lang="de-CH" dirty="0"/>
              <a:t> </a:t>
            </a:r>
            <a:r>
              <a:rPr lang="de-CH" dirty="0" err="1"/>
              <a:t>personality</a:t>
            </a:r>
            <a:r>
              <a:rPr lang="de-CH" dirty="0"/>
              <a:t> </a:t>
            </a:r>
            <a:r>
              <a:rPr lang="de-CH" dirty="0" err="1"/>
              <a:t>attributes</a:t>
            </a:r>
            <a:r>
              <a:rPr lang="de-CH" dirty="0"/>
              <a:t> </a:t>
            </a:r>
            <a:r>
              <a:rPr lang="de-CH" dirty="0" err="1"/>
              <a:t>would</a:t>
            </a:r>
            <a:r>
              <a:rPr lang="de-CH" dirty="0"/>
              <a:t> </a:t>
            </a:r>
            <a:r>
              <a:rPr lang="de-CH" dirty="0" err="1"/>
              <a:t>certainly</a:t>
            </a:r>
            <a:r>
              <a:rPr lang="de-CH" dirty="0"/>
              <a:t> </a:t>
            </a:r>
            <a:r>
              <a:rPr lang="de-CH" dirty="0" err="1"/>
              <a:t>be</a:t>
            </a:r>
            <a:r>
              <a:rPr lang="de-CH" dirty="0"/>
              <a:t> </a:t>
            </a:r>
            <a:r>
              <a:rPr lang="de-CH" dirty="0" err="1"/>
              <a:t>interesting</a:t>
            </a:r>
            <a:r>
              <a:rPr lang="de-CH" dirty="0"/>
              <a:t> </a:t>
            </a:r>
            <a:r>
              <a:rPr lang="de-CH" dirty="0" err="1"/>
              <a:t>for</a:t>
            </a:r>
            <a:r>
              <a:rPr lang="de-CH" dirty="0"/>
              <a:t> </a:t>
            </a:r>
            <a:r>
              <a:rPr lang="de-CH" dirty="0" err="1"/>
              <a:t>the</a:t>
            </a:r>
            <a:r>
              <a:rPr lang="de-CH" dirty="0"/>
              <a:t> </a:t>
            </a:r>
            <a:r>
              <a:rPr lang="de-CH" dirty="0" err="1"/>
              <a:t>future</a:t>
            </a:r>
            <a:r>
              <a:rPr lang="de-CH" dirty="0"/>
              <a:t>. Thus, </a:t>
            </a:r>
            <a:r>
              <a:rPr lang="de-CH" dirty="0" err="1"/>
              <a:t>the</a:t>
            </a:r>
            <a:r>
              <a:rPr lang="de-CH" dirty="0"/>
              <a:t> </a:t>
            </a:r>
            <a:r>
              <a:rPr lang="de-CH" dirty="0" err="1"/>
              <a:t>analysis</a:t>
            </a:r>
            <a:r>
              <a:rPr lang="de-CH" dirty="0"/>
              <a:t> </a:t>
            </a:r>
            <a:r>
              <a:rPr lang="de-CH" dirty="0" err="1"/>
              <a:t>would</a:t>
            </a:r>
            <a:r>
              <a:rPr lang="de-CH" dirty="0"/>
              <a:t> </a:t>
            </a:r>
            <a:r>
              <a:rPr lang="de-CH" dirty="0" err="1"/>
              <a:t>be</a:t>
            </a:r>
            <a:r>
              <a:rPr lang="de-CH" dirty="0"/>
              <a:t> </a:t>
            </a:r>
            <a:r>
              <a:rPr lang="de-CH" dirty="0" err="1"/>
              <a:t>more</a:t>
            </a:r>
            <a:r>
              <a:rPr lang="de-CH" dirty="0"/>
              <a:t> in-</a:t>
            </a:r>
            <a:r>
              <a:rPr lang="de-CH" dirty="0" err="1"/>
              <a:t>depth</a:t>
            </a:r>
            <a:r>
              <a:rPr lang="de-CH" dirty="0"/>
              <a:t>. </a:t>
            </a:r>
            <a:r>
              <a:rPr lang="de-CH" dirty="0" err="1"/>
              <a:t>Comparing</a:t>
            </a:r>
            <a:r>
              <a:rPr lang="de-CH" dirty="0"/>
              <a:t> </a:t>
            </a:r>
            <a:r>
              <a:rPr lang="de-CH" dirty="0" err="1"/>
              <a:t>this</a:t>
            </a:r>
            <a:r>
              <a:rPr lang="de-CH" dirty="0"/>
              <a:t> </a:t>
            </a:r>
            <a:r>
              <a:rPr lang="de-CH" dirty="0" err="1"/>
              <a:t>with</a:t>
            </a:r>
            <a:r>
              <a:rPr lang="de-CH" dirty="0"/>
              <a:t> performance-</a:t>
            </a:r>
            <a:r>
              <a:rPr lang="de-CH" dirty="0" err="1"/>
              <a:t>enhancement</a:t>
            </a:r>
            <a:r>
              <a:rPr lang="de-CH" dirty="0"/>
              <a:t> </a:t>
            </a:r>
            <a:r>
              <a:rPr lang="de-CH" dirty="0" err="1"/>
              <a:t>procedures</a:t>
            </a:r>
            <a:r>
              <a:rPr lang="de-CH" dirty="0"/>
              <a:t> </a:t>
            </a:r>
            <a:r>
              <a:rPr lang="de-CH" dirty="0" err="1"/>
              <a:t>to</a:t>
            </a:r>
            <a:r>
              <a:rPr lang="de-CH" dirty="0"/>
              <a:t> </a:t>
            </a:r>
            <a:r>
              <a:rPr lang="de-CH" dirty="0" err="1"/>
              <a:t>be</a:t>
            </a:r>
            <a:r>
              <a:rPr lang="de-CH" dirty="0"/>
              <a:t> </a:t>
            </a:r>
            <a:r>
              <a:rPr lang="de-CH" dirty="0" err="1"/>
              <a:t>able</a:t>
            </a:r>
            <a:r>
              <a:rPr lang="de-CH" dirty="0"/>
              <a:t> </a:t>
            </a:r>
            <a:r>
              <a:rPr lang="de-CH" dirty="0" err="1"/>
              <a:t>to</a:t>
            </a:r>
            <a:r>
              <a:rPr lang="de-CH" dirty="0"/>
              <a:t> </a:t>
            </a:r>
            <a:r>
              <a:rPr lang="de-CH" dirty="0" err="1"/>
              <a:t>collect</a:t>
            </a:r>
            <a:r>
              <a:rPr lang="de-CH" dirty="0"/>
              <a:t> large </a:t>
            </a:r>
            <a:r>
              <a:rPr lang="de-CH" dirty="0" err="1"/>
              <a:t>amounts</a:t>
            </a:r>
            <a:r>
              <a:rPr lang="de-CH" dirty="0"/>
              <a:t> </a:t>
            </a:r>
            <a:r>
              <a:rPr lang="de-CH" dirty="0" err="1"/>
              <a:t>of</a:t>
            </a:r>
            <a:r>
              <a:rPr lang="de-CH" dirty="0"/>
              <a:t> </a:t>
            </a:r>
            <a:r>
              <a:rPr lang="de-CH" dirty="0" err="1"/>
              <a:t>data</a:t>
            </a:r>
            <a:r>
              <a:rPr lang="de-CH" dirty="0"/>
              <a:t> </a:t>
            </a:r>
            <a:r>
              <a:rPr lang="de-CH" dirty="0" err="1"/>
              <a:t>within</a:t>
            </a:r>
            <a:r>
              <a:rPr lang="de-CH" dirty="0"/>
              <a:t> a </a:t>
            </a:r>
            <a:r>
              <a:rPr lang="de-CH" dirty="0" err="1"/>
              <a:t>reasonable</a:t>
            </a:r>
            <a:r>
              <a:rPr lang="de-CH" dirty="0"/>
              <a:t> </a:t>
            </a:r>
            <a:r>
              <a:rPr lang="de-CH" dirty="0" err="1"/>
              <a:t>amount</a:t>
            </a:r>
            <a:r>
              <a:rPr lang="de-CH" dirty="0"/>
              <a:t> </a:t>
            </a:r>
            <a:r>
              <a:rPr lang="de-CH" dirty="0" err="1"/>
              <a:t>of</a:t>
            </a:r>
            <a:r>
              <a:rPr lang="de-CH" dirty="0"/>
              <a:t> time </a:t>
            </a:r>
            <a:r>
              <a:rPr lang="de-CH" dirty="0" err="1"/>
              <a:t>would</a:t>
            </a:r>
            <a:r>
              <a:rPr lang="de-CH" dirty="0"/>
              <a:t> </a:t>
            </a:r>
            <a:r>
              <a:rPr lang="de-CH" dirty="0" err="1"/>
              <a:t>greatly</a:t>
            </a:r>
            <a:r>
              <a:rPr lang="de-CH" dirty="0"/>
              <a:t> </a:t>
            </a:r>
            <a:r>
              <a:rPr lang="de-CH" dirty="0" err="1"/>
              <a:t>enhance</a:t>
            </a:r>
            <a:r>
              <a:rPr lang="de-CH" dirty="0"/>
              <a:t> </a:t>
            </a:r>
            <a:r>
              <a:rPr lang="de-CH" dirty="0" err="1"/>
              <a:t>the</a:t>
            </a:r>
            <a:r>
              <a:rPr lang="de-CH" dirty="0"/>
              <a:t> </a:t>
            </a:r>
            <a:r>
              <a:rPr lang="de-CH" dirty="0" err="1"/>
              <a:t>applicability</a:t>
            </a:r>
            <a:r>
              <a:rPr lang="de-CH" dirty="0"/>
              <a:t> </a:t>
            </a:r>
            <a:r>
              <a:rPr lang="de-CH" dirty="0" err="1"/>
              <a:t>of</a:t>
            </a:r>
            <a:r>
              <a:rPr lang="de-CH" dirty="0"/>
              <a:t> </a:t>
            </a:r>
            <a:r>
              <a:rPr lang="de-CH" dirty="0" err="1"/>
              <a:t>the</a:t>
            </a:r>
            <a:r>
              <a:rPr lang="de-CH" dirty="0"/>
              <a:t> Web </a:t>
            </a:r>
            <a:r>
              <a:rPr lang="de-CH" dirty="0" err="1"/>
              <a:t>Application</a:t>
            </a:r>
            <a:r>
              <a:rPr lang="de-CH" dirty="0"/>
              <a:t>.</a:t>
            </a:r>
            <a:endParaRPr lang="de-CH" baseline="0"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issue we needed</a:t>
            </a:r>
            <a:r>
              <a:rPr lang="en-US" baseline="0" dirty="0"/>
              <a:t> to consider is </a:t>
            </a:r>
            <a:r>
              <a:rPr lang="en-US" dirty="0"/>
              <a:t>respecting users’ rights when downloading copyrighted content or not using images/videos from Instagram for commercial intent. Although the web tool is meant for commercial use, the project’s outer make-up will make any real-world</a:t>
            </a:r>
            <a:r>
              <a:rPr lang="en-US" baseline="0" dirty="0"/>
              <a:t> commercialization of the final product less likely.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baseline="0" dirty="0"/>
              <a:t>Regarding the model, improvements towards increasing the overall accuracy could be done. For example, hyper-parameter tuning, or various optimizer loss functions. Also, it would be an interesting idea to visualize the representations learned by various hidden layers and compare the kind of information learnt by initial layers and layers close to the output. Another interesting idea would be to try even bigger models like </a:t>
            </a:r>
            <a:r>
              <a:rPr lang="en-US" baseline="0" dirty="0" err="1"/>
              <a:t>ResNet</a:t>
            </a:r>
            <a:r>
              <a:rPr lang="en-US" baseline="0" dirty="0"/>
              <a:t> 150 and see the impact on performance. Additionally, constructing a model capable of adding more than one label to an image could further improve the project’s applicability.</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Our</a:t>
            </a:r>
            <a:r>
              <a:rPr lang="de-CH" dirty="0"/>
              <a:t> </a:t>
            </a:r>
            <a:r>
              <a:rPr lang="de-CH" dirty="0" err="1"/>
              <a:t>preset</a:t>
            </a:r>
            <a:r>
              <a:rPr lang="de-CH" dirty="0"/>
              <a:t> time </a:t>
            </a:r>
            <a:r>
              <a:rPr lang="de-CH" dirty="0" err="1"/>
              <a:t>horizon</a:t>
            </a:r>
            <a:r>
              <a:rPr lang="de-CH" dirty="0"/>
              <a:t> </a:t>
            </a:r>
            <a:r>
              <a:rPr lang="de-CH" dirty="0" err="1"/>
              <a:t>did</a:t>
            </a:r>
            <a:r>
              <a:rPr lang="de-CH" baseline="0" dirty="0"/>
              <a:t> not </a:t>
            </a:r>
            <a:r>
              <a:rPr lang="de-CH" baseline="0" dirty="0" err="1"/>
              <a:t>allow</a:t>
            </a:r>
            <a:r>
              <a:rPr lang="de-CH" baseline="0" dirty="0"/>
              <a:t> </a:t>
            </a:r>
            <a:r>
              <a:rPr lang="de-CH" baseline="0" dirty="0" err="1"/>
              <a:t>us</a:t>
            </a:r>
            <a:r>
              <a:rPr lang="de-CH" baseline="0" dirty="0"/>
              <a:t> </a:t>
            </a:r>
            <a:r>
              <a:rPr lang="de-CH" baseline="0" dirty="0" err="1"/>
              <a:t>to</a:t>
            </a:r>
            <a:r>
              <a:rPr lang="de-CH" baseline="0" dirty="0"/>
              <a:t> follow </a:t>
            </a:r>
            <a:r>
              <a:rPr lang="de-CH" baseline="0" dirty="0" err="1"/>
              <a:t>up</a:t>
            </a:r>
            <a:r>
              <a:rPr lang="de-CH" baseline="0" dirty="0"/>
              <a:t> on </a:t>
            </a:r>
            <a:r>
              <a:rPr lang="de-CH" baseline="0" dirty="0" err="1"/>
              <a:t>our</a:t>
            </a:r>
            <a:r>
              <a:rPr lang="de-CH" baseline="0" dirty="0"/>
              <a:t> </a:t>
            </a:r>
            <a:r>
              <a:rPr lang="de-CH" baseline="0" dirty="0" err="1"/>
              <a:t>mock-ups</a:t>
            </a:r>
            <a:r>
              <a:rPr lang="de-CH" baseline="0" dirty="0"/>
              <a:t>, </a:t>
            </a:r>
            <a:r>
              <a:rPr lang="de-CH" baseline="0" dirty="0" err="1"/>
              <a:t>nevertheless</a:t>
            </a:r>
            <a:r>
              <a:rPr lang="de-CH" baseline="0" dirty="0"/>
              <a:t> </a:t>
            </a:r>
            <a:r>
              <a:rPr lang="de-CH" dirty="0" err="1"/>
              <a:t>we</a:t>
            </a:r>
            <a:r>
              <a:rPr lang="de-CH" dirty="0"/>
              <a:t> </a:t>
            </a:r>
            <a:r>
              <a:rPr lang="de-CH" dirty="0" err="1"/>
              <a:t>tentatively</a:t>
            </a:r>
            <a:r>
              <a:rPr lang="de-CH" dirty="0"/>
              <a:t>  </a:t>
            </a:r>
            <a:r>
              <a:rPr lang="de-CH" dirty="0" err="1"/>
              <a:t>considered</a:t>
            </a:r>
            <a:r>
              <a:rPr lang="de-CH" dirty="0"/>
              <a:t> a </a:t>
            </a:r>
            <a:r>
              <a:rPr lang="de-CH" dirty="0" err="1"/>
              <a:t>multimedia</a:t>
            </a:r>
            <a:r>
              <a:rPr lang="de-CH" dirty="0"/>
              <a:t> </a:t>
            </a:r>
            <a:r>
              <a:rPr lang="de-CH" dirty="0" err="1"/>
              <a:t>document</a:t>
            </a:r>
            <a:r>
              <a:rPr lang="de-CH" dirty="0"/>
              <a:t> </a:t>
            </a:r>
            <a:r>
              <a:rPr lang="de-CH" dirty="0" err="1"/>
              <a:t>embedding</a:t>
            </a:r>
            <a:r>
              <a:rPr lang="de-CH" dirty="0"/>
              <a:t> </a:t>
            </a:r>
            <a:r>
              <a:rPr lang="de-CH" dirty="0" err="1"/>
              <a:t>for</a:t>
            </a:r>
            <a:r>
              <a:rPr lang="de-CH" dirty="0"/>
              <a:t> </a:t>
            </a:r>
            <a:r>
              <a:rPr lang="de-CH" dirty="0" err="1"/>
              <a:t>our</a:t>
            </a:r>
            <a:r>
              <a:rPr lang="de-CH" dirty="0"/>
              <a:t> </a:t>
            </a:r>
            <a:r>
              <a:rPr lang="de-CH" dirty="0" err="1"/>
              <a:t>webtool</a:t>
            </a:r>
            <a:r>
              <a:rPr lang="de-CH" dirty="0"/>
              <a:t> – </a:t>
            </a:r>
            <a:r>
              <a:rPr lang="de-CH" dirty="0" err="1"/>
              <a:t>showing</a:t>
            </a:r>
            <a:r>
              <a:rPr lang="de-CH" dirty="0"/>
              <a:t> </a:t>
            </a:r>
            <a:r>
              <a:rPr lang="de-CH" dirty="0" err="1"/>
              <a:t>both</a:t>
            </a:r>
            <a:r>
              <a:rPr lang="de-CH" dirty="0"/>
              <a:t> </a:t>
            </a:r>
            <a:r>
              <a:rPr lang="de-CH" dirty="0" err="1"/>
              <a:t>official</a:t>
            </a:r>
            <a:r>
              <a:rPr lang="de-CH" dirty="0"/>
              <a:t> and </a:t>
            </a:r>
            <a:r>
              <a:rPr lang="de-CH" dirty="0" err="1"/>
              <a:t>unofficial</a:t>
            </a:r>
            <a:r>
              <a:rPr lang="de-CH" dirty="0"/>
              <a:t> Instagram </a:t>
            </a:r>
            <a:r>
              <a:rPr lang="de-CH" dirty="0" err="1"/>
              <a:t>images</a:t>
            </a:r>
            <a:r>
              <a:rPr lang="de-CH" dirty="0"/>
              <a:t> </a:t>
            </a:r>
            <a:r>
              <a:rPr lang="de-CH" dirty="0" err="1"/>
              <a:t>with</a:t>
            </a:r>
            <a:r>
              <a:rPr lang="de-CH" baseline="0" dirty="0"/>
              <a:t> </a:t>
            </a:r>
            <a:r>
              <a:rPr lang="de-CH" baseline="0" dirty="0" err="1"/>
              <a:t>predicted</a:t>
            </a:r>
            <a:r>
              <a:rPr lang="de-CH" baseline="0" dirty="0"/>
              <a:t> </a:t>
            </a:r>
            <a:r>
              <a:rPr lang="de-CH" baseline="0" dirty="0" err="1"/>
              <a:t>labels</a:t>
            </a:r>
            <a:r>
              <a:rPr lang="de-CH" baseline="0" dirty="0"/>
              <a:t> on a </a:t>
            </a:r>
            <a:r>
              <a:rPr lang="de-CH" baseline="0" dirty="0" err="1"/>
              <a:t>separete</a:t>
            </a:r>
            <a:r>
              <a:rPr lang="de-CH" baseline="0" dirty="0"/>
              <a:t> </a:t>
            </a:r>
            <a:r>
              <a:rPr lang="de-CH" baseline="0" dirty="0" err="1"/>
              <a:t>website</a:t>
            </a:r>
            <a:r>
              <a:rPr lang="de-CH" baseline="0" dirty="0"/>
              <a:t>. But </a:t>
            </a:r>
            <a:r>
              <a:rPr lang="de-CH" baseline="0" dirty="0" err="1"/>
              <a:t>this</a:t>
            </a:r>
            <a:r>
              <a:rPr lang="de-CH" baseline="0" dirty="0"/>
              <a:t> </a:t>
            </a:r>
            <a:r>
              <a:rPr lang="de-CH" baseline="0" dirty="0" err="1"/>
              <a:t>would</a:t>
            </a:r>
            <a:r>
              <a:rPr lang="de-CH" baseline="0" dirty="0"/>
              <a:t> </a:t>
            </a:r>
            <a:r>
              <a:rPr lang="de-CH" baseline="0" dirty="0" err="1"/>
              <a:t>have</a:t>
            </a:r>
            <a:r>
              <a:rPr lang="de-CH" baseline="0" dirty="0"/>
              <a:t> </a:t>
            </a:r>
            <a:r>
              <a:rPr lang="de-CH" baseline="0" dirty="0" err="1"/>
              <a:t>required</a:t>
            </a:r>
            <a:r>
              <a:rPr lang="de-CH" baseline="0" dirty="0"/>
              <a:t> a </a:t>
            </a:r>
            <a:r>
              <a:rPr lang="de-CH" baseline="0" dirty="0" err="1"/>
              <a:t>database</a:t>
            </a:r>
            <a:r>
              <a:rPr lang="de-CH" baseline="0" dirty="0"/>
              <a:t> </a:t>
            </a:r>
            <a:r>
              <a:rPr lang="de-CH" baseline="0" dirty="0" err="1"/>
              <a:t>back-up</a:t>
            </a:r>
            <a:r>
              <a:rPr lang="de-CH" baseline="0" dirty="0"/>
              <a:t> </a:t>
            </a:r>
            <a:r>
              <a:rPr lang="de-CH" baseline="0" dirty="0" err="1"/>
              <a:t>for</a:t>
            </a:r>
            <a:r>
              <a:rPr lang="de-CH" baseline="0" dirty="0"/>
              <a:t> </a:t>
            </a:r>
            <a:r>
              <a:rPr lang="de-CH" baseline="0" dirty="0" err="1"/>
              <a:t>which</a:t>
            </a:r>
            <a:r>
              <a:rPr lang="de-CH" baseline="0" dirty="0"/>
              <a:t> </a:t>
            </a:r>
            <a:r>
              <a:rPr lang="de-CH" baseline="0" dirty="0" err="1"/>
              <a:t>we</a:t>
            </a:r>
            <a:r>
              <a:rPr lang="de-CH" baseline="0" dirty="0"/>
              <a:t> </a:t>
            </a:r>
            <a:r>
              <a:rPr lang="de-CH" baseline="0" dirty="0" err="1"/>
              <a:t>would</a:t>
            </a:r>
            <a:r>
              <a:rPr lang="de-CH" baseline="0" dirty="0"/>
              <a:t> not </a:t>
            </a:r>
            <a:r>
              <a:rPr lang="de-CH" baseline="0" dirty="0" err="1"/>
              <a:t>have</a:t>
            </a:r>
            <a:r>
              <a:rPr lang="de-CH" baseline="0" dirty="0"/>
              <a:t> </a:t>
            </a:r>
            <a:r>
              <a:rPr lang="de-CH" baseline="0" dirty="0" err="1"/>
              <a:t>the</a:t>
            </a:r>
            <a:r>
              <a:rPr lang="de-CH" baseline="0" dirty="0"/>
              <a:t> time </a:t>
            </a:r>
            <a:r>
              <a:rPr lang="de-CH" baseline="0" dirty="0" err="1"/>
              <a:t>to</a:t>
            </a:r>
            <a:r>
              <a:rPr lang="de-CH" baseline="0" dirty="0"/>
              <a:t> </a:t>
            </a:r>
            <a:r>
              <a:rPr lang="de-CH" baseline="0" dirty="0" err="1"/>
              <a:t>see</a:t>
            </a:r>
            <a:r>
              <a:rPr lang="de-CH" baseline="0" dirty="0"/>
              <a:t> </a:t>
            </a:r>
            <a:r>
              <a:rPr lang="de-CH" baseline="0" dirty="0" err="1"/>
              <a:t>it</a:t>
            </a:r>
            <a:r>
              <a:rPr lang="de-CH" baseline="0" dirty="0"/>
              <a:t> </a:t>
            </a:r>
            <a:r>
              <a:rPr lang="de-CH" baseline="0" dirty="0" err="1"/>
              <a:t>through</a:t>
            </a:r>
            <a:r>
              <a:rPr lang="de-CH" baseline="0" dirty="0"/>
              <a:t> </a:t>
            </a:r>
            <a:r>
              <a:rPr lang="de-CH" baseline="0" dirty="0" err="1"/>
              <a:t>to</a:t>
            </a:r>
            <a:r>
              <a:rPr lang="de-CH" baseline="0" dirty="0"/>
              <a:t> </a:t>
            </a:r>
            <a:r>
              <a:rPr lang="de-CH" baseline="0" dirty="0" err="1"/>
              <a:t>the</a:t>
            </a:r>
            <a:r>
              <a:rPr lang="de-CH" baseline="0" dirty="0"/>
              <a:t> end. </a:t>
            </a:r>
            <a:endParaRPr lang="en-US"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The deployment of the entire pipeline is another improvement for the future. We decided to focus on a local pipeline to be able to show the entire project and its interactions.</a:t>
            </a:r>
          </a:p>
        </p:txBody>
      </p:sp>
      <p:sp>
        <p:nvSpPr>
          <p:cNvPr id="4" name="Slide Number Placeholder 3"/>
          <p:cNvSpPr>
            <a:spLocks noGrp="1"/>
          </p:cNvSpPr>
          <p:nvPr>
            <p:ph type="sldNum" sz="quarter" idx="10"/>
          </p:nvPr>
        </p:nvSpPr>
        <p:spPr/>
        <p:txBody>
          <a:bodyPr/>
          <a:lstStyle/>
          <a:p>
            <a:fld id="{2A9D45BF-071E-7C44-BE90-B011D0240A3E}" type="slidenum">
              <a:rPr lang="en-US" smtClean="0"/>
              <a:pPr/>
              <a:t>7</a:t>
            </a:fld>
            <a:endParaRPr lang="en-US"/>
          </a:p>
        </p:txBody>
      </p:sp>
    </p:spTree>
    <p:extLst>
      <p:ext uri="{BB962C8B-B14F-4D97-AF65-F5344CB8AC3E}">
        <p14:creationId xmlns:p14="http://schemas.microsoft.com/office/powerpoint/2010/main" val="42625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With</a:t>
            </a:r>
            <a:r>
              <a:rPr lang="de-CH" baseline="0" dirty="0"/>
              <a:t> </a:t>
            </a:r>
            <a:r>
              <a:rPr lang="de-CH" baseline="0" dirty="0" err="1"/>
              <a:t>this</a:t>
            </a:r>
            <a:r>
              <a:rPr lang="de-CH" baseline="0" dirty="0"/>
              <a:t>, </a:t>
            </a:r>
            <a:r>
              <a:rPr lang="de-CH" baseline="0" dirty="0" err="1"/>
              <a:t>we</a:t>
            </a:r>
            <a:r>
              <a:rPr lang="de-CH" baseline="0" dirty="0"/>
              <a:t> </a:t>
            </a:r>
            <a:r>
              <a:rPr lang="de-CH" baseline="0" dirty="0" err="1"/>
              <a:t>have</a:t>
            </a:r>
            <a:r>
              <a:rPr lang="de-CH" baseline="0" dirty="0"/>
              <a:t> </a:t>
            </a:r>
            <a:r>
              <a:rPr lang="de-CH" baseline="0" dirty="0" err="1"/>
              <a:t>come</a:t>
            </a:r>
            <a:r>
              <a:rPr lang="de-CH" baseline="0" dirty="0"/>
              <a:t> </a:t>
            </a:r>
            <a:r>
              <a:rPr lang="de-CH" baseline="0" dirty="0" err="1"/>
              <a:t>to</a:t>
            </a:r>
            <a:r>
              <a:rPr lang="de-CH" baseline="0" dirty="0"/>
              <a:t> </a:t>
            </a:r>
            <a:r>
              <a:rPr lang="de-CH" baseline="0" dirty="0" err="1"/>
              <a:t>the</a:t>
            </a:r>
            <a:r>
              <a:rPr lang="de-CH" baseline="0" dirty="0"/>
              <a:t> end </a:t>
            </a:r>
            <a:r>
              <a:rPr lang="de-CH" baseline="0" dirty="0" err="1"/>
              <a:t>of</a:t>
            </a:r>
            <a:r>
              <a:rPr lang="de-CH" baseline="0" dirty="0"/>
              <a:t> </a:t>
            </a:r>
            <a:r>
              <a:rPr lang="de-CH" baseline="0" dirty="0" err="1"/>
              <a:t>our</a:t>
            </a:r>
            <a:r>
              <a:rPr lang="de-CH" baseline="0" dirty="0"/>
              <a:t> </a:t>
            </a:r>
            <a:r>
              <a:rPr lang="de-CH" baseline="0" dirty="0" err="1"/>
              <a:t>presentation</a:t>
            </a:r>
            <a:r>
              <a:rPr lang="de-CH" baseline="0" dirty="0"/>
              <a:t> </a:t>
            </a:r>
            <a:r>
              <a:rPr lang="de-CH" baseline="0" dirty="0" err="1"/>
              <a:t>about</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we</a:t>
            </a:r>
            <a:r>
              <a:rPr lang="de-CH" baseline="0" dirty="0"/>
              <a:t> </a:t>
            </a:r>
            <a:r>
              <a:rPr lang="de-CH" baseline="0" dirty="0" err="1"/>
              <a:t>have</a:t>
            </a:r>
            <a:r>
              <a:rPr lang="de-CH" baseline="0" dirty="0"/>
              <a:t> </a:t>
            </a:r>
            <a:r>
              <a:rPr lang="de-CH" baseline="0" dirty="0" err="1"/>
              <a:t>been</a:t>
            </a:r>
            <a:r>
              <a:rPr lang="de-CH" baseline="0" dirty="0"/>
              <a:t> </a:t>
            </a:r>
            <a:r>
              <a:rPr lang="de-CH" baseline="0" dirty="0" err="1"/>
              <a:t>working</a:t>
            </a:r>
            <a:r>
              <a:rPr lang="de-CH" baseline="0" dirty="0"/>
              <a:t> on </a:t>
            </a:r>
            <a:r>
              <a:rPr lang="de-CH" baseline="0" dirty="0" err="1"/>
              <a:t>for</a:t>
            </a:r>
            <a:r>
              <a:rPr lang="de-CH" baseline="0" dirty="0"/>
              <a:t> </a:t>
            </a:r>
            <a:r>
              <a:rPr lang="de-CH" baseline="0" dirty="0" err="1"/>
              <a:t>the</a:t>
            </a:r>
            <a:r>
              <a:rPr lang="de-CH" baseline="0" dirty="0"/>
              <a:t> last </a:t>
            </a:r>
            <a:r>
              <a:rPr lang="de-CH" baseline="0" dirty="0" err="1"/>
              <a:t>couple</a:t>
            </a:r>
            <a:r>
              <a:rPr lang="de-CH" baseline="0" dirty="0"/>
              <a:t> </a:t>
            </a:r>
            <a:r>
              <a:rPr lang="de-CH" baseline="0" dirty="0" err="1"/>
              <a:t>of</a:t>
            </a:r>
            <a:r>
              <a:rPr lang="de-CH" baseline="0" dirty="0"/>
              <a:t> </a:t>
            </a:r>
            <a:r>
              <a:rPr lang="de-CH" baseline="0" dirty="0" err="1"/>
              <a:t>weeks</a:t>
            </a:r>
            <a:r>
              <a:rPr lang="de-CH" baseline="0" dirty="0"/>
              <a:t>. </a:t>
            </a:r>
            <a:r>
              <a:rPr lang="de-CH" baseline="0" dirty="0" err="1"/>
              <a:t>We</a:t>
            </a:r>
            <a:r>
              <a:rPr lang="de-CH" baseline="0" dirty="0"/>
              <a:t> </a:t>
            </a:r>
            <a:r>
              <a:rPr lang="de-CH" baseline="0" dirty="0" err="1"/>
              <a:t>have</a:t>
            </a:r>
            <a:r>
              <a:rPr lang="de-CH" baseline="0" dirty="0"/>
              <a:t> </a:t>
            </a:r>
            <a:r>
              <a:rPr lang="de-CH" baseline="0" dirty="0" err="1"/>
              <a:t>learned</a:t>
            </a:r>
            <a:r>
              <a:rPr lang="de-CH" baseline="0" dirty="0"/>
              <a:t> a </a:t>
            </a:r>
            <a:r>
              <a:rPr lang="de-CH" baseline="0" dirty="0" err="1"/>
              <a:t>lot</a:t>
            </a:r>
            <a:r>
              <a:rPr lang="de-CH" baseline="0" dirty="0"/>
              <a:t> </a:t>
            </a:r>
            <a:r>
              <a:rPr lang="de-CH" baseline="0" dirty="0" err="1"/>
              <a:t>about</a:t>
            </a:r>
            <a:r>
              <a:rPr lang="de-CH" baseline="0" dirty="0"/>
              <a:t> </a:t>
            </a:r>
            <a:r>
              <a:rPr lang="de-CH" baseline="0" dirty="0" err="1"/>
              <a:t>image</a:t>
            </a:r>
            <a:r>
              <a:rPr lang="de-CH" baseline="0" dirty="0"/>
              <a:t> </a:t>
            </a:r>
            <a:r>
              <a:rPr lang="de-CH" baseline="0" dirty="0" err="1"/>
              <a:t>processing</a:t>
            </a:r>
            <a:r>
              <a:rPr lang="de-CH" baseline="0" dirty="0"/>
              <a:t>, </a:t>
            </a:r>
            <a:r>
              <a:rPr lang="de-CH" baseline="0" dirty="0" err="1"/>
              <a:t>python</a:t>
            </a:r>
            <a:r>
              <a:rPr lang="de-CH" baseline="0" dirty="0"/>
              <a:t> </a:t>
            </a:r>
            <a:r>
              <a:rPr lang="de-CH" baseline="0" dirty="0" err="1"/>
              <a:t>programming</a:t>
            </a:r>
            <a:r>
              <a:rPr lang="de-CH" baseline="0" dirty="0"/>
              <a:t>, </a:t>
            </a:r>
            <a:r>
              <a:rPr lang="de-CH" baseline="0" dirty="0" err="1"/>
              <a:t>finding</a:t>
            </a:r>
            <a:r>
              <a:rPr lang="de-CH" baseline="0" dirty="0"/>
              <a:t> </a:t>
            </a:r>
            <a:r>
              <a:rPr lang="de-CH" baseline="0" dirty="0" err="1"/>
              <a:t>workarounds</a:t>
            </a:r>
            <a:r>
              <a:rPr lang="de-CH" baseline="0" dirty="0"/>
              <a:t>, web </a:t>
            </a:r>
            <a:r>
              <a:rPr lang="de-CH" baseline="0" dirty="0" err="1"/>
              <a:t>scraping</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models</a:t>
            </a:r>
            <a:r>
              <a:rPr lang="de-CH" baseline="0" dirty="0"/>
              <a:t>, API </a:t>
            </a:r>
            <a:r>
              <a:rPr lang="de-CH" baseline="0" dirty="0" err="1"/>
              <a:t>management</a:t>
            </a:r>
            <a:r>
              <a:rPr lang="de-CH" baseline="0" dirty="0"/>
              <a:t>, </a:t>
            </a:r>
            <a:r>
              <a:rPr lang="de-CH" baseline="0" dirty="0" err="1"/>
              <a:t>the</a:t>
            </a:r>
            <a:r>
              <a:rPr lang="de-CH" baseline="0" dirty="0"/>
              <a:t> </a:t>
            </a:r>
            <a:r>
              <a:rPr lang="de-CH" baseline="0" dirty="0" err="1"/>
              <a:t>Github</a:t>
            </a:r>
            <a:r>
              <a:rPr lang="de-CH" baseline="0" dirty="0"/>
              <a:t> </a:t>
            </a:r>
            <a:r>
              <a:rPr lang="de-CH" baseline="0" dirty="0" err="1"/>
              <a:t>universe</a:t>
            </a:r>
            <a:r>
              <a:rPr lang="de-CH" baseline="0" dirty="0"/>
              <a:t>, and web </a:t>
            </a:r>
            <a:r>
              <a:rPr lang="de-CH" baseline="0" dirty="0" err="1"/>
              <a:t>programming</a:t>
            </a:r>
            <a:r>
              <a:rPr lang="de-CH" baseline="0" dirty="0"/>
              <a:t>. </a:t>
            </a:r>
            <a:r>
              <a:rPr lang="de-CH" baseline="0" dirty="0" err="1"/>
              <a:t>Thank</a:t>
            </a:r>
            <a:r>
              <a:rPr lang="de-CH" baseline="0" dirty="0"/>
              <a:t> </a:t>
            </a:r>
            <a:r>
              <a:rPr lang="de-CH" baseline="0" dirty="0" err="1"/>
              <a:t>you</a:t>
            </a:r>
            <a:r>
              <a:rPr lang="de-CH" baseline="0" dirty="0"/>
              <a:t>. </a:t>
            </a:r>
          </a:p>
          <a:p>
            <a:endParaRPr lang="de-CH" baseline="0" dirty="0"/>
          </a:p>
          <a:p>
            <a:r>
              <a:rPr lang="de-CH" baseline="0" dirty="0" err="1"/>
              <a:t>Should</a:t>
            </a:r>
            <a:r>
              <a:rPr lang="de-CH" baseline="0" dirty="0"/>
              <a:t> </a:t>
            </a:r>
            <a:r>
              <a:rPr lang="de-CH" baseline="0" dirty="0" err="1"/>
              <a:t>you</a:t>
            </a:r>
            <a:r>
              <a:rPr lang="de-CH" baseline="0" dirty="0"/>
              <a:t> </a:t>
            </a:r>
            <a:r>
              <a:rPr lang="de-CH" baseline="0" dirty="0" err="1"/>
              <a:t>have</a:t>
            </a:r>
            <a:r>
              <a:rPr lang="de-CH" baseline="0" dirty="0"/>
              <a:t> </a:t>
            </a:r>
            <a:r>
              <a:rPr lang="de-CH" baseline="0" dirty="0" err="1"/>
              <a:t>questions</a:t>
            </a:r>
            <a:r>
              <a:rPr lang="de-CH" baseline="0" dirty="0"/>
              <a:t> </a:t>
            </a:r>
            <a:r>
              <a:rPr lang="de-CH" baseline="0" dirty="0" err="1"/>
              <a:t>about</a:t>
            </a:r>
            <a:r>
              <a:rPr lang="de-CH" baseline="0" dirty="0"/>
              <a:t> </a:t>
            </a:r>
            <a:r>
              <a:rPr lang="de-CH" baseline="0" dirty="0" err="1"/>
              <a:t>our</a:t>
            </a:r>
            <a:r>
              <a:rPr lang="de-CH" baseline="0" dirty="0"/>
              <a:t> </a:t>
            </a:r>
            <a:r>
              <a:rPr lang="de-CH" baseline="0" dirty="0" err="1"/>
              <a:t>project</a:t>
            </a:r>
            <a:r>
              <a:rPr lang="de-CH" baseline="0" dirty="0"/>
              <a:t>, </a:t>
            </a:r>
            <a:r>
              <a:rPr lang="de-CH" baseline="0" dirty="0" err="1"/>
              <a:t>please</a:t>
            </a:r>
            <a:r>
              <a:rPr lang="de-CH" baseline="0" dirty="0"/>
              <a:t> do not </a:t>
            </a:r>
            <a:r>
              <a:rPr lang="de-CH" baseline="0" dirty="0" err="1"/>
              <a:t>hesitate</a:t>
            </a:r>
            <a:r>
              <a:rPr lang="de-CH" baseline="0" dirty="0"/>
              <a:t> </a:t>
            </a:r>
            <a:r>
              <a:rPr lang="de-CH" baseline="0" dirty="0" err="1"/>
              <a:t>to</a:t>
            </a:r>
            <a:r>
              <a:rPr lang="de-CH" baseline="0" dirty="0"/>
              <a:t> </a:t>
            </a:r>
            <a:r>
              <a:rPr lang="de-CH" baseline="0" err="1"/>
              <a:t>ask</a:t>
            </a:r>
            <a:r>
              <a:rPr lang="de-CH" baseline="0"/>
              <a:t> </a:t>
            </a:r>
            <a:r>
              <a:rPr lang="de-CH" baseline="0" smtClean="0"/>
              <a:t>in </a:t>
            </a:r>
            <a:r>
              <a:rPr lang="de-CH" baseline="0" dirty="0" err="1"/>
              <a:t>the</a:t>
            </a:r>
            <a:r>
              <a:rPr lang="de-CH" baseline="0" dirty="0"/>
              <a:t> follow-</a:t>
            </a:r>
            <a:r>
              <a:rPr lang="de-CH" baseline="0" dirty="0" err="1"/>
              <a:t>up</a:t>
            </a:r>
            <a:r>
              <a:rPr lang="de-CH" baseline="0" dirty="0"/>
              <a:t> </a:t>
            </a:r>
            <a:r>
              <a:rPr lang="de-CH" baseline="0" dirty="0" err="1"/>
              <a:t>section</a:t>
            </a:r>
            <a:r>
              <a:rPr lang="de-CH" baseline="0" dirty="0"/>
              <a:t>. </a:t>
            </a:r>
          </a:p>
          <a:p>
            <a:endParaRPr lang="de-CH" baseline="0" dirty="0"/>
          </a:p>
          <a:p>
            <a:r>
              <a:rPr lang="de-CH" baseline="0" dirty="0" err="1"/>
              <a:t>Thank</a:t>
            </a:r>
            <a:r>
              <a:rPr lang="de-CH" baseline="0" dirty="0"/>
              <a:t> </a:t>
            </a:r>
            <a:r>
              <a:rPr lang="de-CH" baseline="0" dirty="0" err="1"/>
              <a:t>you</a:t>
            </a:r>
            <a:r>
              <a:rPr lang="de-CH" baseline="0" dirty="0"/>
              <a:t> </a:t>
            </a:r>
            <a:r>
              <a:rPr lang="de-CH" baseline="0" dirty="0" err="1"/>
              <a:t>for</a:t>
            </a:r>
            <a:r>
              <a:rPr lang="de-CH" baseline="0" dirty="0"/>
              <a:t> </a:t>
            </a:r>
            <a:r>
              <a:rPr lang="de-CH" baseline="0" dirty="0" err="1"/>
              <a:t>your</a:t>
            </a:r>
            <a:r>
              <a:rPr lang="de-CH" baseline="0" dirty="0"/>
              <a:t> </a:t>
            </a:r>
            <a:r>
              <a:rPr lang="de-CH" baseline="0" dirty="0" err="1"/>
              <a:t>attention</a:t>
            </a:r>
            <a:r>
              <a:rPr lang="de-CH" baseline="0" dirty="0"/>
              <a:t>. </a:t>
            </a:r>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8</a:t>
            </a:fld>
            <a:endParaRPr lang="en-US"/>
          </a:p>
        </p:txBody>
      </p:sp>
    </p:spTree>
    <p:extLst>
      <p:ext uri="{BB962C8B-B14F-4D97-AF65-F5344CB8AC3E}">
        <p14:creationId xmlns:p14="http://schemas.microsoft.com/office/powerpoint/2010/main" val="227227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2427749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Tree>
    <p:extLst>
      <p:ext uri="{BB962C8B-B14F-4D97-AF65-F5344CB8AC3E}">
        <p14:creationId xmlns:p14="http://schemas.microsoft.com/office/powerpoint/2010/main" val="18990022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 xmlns:a14="http://schemas.microsoft.com/office/drawing/2010/main"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6"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a:solidFill>
                  <a:srgbClr val="FFFFFF"/>
                </a:solidFill>
                <a:latin typeface="Source Sans Pro Semibold"/>
                <a:cs typeface="Source Sans Pro Semibold"/>
              </a:defRPr>
            </a:lvl1pPr>
          </a:lstStyle>
          <a:p>
            <a:pPr lvl="0"/>
            <a:r>
              <a:rPr lang="fr-CH"/>
              <a:t>Fare clic per modificare gli stili del testo dello schema</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41387492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 xmlns:a14="http://schemas.microsoft.com/office/drawing/2010/main"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70"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baseline="0">
                <a:solidFill>
                  <a:srgbClr val="FFFFFF"/>
                </a:solidFill>
                <a:latin typeface="Source Sans Pro Semibold"/>
                <a:cs typeface="Source Sans Pro Semibold"/>
              </a:defRPr>
            </a:lvl1pPr>
          </a:lstStyle>
          <a:p>
            <a:pPr lvl="0"/>
            <a:r>
              <a:rPr lang="fr-CH"/>
              <a:t>Fare clic per modificare gli stili del testo dello schema</a:t>
            </a:r>
          </a:p>
          <a:p>
            <a:pPr lvl="1"/>
            <a:r>
              <a:rPr lang="fr-CH"/>
              <a:t>Secondo livello</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1924591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7" name="Immagine 9" descr="Rpl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5325" y="1484313"/>
            <a:ext cx="5543550" cy="359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
        <p:nvSpPr>
          <p:cNvPr id="5" name="Segnaposto contenuto 4"/>
          <p:cNvSpPr>
            <a:spLocks noGrp="1"/>
          </p:cNvSpPr>
          <p:nvPr>
            <p:ph sz="quarter" idx="13"/>
          </p:nvPr>
        </p:nvSpPr>
        <p:spPr>
          <a:xfrm>
            <a:off x="631825" y="1484313"/>
            <a:ext cx="8569647" cy="4320951"/>
          </a:xfrm>
          <a:prstGeom prst="rect">
            <a:avLst/>
          </a:prstGeom>
        </p:spPr>
        <p:txBody>
          <a:bodyPr vert="horz"/>
          <a:lstStyle>
            <a:lvl1pPr>
              <a:defRPr b="0" baseline="0"/>
            </a:lvl1pPr>
          </a:lstStyle>
          <a:p>
            <a:pPr lvl="0"/>
            <a:r>
              <a:rPr lang="fr-CH"/>
              <a:t>Fare clic per modificare gli stili del testo dello schema</a:t>
            </a:r>
          </a:p>
          <a:p>
            <a:pPr lvl="1"/>
            <a:r>
              <a:rPr lang="fr-CH"/>
              <a:t>Secondo livello</a:t>
            </a:r>
          </a:p>
          <a:p>
            <a:pPr lvl="2"/>
            <a:r>
              <a:rPr lang="fr-CH"/>
              <a:t>Terzo livello</a:t>
            </a:r>
          </a:p>
          <a:p>
            <a:pPr lvl="3"/>
            <a:r>
              <a:rPr lang="fr-CH"/>
              <a:t>Quarto livello</a:t>
            </a:r>
          </a:p>
          <a:p>
            <a:pPr lvl="4"/>
            <a:r>
              <a:rPr lang="fr-CH"/>
              <a:t>Quinto livello</a:t>
            </a:r>
            <a:endParaRPr lang="it-IT" dirty="0"/>
          </a:p>
        </p:txBody>
      </p:sp>
    </p:spTree>
    <p:extLst>
      <p:ext uri="{BB962C8B-B14F-4D97-AF65-F5344CB8AC3E}">
        <p14:creationId xmlns:p14="http://schemas.microsoft.com/office/powerpoint/2010/main" val="20795201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0" baseline="0">
                <a:latin typeface="Source Sans Pro Bold"/>
                <a:cs typeface="Source Sans Pro Bold"/>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3697753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Char char="•"/>
              <a:defRPr baseline="0">
                <a:latin typeface="Source Sans Pro"/>
                <a:cs typeface="Source Sans Pro"/>
              </a:defRPr>
            </a:lvl5pPr>
          </a:lstStyle>
          <a:p>
            <a:pPr lvl="0"/>
            <a:r>
              <a:rPr lang="fr-CH">
                <a:sym typeface="Monotype Sorts"/>
              </a:rPr>
              <a:t>Fare clic per modificare gli stili del testo dello schema</a:t>
            </a:r>
          </a:p>
          <a:p>
            <a:pPr lvl="1"/>
            <a:r>
              <a:rPr lang="fr-CH">
                <a:sym typeface="Monotype Sorts"/>
              </a:rPr>
              <a:t>Secondo livello</a:t>
            </a:r>
          </a:p>
          <a:p>
            <a:pPr lvl="2"/>
            <a:r>
              <a:rPr lang="fr-CH">
                <a:sym typeface="Monotype Sorts"/>
              </a:rPr>
              <a:t>Terzo livello</a:t>
            </a:r>
          </a:p>
          <a:p>
            <a:pPr lvl="3"/>
            <a:r>
              <a:rPr lang="fr-CH">
                <a:sym typeface="Monotype Sorts"/>
              </a:rPr>
              <a:t>Quarto livello</a:t>
            </a:r>
          </a:p>
          <a:p>
            <a:pPr lvl="4"/>
            <a:r>
              <a:rPr lang="fr-CH">
                <a:sym typeface="Monotype Sorts"/>
              </a:rPr>
              <a:t>Quinto livello</a:t>
            </a:r>
            <a:endParaRPr lang="en-US" dirty="0"/>
          </a:p>
        </p:txBody>
      </p:sp>
    </p:spTree>
    <p:extLst>
      <p:ext uri="{BB962C8B-B14F-4D97-AF65-F5344CB8AC3E}">
        <p14:creationId xmlns:p14="http://schemas.microsoft.com/office/powerpoint/2010/main" val="13336047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14740512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49322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757257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463401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2813932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2"/>
          <p:cNvSpPr txBox="1">
            <a:spLocks/>
          </p:cNvSpPr>
          <p:nvPr/>
        </p:nvSpPr>
        <p:spPr>
          <a:xfrm>
            <a:off x="8769350" y="333375"/>
            <a:ext cx="1152525" cy="546100"/>
          </a:xfrm>
          <a:prstGeom prst="rect">
            <a:avLst/>
          </a:prstGeom>
        </p:spPr>
        <p:txBody>
          <a:bodyPr wrap="none" lIns="91429" tIns="45715" rIns="91429" bIns="45715"/>
          <a:lstStyle>
            <a:lvl1pPr>
              <a:defRPr sz="2400">
                <a:solidFill>
                  <a:srgbClr val="000000"/>
                </a:solidFill>
                <a:latin typeface="Neutraface Text Book" charset="0"/>
                <a:ea typeface="ヒラギノ角ゴ ProN W3" charset="0"/>
                <a:cs typeface="ヒラギノ角ゴ ProN W3" charset="0"/>
                <a:sym typeface="Neutraface Text Book" charset="0"/>
              </a:defRPr>
            </a:lvl1pPr>
            <a:lvl2pPr marL="742950" indent="-285750">
              <a:defRPr sz="2400">
                <a:solidFill>
                  <a:srgbClr val="000000"/>
                </a:solidFill>
                <a:latin typeface="Neutraface Text Book" charset="0"/>
                <a:ea typeface="ヒラギノ角ゴ ProN W3" charset="0"/>
                <a:cs typeface="ヒラギノ角ゴ ProN W3" charset="0"/>
                <a:sym typeface="Neutraface Text Book" charset="0"/>
              </a:defRPr>
            </a:lvl2pPr>
            <a:lvl3pPr marL="1143000" indent="-228600">
              <a:defRPr sz="2400">
                <a:solidFill>
                  <a:srgbClr val="000000"/>
                </a:solidFill>
                <a:latin typeface="Neutraface Text Book" charset="0"/>
                <a:ea typeface="ヒラギノ角ゴ ProN W3" charset="0"/>
                <a:cs typeface="ヒラギノ角ゴ ProN W3" charset="0"/>
                <a:sym typeface="Neutraface Text Book" charset="0"/>
              </a:defRPr>
            </a:lvl3pPr>
            <a:lvl4pPr marL="1600200" indent="-228600">
              <a:defRPr sz="2400">
                <a:solidFill>
                  <a:srgbClr val="000000"/>
                </a:solidFill>
                <a:latin typeface="Neutraface Text Book" charset="0"/>
                <a:ea typeface="ヒラギノ角ゴ ProN W3" charset="0"/>
                <a:cs typeface="ヒラギノ角ゴ ProN W3" charset="0"/>
                <a:sym typeface="Neutraface Text Book" charset="0"/>
              </a:defRPr>
            </a:lvl4pPr>
            <a:lvl5pPr marL="2057400" indent="-228600">
              <a:defRPr sz="2400">
                <a:solidFill>
                  <a:srgbClr val="000000"/>
                </a:solidFill>
                <a:latin typeface="Neutraface Text Book" charset="0"/>
                <a:ea typeface="ヒラギノ角ゴ ProN W3" charset="0"/>
                <a:cs typeface="ヒラギノ角ゴ ProN W3" charset="0"/>
                <a:sym typeface="Neutraface Text Book" charset="0"/>
              </a:defRPr>
            </a:lvl5pPr>
            <a:lvl6pPr marL="25146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6pPr>
            <a:lvl7pPr marL="29718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7pPr>
            <a:lvl8pPr marL="34290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8pPr>
            <a:lvl9pPr marL="38862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9pPr>
          </a:lstStyle>
          <a:p>
            <a:pPr algn="r" eaLnBrk="1" hangingPunct="1"/>
            <a:fld id="{7D6738CC-8B73-D841-8D57-8FE6EF68B95D}" type="slidenum">
              <a:rPr lang="en-US" sz="2800" b="1">
                <a:solidFill>
                  <a:srgbClr val="E6E6E6"/>
                </a:solidFill>
                <a:latin typeface="Neutraface Text Bold" charset="0"/>
              </a:rPr>
              <a:pPr algn="r" eaLnBrk="1" hangingPunct="1"/>
              <a:t>‹#›</a:t>
            </a:fld>
            <a:endParaRPr lang="en-US" sz="2800" b="1">
              <a:solidFill>
                <a:srgbClr val="E6E6E6"/>
              </a:solidFill>
              <a:latin typeface="Neutraface Text Bold" charset="0"/>
            </a:endParaRPr>
          </a:p>
        </p:txBody>
      </p:sp>
      <p:sp>
        <p:nvSpPr>
          <p:cNvPr id="13" name="Text Placeholder 10"/>
          <p:cNvSpPr txBox="1">
            <a:spLocks/>
          </p:cNvSpPr>
          <p:nvPr/>
        </p:nvSpPr>
        <p:spPr>
          <a:xfrm>
            <a:off x="0" y="6599238"/>
            <a:ext cx="9906000" cy="258762"/>
          </a:xfrm>
          <a:prstGeom prst="rect">
            <a:avLst/>
          </a:prstGeom>
          <a:solidFill>
            <a:srgbClr val="000000"/>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latin typeface="NeutrafaceText-Light"/>
              <a:cs typeface="NeutrafaceText-Light"/>
            </a:endParaRPr>
          </a:p>
        </p:txBody>
      </p:sp>
      <p:sp>
        <p:nvSpPr>
          <p:cNvPr id="5124" name="Rectangle 14"/>
          <p:cNvSpPr>
            <a:spLocks noChangeArrowheads="1"/>
          </p:cNvSpPr>
          <p:nvPr/>
        </p:nvSpPr>
        <p:spPr bwMode="auto">
          <a:xfrm>
            <a:off x="0" y="0"/>
            <a:ext cx="257175" cy="1196975"/>
          </a:xfrm>
          <a:prstGeom prst="rect">
            <a:avLst/>
          </a:prstGeom>
          <a:solidFill>
            <a:srgbClr val="00009B"/>
          </a:solidFill>
          <a:ln w="9525">
            <a:solidFill>
              <a:schemeClr val="tx2"/>
            </a:solidFill>
            <a:round/>
            <a:headEnd/>
            <a:tailEnd/>
          </a:ln>
        </p:spPr>
        <p:txBody>
          <a:bodyPr lIns="91429" tIns="45715" rIns="91429" bIns="45715"/>
          <a:lstStyle>
            <a:lvl1pPr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sp>
        <p:nvSpPr>
          <p:cNvPr id="8" name="Text Placeholder 2"/>
          <p:cNvSpPr txBox="1">
            <a:spLocks/>
          </p:cNvSpPr>
          <p:nvPr/>
        </p:nvSpPr>
        <p:spPr>
          <a:xfrm>
            <a:off x="8466138" y="0"/>
            <a:ext cx="1439862" cy="441325"/>
          </a:xfrm>
          <a:prstGeom prst="rect">
            <a:avLst/>
          </a:prstGeom>
          <a:solidFill>
            <a:srgbClr val="E6E6E6"/>
          </a:solidFill>
        </p:spPr>
        <p:txBody>
          <a:bodyPr anchor="ctr"/>
          <a:lstStyle>
            <a:lvl1pPr marL="0" marR="0" indent="0" algn="l" defTabSz="914400" rtl="0" eaLnBrk="0" fontAlgn="base" latinLnBrk="0" hangingPunct="0">
              <a:lnSpc>
                <a:spcPct val="150000"/>
              </a:lnSpc>
              <a:spcBef>
                <a:spcPts val="600"/>
              </a:spcBef>
              <a:spcAft>
                <a:spcPts val="600"/>
              </a:spcAft>
              <a:buClr>
                <a:srgbClr val="00009B"/>
              </a:buClr>
              <a:buSzPct val="125000"/>
              <a:buFont typeface="Neutraface Text Book" charset="0"/>
              <a:buNone/>
              <a:tabLst>
                <a:tab pos="444450" algn="l"/>
              </a:tabLst>
              <a:defRPr sz="1800" b="0" i="0">
                <a:solidFill>
                  <a:srgbClr val="271F2E"/>
                </a:solidFill>
                <a:latin typeface="Neutraface Text Book"/>
                <a:ea typeface="+mn-ea"/>
                <a:cs typeface="Neutraface Text Book"/>
                <a:sym typeface="Neutraface Text Book" charset="0"/>
              </a:defRPr>
            </a:lvl1pPr>
            <a:lvl2pPr marL="0" indent="-185717"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marR="0" indent="-228574" algn="l" defTabSz="914296" rtl="0" eaLnBrk="0" fontAlgn="base" latinLnBrk="0" hangingPunct="0">
              <a:lnSpc>
                <a:spcPct val="150000"/>
              </a:lnSpc>
              <a:spcBef>
                <a:spcPts val="600"/>
              </a:spcBef>
              <a:spcAft>
                <a:spcPts val="600"/>
              </a:spcAft>
              <a:buClr>
                <a:srgbClr val="271F2E"/>
              </a:buClr>
              <a:buSzPct val="125000"/>
              <a:buFont typeface="Neutraface Text Book" charset="0"/>
              <a:buNone/>
              <a:tabLst/>
              <a:defRPr sz="1800" b="0" i="0" baseline="0">
                <a:solidFill>
                  <a:srgbClr val="271F2E"/>
                </a:solidFill>
                <a:latin typeface="Neutraface Text Book"/>
                <a:ea typeface="+mn-ea"/>
                <a:cs typeface="Neutraface Text Book"/>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r">
              <a:defRPr/>
            </a:pPr>
            <a:endParaRPr lang="en-US" sz="1600">
              <a:solidFill>
                <a:schemeClr val="bg1">
                  <a:lumMod val="75000"/>
                </a:schemeClr>
              </a:solidFill>
              <a:latin typeface="NeutrafaceText-DemiAlt"/>
              <a:cs typeface="NeutrafaceText-DemiAlt"/>
            </a:endParaRPr>
          </a:p>
        </p:txBody>
      </p:sp>
      <p:sp>
        <p:nvSpPr>
          <p:cNvPr id="9" name="Title 1"/>
          <p:cNvSpPr txBox="1">
            <a:spLocks/>
          </p:cNvSpPr>
          <p:nvPr/>
        </p:nvSpPr>
        <p:spPr>
          <a:xfrm>
            <a:off x="342900" y="366713"/>
            <a:ext cx="8027988" cy="571500"/>
          </a:xfrm>
          <a:prstGeom prst="rect">
            <a:avLst/>
          </a:prstGeom>
        </p:spPr>
        <p:txBody>
          <a:bodyPr/>
          <a:lstStyle>
            <a:lvl1pPr marL="41271" indent="-41271" algn="l" rtl="0" eaLnBrk="0" fontAlgn="base" hangingPunct="0">
              <a:lnSpc>
                <a:spcPct val="100000"/>
              </a:lnSpc>
              <a:spcBef>
                <a:spcPct val="0"/>
              </a:spcBef>
              <a:spcAft>
                <a:spcPct val="0"/>
              </a:spcAft>
              <a:defRPr lang="en-US" sz="2800" b="1" dirty="0">
                <a:solidFill>
                  <a:srgbClr val="00009B"/>
                </a:solidFill>
                <a:latin typeface="NeutrafaceText-DemiAlt"/>
                <a:ea typeface="+mj-ea"/>
                <a:cs typeface="NeutrafaceText-DemiAlt"/>
                <a:sym typeface="Neutraface Text Book" charset="0"/>
              </a:defRPr>
            </a:lvl1pPr>
            <a:lvl2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2pPr>
            <a:lvl3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3pPr>
            <a:lvl4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4pPr>
            <a:lvl5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5pPr>
            <a:lvl6pPr marL="378827"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a:lstStyle>
          <a:p>
            <a:pPr>
              <a:defRPr/>
            </a:pPr>
            <a:endParaRPr/>
          </a:p>
        </p:txBody>
      </p:sp>
      <p:sp>
        <p:nvSpPr>
          <p:cNvPr id="11" name="Rectangle 3"/>
          <p:cNvSpPr txBox="1">
            <a:spLocks noChangeArrowheads="1"/>
          </p:cNvSpPr>
          <p:nvPr/>
        </p:nvSpPr>
        <p:spPr bwMode="auto">
          <a:xfrm>
            <a:off x="619125" y="1555750"/>
            <a:ext cx="8667750" cy="4384675"/>
          </a:xfrm>
          <a:prstGeom prst="rect">
            <a:avLst/>
          </a:prstGeom>
          <a:noFill/>
          <a:ln>
            <a:noFill/>
          </a:ln>
          <a:effectLst/>
        </p:spPr>
        <p:txBody>
          <a:bodyPr/>
          <a:lstStyle>
            <a:lvl1pPr marL="359959" marR="0" indent="-359959" algn="l" defTabSz="914400" rtl="0" eaLnBrk="0" fontAlgn="base" latinLnBrk="0" hangingPunct="0">
              <a:lnSpc>
                <a:spcPct val="150000"/>
              </a:lnSpc>
              <a:spcBef>
                <a:spcPts val="600"/>
              </a:spcBef>
              <a:spcAft>
                <a:spcPts val="600"/>
              </a:spcAft>
              <a:buClr>
                <a:srgbClr val="000090"/>
              </a:buClr>
              <a:buSzPct val="100000"/>
              <a:buFont typeface="+mj-lt"/>
              <a:buAutoNum type="arabicPeriod"/>
              <a:tabLst>
                <a:tab pos="355559" algn="l"/>
              </a:tabLst>
              <a:defRPr sz="1800" b="0" i="0">
                <a:solidFill>
                  <a:srgbClr val="271F2E"/>
                </a:solidFill>
                <a:latin typeface="NeutrafaceText-Light"/>
                <a:ea typeface="+mn-ea"/>
                <a:cs typeface="NeutrafaceText-Light"/>
                <a:sym typeface="Neutraface Text Book" charset="0"/>
              </a:defRPr>
            </a:lvl1pPr>
            <a:lvl2pPr marL="726992" indent="-358734" algn="l" defTabSz="723818" rtl="0" eaLnBrk="0" fontAlgn="base" hangingPunct="0">
              <a:lnSpc>
                <a:spcPct val="150000"/>
              </a:lnSpc>
              <a:spcBef>
                <a:spcPts val="600"/>
              </a:spcBef>
              <a:spcAft>
                <a:spcPts val="600"/>
              </a:spcAft>
              <a:buClr>
                <a:srgbClr val="000090"/>
              </a:buClr>
              <a:buSzPct val="100000"/>
              <a:buFont typeface="+mj-lt"/>
              <a:buAutoNum type="arabicPeriod"/>
              <a:tabLst>
                <a:tab pos="723818" algn="l"/>
              </a:tabLst>
              <a:defRPr sz="1800" b="0" i="0">
                <a:solidFill>
                  <a:srgbClr val="271F2E"/>
                </a:solidFill>
                <a:latin typeface="NeutrafaceText-Light"/>
                <a:ea typeface="+mn-ea"/>
                <a:cs typeface="NeutrafaceText-Light"/>
                <a:sym typeface="Neutraface Text Book" charset="0"/>
              </a:defRPr>
            </a:lvl2pPr>
            <a:lvl3pPr marL="1082552" indent="-358734" algn="l" rtl="0" eaLnBrk="0" fontAlgn="base" hangingPunct="0">
              <a:lnSpc>
                <a:spcPct val="150000"/>
              </a:lnSpc>
              <a:spcBef>
                <a:spcPts val="600"/>
              </a:spcBef>
              <a:spcAft>
                <a:spcPts val="600"/>
              </a:spcAft>
              <a:buClr>
                <a:srgbClr val="000090"/>
              </a:buClr>
              <a:buSzPct val="100000"/>
              <a:buFont typeface="+mj-lt"/>
              <a:buAutoNum type="arabicPeriod"/>
              <a:tabLst>
                <a:tab pos="1079377" algn="l"/>
              </a:tabLst>
              <a:defRPr sz="1800" b="0" i="0">
                <a:solidFill>
                  <a:srgbClr val="271F2E"/>
                </a:solidFill>
                <a:latin typeface="NeutrafaceText-Light"/>
                <a:ea typeface="+mn-ea"/>
                <a:cs typeface="NeutrafaceText-Light"/>
                <a:sym typeface="Neutraface Text Book" charset="0"/>
              </a:defRPr>
            </a:lvl3pPr>
            <a:lvl4pPr marL="1438111" indent="-358734" algn="l" rtl="0" eaLnBrk="0" fontAlgn="base" hangingPunct="0">
              <a:lnSpc>
                <a:spcPct val="150000"/>
              </a:lnSpc>
              <a:spcBef>
                <a:spcPts val="600"/>
              </a:spcBef>
              <a:spcAft>
                <a:spcPts val="600"/>
              </a:spcAft>
              <a:buClr>
                <a:srgbClr val="000090"/>
              </a:buClr>
              <a:buSzPct val="100000"/>
              <a:buFont typeface="+mj-lt"/>
              <a:buAutoNum type="arabicPeriod"/>
              <a:tabLst>
                <a:tab pos="1434937" algn="l"/>
              </a:tabLst>
              <a:defRPr sz="1800" b="0" i="0">
                <a:solidFill>
                  <a:srgbClr val="271F2E"/>
                </a:solidFill>
                <a:latin typeface="NeutrafaceText-Light"/>
                <a:ea typeface="+mn-ea"/>
                <a:cs typeface="NeutrafaceText-Light"/>
                <a:sym typeface="Neutraface Text Book" charset="0"/>
              </a:defRPr>
            </a:lvl4pPr>
            <a:lvl5pPr marL="1793671" marR="0" indent="-358734" algn="l" defTabSz="914296" rtl="0" eaLnBrk="0" fontAlgn="base" latinLnBrk="0" hangingPunct="0">
              <a:lnSpc>
                <a:spcPct val="150000"/>
              </a:lnSpc>
              <a:spcBef>
                <a:spcPts val="600"/>
              </a:spcBef>
              <a:spcAft>
                <a:spcPts val="600"/>
              </a:spcAft>
              <a:buClr>
                <a:srgbClr val="000090"/>
              </a:buClr>
              <a:buSzPct val="100000"/>
              <a:buFont typeface="+mj-lt"/>
              <a:buAutoNum type="arabicPeriod"/>
              <a:tabLst>
                <a:tab pos="1790497" algn="l"/>
              </a:tabLst>
              <a:defRPr sz="1800" b="0" i="0" baseline="0">
                <a:solidFill>
                  <a:srgbClr val="271F2E"/>
                </a:solidFill>
                <a:latin typeface="NeutrafaceText-Light"/>
                <a:ea typeface="+mn-ea"/>
                <a:cs typeface="NeutrafaceText-Light"/>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marL="0" indent="0">
              <a:buFont typeface="+mj-lt"/>
              <a:buNone/>
              <a:defRPr/>
            </a:pPr>
            <a:endParaRPr lang="en-US" sz="4000"/>
          </a:p>
        </p:txBody>
      </p:sp>
      <p:sp>
        <p:nvSpPr>
          <p:cNvPr id="5128" name="CasellaDiTesto 2"/>
          <p:cNvSpPr txBox="1">
            <a:spLocks noChangeArrowheads="1"/>
          </p:cNvSpPr>
          <p:nvPr/>
        </p:nvSpPr>
        <p:spPr bwMode="auto">
          <a:xfrm>
            <a:off x="1703388" y="782638"/>
            <a:ext cx="18573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it-IT" altLang="de-DE" sz="1800">
              <a:cs typeface="+mn-cs"/>
            </a:endParaRPr>
          </a:p>
        </p:txBody>
      </p:sp>
    </p:spTree>
  </p:cSld>
  <p:clrMap bg1="lt1" tx1="dk1" bg2="lt2" tx2="dk2" accent1="accent1" accent2="accent2" accent3="accent3" accent4="accent4" accent5="accent5" accent6="accent6" hlink="hlink" folHlink="folHlink"/>
  <p:sldLayoutIdLst>
    <p:sldLayoutId id="2147483977" r:id="rId1"/>
    <p:sldLayoutId id="2147483986"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7" r:id="rId11"/>
    <p:sldLayoutId id="2147483988" r:id="rId12"/>
  </p:sldLayoutIdLst>
  <p:transition/>
  <p:hf hdr="0" ftr="0" dt="0"/>
  <p:txStyles>
    <p:titleStyle>
      <a:lvl1pPr marL="39688" indent="-39688" algn="l" rtl="0" eaLnBrk="1" fontAlgn="base" hangingPunct="1">
        <a:spcBef>
          <a:spcPct val="0"/>
        </a:spcBef>
        <a:spcAft>
          <a:spcPct val="0"/>
        </a:spcAft>
        <a:defRPr sz="2800">
          <a:solidFill>
            <a:srgbClr val="00009B"/>
          </a:solidFill>
          <a:latin typeface="NeutrafaceText-DemiAlt"/>
          <a:ea typeface="+mj-ea"/>
          <a:cs typeface="NeutrafaceText-DemiAlt"/>
          <a:sym typeface="Neutraface Text Book" charset="0"/>
        </a:defRPr>
      </a:lvl1pPr>
      <a:lvl2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2pPr>
      <a:lvl3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3pPr>
      <a:lvl4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4pPr>
      <a:lvl5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5pPr>
      <a:lvl6pPr marL="378827"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p:titleStyle>
    <p:body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a:solidFill>
            <a:srgbClr val="271F2E"/>
          </a:solidFill>
          <a:latin typeface="Neutraface Text Book"/>
          <a:ea typeface="+mn-ea"/>
          <a:cs typeface="Neutraface Text Book"/>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p:bodyStyle>
    <p:otherStyle>
      <a:defPPr>
        <a:defRPr lang="de-DE"/>
      </a:defPPr>
      <a:lvl1pPr marL="0" algn="l" defTabSz="336736" rtl="0" eaLnBrk="1" latinLnBrk="0" hangingPunct="1">
        <a:defRPr sz="1300" kern="1200">
          <a:solidFill>
            <a:schemeClr val="tx1"/>
          </a:solidFill>
          <a:latin typeface="+mn-lt"/>
          <a:ea typeface="+mn-ea"/>
          <a:cs typeface="+mn-cs"/>
        </a:defRPr>
      </a:lvl1pPr>
      <a:lvl2pPr marL="336736" algn="l" defTabSz="336736" rtl="0" eaLnBrk="1" latinLnBrk="0" hangingPunct="1">
        <a:defRPr sz="1300" kern="1200">
          <a:solidFill>
            <a:schemeClr val="tx1"/>
          </a:solidFill>
          <a:latin typeface="+mn-lt"/>
          <a:ea typeface="+mn-ea"/>
          <a:cs typeface="+mn-cs"/>
        </a:defRPr>
      </a:lvl2pPr>
      <a:lvl3pPr marL="673471" algn="l" defTabSz="336736" rtl="0" eaLnBrk="1" latinLnBrk="0" hangingPunct="1">
        <a:defRPr sz="1300" kern="1200">
          <a:solidFill>
            <a:schemeClr val="tx1"/>
          </a:solidFill>
          <a:latin typeface="+mn-lt"/>
          <a:ea typeface="+mn-ea"/>
          <a:cs typeface="+mn-cs"/>
        </a:defRPr>
      </a:lvl3pPr>
      <a:lvl4pPr marL="1010207" algn="l" defTabSz="336736" rtl="0" eaLnBrk="1" latinLnBrk="0" hangingPunct="1">
        <a:defRPr sz="1300" kern="1200">
          <a:solidFill>
            <a:schemeClr val="tx1"/>
          </a:solidFill>
          <a:latin typeface="+mn-lt"/>
          <a:ea typeface="+mn-ea"/>
          <a:cs typeface="+mn-cs"/>
        </a:defRPr>
      </a:lvl4pPr>
      <a:lvl5pPr marL="1346941" algn="l" defTabSz="336736" rtl="0" eaLnBrk="1" latinLnBrk="0" hangingPunct="1">
        <a:defRPr sz="1300" kern="1200">
          <a:solidFill>
            <a:schemeClr val="tx1"/>
          </a:solidFill>
          <a:latin typeface="+mn-lt"/>
          <a:ea typeface="+mn-ea"/>
          <a:cs typeface="+mn-cs"/>
        </a:defRPr>
      </a:lvl5pPr>
      <a:lvl6pPr marL="1683676" algn="l" defTabSz="336736" rtl="0" eaLnBrk="1" latinLnBrk="0" hangingPunct="1">
        <a:defRPr sz="1300" kern="1200">
          <a:solidFill>
            <a:schemeClr val="tx1"/>
          </a:solidFill>
          <a:latin typeface="+mn-lt"/>
          <a:ea typeface="+mn-ea"/>
          <a:cs typeface="+mn-cs"/>
        </a:defRPr>
      </a:lvl6pPr>
      <a:lvl7pPr marL="2020411" algn="l" defTabSz="336736" rtl="0" eaLnBrk="1" latinLnBrk="0" hangingPunct="1">
        <a:defRPr sz="1300" kern="1200">
          <a:solidFill>
            <a:schemeClr val="tx1"/>
          </a:solidFill>
          <a:latin typeface="+mn-lt"/>
          <a:ea typeface="+mn-ea"/>
          <a:cs typeface="+mn-cs"/>
        </a:defRPr>
      </a:lvl7pPr>
      <a:lvl8pPr marL="2357147" algn="l" defTabSz="336736" rtl="0" eaLnBrk="1" latinLnBrk="0" hangingPunct="1">
        <a:defRPr sz="1300" kern="1200">
          <a:solidFill>
            <a:schemeClr val="tx1"/>
          </a:solidFill>
          <a:latin typeface="+mn-lt"/>
          <a:ea typeface="+mn-ea"/>
          <a:cs typeface="+mn-cs"/>
        </a:defRPr>
      </a:lvl8pPr>
      <a:lvl9pPr marL="2693882" algn="l" defTabSz="336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7.svg"/><Relationship Id="rId39" Type="http://schemas.openxmlformats.org/officeDocument/2006/relationships/image" Target="../media/image14.png"/><Relationship Id="rId3" Type="http://schemas.openxmlformats.org/officeDocument/2006/relationships/diagramData" Target="../diagrams/data1.xml"/><Relationship Id="rId21" Type="http://schemas.openxmlformats.org/officeDocument/2006/relationships/diagramColors" Target="../diagrams/colors4.xml"/><Relationship Id="rId34" Type="http://schemas.openxmlformats.org/officeDocument/2006/relationships/image" Target="../media/image15.svg"/><Relationship Id="rId42" Type="http://schemas.openxmlformats.org/officeDocument/2006/relationships/image" Target="../media/image17.png"/><Relationship Id="rId47" Type="http://schemas.openxmlformats.org/officeDocument/2006/relationships/image" Target="../media/image22.png"/><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5.png"/><Relationship Id="rId33" Type="http://schemas.openxmlformats.org/officeDocument/2006/relationships/image" Target="../media/image9.png"/><Relationship Id="rId38" Type="http://schemas.openxmlformats.org/officeDocument/2006/relationships/image" Target="../media/image13.png"/><Relationship Id="rId46"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image" Target="../media/image7.png"/><Relationship Id="rId41"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5.svg"/><Relationship Id="rId32" Type="http://schemas.openxmlformats.org/officeDocument/2006/relationships/image" Target="../media/image13.svg"/><Relationship Id="rId37" Type="http://schemas.openxmlformats.org/officeDocument/2006/relationships/image" Target="../media/image12.png"/><Relationship Id="rId40" Type="http://schemas.openxmlformats.org/officeDocument/2006/relationships/image" Target="../media/image15.png"/><Relationship Id="rId45" Type="http://schemas.openxmlformats.org/officeDocument/2006/relationships/image" Target="../media/image20.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4.png"/><Relationship Id="rId28" Type="http://schemas.openxmlformats.org/officeDocument/2006/relationships/image" Target="../media/image9.svg"/><Relationship Id="rId36" Type="http://schemas.openxmlformats.org/officeDocument/2006/relationships/image" Target="../media/image11.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8.png"/><Relationship Id="rId44"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6.png"/><Relationship Id="rId30" Type="http://schemas.openxmlformats.org/officeDocument/2006/relationships/image" Target="../media/image11.svg"/><Relationship Id="rId35" Type="http://schemas.openxmlformats.org/officeDocument/2006/relationships/image" Target="../media/image10.png"/><Relationship Id="rId43" Type="http://schemas.openxmlformats.org/officeDocument/2006/relationships/image" Target="../media/image18.png"/><Relationship Id="rId48"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3.svg"/><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31.sv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nhaltsplatzhalter 1"/>
          <p:cNvSpPr>
            <a:spLocks noGrp="1"/>
          </p:cNvSpPr>
          <p:nvPr>
            <p:ph idx="1"/>
          </p:nvPr>
        </p:nvSpPr>
        <p:spPr bwMode="auto">
          <a:xfrm>
            <a:off x="619125" y="3140968"/>
            <a:ext cx="8648700" cy="1656184"/>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Aft>
                <a:spcPts val="1800"/>
              </a:spcAft>
            </a:pPr>
            <a:r>
              <a:rPr lang="de-CH" dirty="0">
                <a:latin typeface="Source Sans Pro Semibold" charset="0"/>
                <a:ea typeface="ヒラギノ角ゴ ProN W3" charset="0"/>
                <a:cs typeface="Source Sans Pro Semibold" charset="0"/>
              </a:rPr>
              <a:t>Visual Listening: </a:t>
            </a:r>
            <a:r>
              <a:rPr lang="de-CH" dirty="0" err="1">
                <a:latin typeface="Source Sans Pro Semibold" charset="0"/>
                <a:ea typeface="ヒラギノ角ゴ ProN W3" charset="0"/>
                <a:cs typeface="Source Sans Pro Semibold" charset="0"/>
              </a:rPr>
              <a:t>Extracting</a:t>
            </a:r>
            <a:r>
              <a:rPr lang="de-CH" dirty="0">
                <a:latin typeface="Source Sans Pro Semibold" charset="0"/>
                <a:ea typeface="ヒラギノ角ゴ ProN W3" charset="0"/>
                <a:cs typeface="Source Sans Pro Semibold" charset="0"/>
              </a:rPr>
              <a:t> </a:t>
            </a:r>
            <a:r>
              <a:rPr lang="de-CH" dirty="0">
                <a:solidFill>
                  <a:schemeClr val="bg1"/>
                </a:solidFill>
                <a:latin typeface="Source Sans Pro Semibold" charset="0"/>
                <a:ea typeface="ヒラギノ角ゴ ProN W3" charset="0"/>
                <a:cs typeface="Source Sans Pro Semibold" charset="0"/>
              </a:rPr>
              <a:t>Brand Image </a:t>
            </a:r>
            <a:r>
              <a:rPr lang="de-CH" dirty="0" err="1">
                <a:latin typeface="Source Sans Pro Semibold" charset="0"/>
                <a:ea typeface="ヒラギノ角ゴ ProN W3" charset="0"/>
                <a:cs typeface="Source Sans Pro Semibold" charset="0"/>
              </a:rPr>
              <a:t>Portrayed</a:t>
            </a:r>
            <a:r>
              <a:rPr lang="de-CH" dirty="0">
                <a:latin typeface="Source Sans Pro Semibold" charset="0"/>
                <a:ea typeface="ヒラギノ角ゴ ProN W3" charset="0"/>
                <a:cs typeface="Source Sans Pro Semibold" charset="0"/>
              </a:rPr>
              <a:t> on </a:t>
            </a:r>
            <a:r>
              <a:rPr lang="de-CH" dirty="0" err="1">
                <a:latin typeface="Source Sans Pro Semibold" charset="0"/>
                <a:ea typeface="ヒラギノ角ゴ ProN W3" charset="0"/>
                <a:cs typeface="Source Sans Pro Semibold" charset="0"/>
              </a:rPr>
              <a:t>Social</a:t>
            </a:r>
            <a:r>
              <a:rPr lang="de-CH" dirty="0">
                <a:latin typeface="Source Sans Pro Semibold" charset="0"/>
                <a:ea typeface="ヒラギノ角ゴ ProN W3" charset="0"/>
                <a:cs typeface="Source Sans Pro Semibold" charset="0"/>
              </a:rPr>
              <a:t> Media</a:t>
            </a:r>
          </a:p>
          <a:p>
            <a:pPr>
              <a:lnSpc>
                <a:spcPct val="100000"/>
              </a:lnSpc>
              <a:spcAft>
                <a:spcPts val="1800"/>
              </a:spcAft>
            </a:pPr>
            <a:r>
              <a:rPr lang="en-US" dirty="0">
                <a:latin typeface="Neutraface Text Book" charset="0"/>
                <a:ea typeface="ヒラギノ角ゴ ProN W3" charset="0"/>
                <a:cs typeface="Neutraface Text Book" charset="0"/>
              </a:rPr>
              <a:t>27 April 2020 - Zurich</a:t>
            </a:r>
            <a:endParaRPr lang="de-CH" dirty="0">
              <a:latin typeface="Source Sans Pro Semibold" charset="0"/>
              <a:ea typeface="ヒラギノ角ゴ ProN W3" charset="0"/>
              <a:cs typeface="Source Sans Pro Semibold" charset="0"/>
            </a:endParaRPr>
          </a:p>
        </p:txBody>
      </p:sp>
      <p:sp>
        <p:nvSpPr>
          <p:cNvPr id="7171" name="Textplatzhalter 2"/>
          <p:cNvSpPr>
            <a:spLocks noGrp="1"/>
          </p:cNvSpPr>
          <p:nvPr>
            <p:ph type="body" sz="quarter" idx="10"/>
          </p:nvPr>
        </p:nvSpPr>
        <p:spPr bwMode="auto">
          <a:xfrm>
            <a:off x="0" y="6524625"/>
            <a:ext cx="9906000" cy="2603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algn="l"/>
            <a:r>
              <a:rPr lang="de-DE">
                <a:latin typeface="Source Sans Pro Semibold" charset="0"/>
                <a:ea typeface="ヒラギノ角ゴ ProN W3" charset="0"/>
                <a:cs typeface="Source Sans Pro Semibold" charset="0"/>
              </a:rPr>
              <a:t>						  </a:t>
            </a:r>
            <a:r>
              <a:rPr lang="de-DE">
                <a:latin typeface="Neutraface Text Book" charset="0"/>
                <a:ea typeface="ヒラギノ角ゴ ProN W3" charset="0"/>
                <a:cs typeface="Neutraface Text Book" charset="0"/>
              </a:rPr>
              <a:t>Neeraj Kumar | Linda Samsinger  | Theebana Rajendram | Vincent Rüegge</a:t>
            </a:r>
          </a:p>
        </p:txBody>
      </p:sp>
      <p:sp>
        <p:nvSpPr>
          <p:cNvPr id="7172" name="Titel 3"/>
          <p:cNvSpPr>
            <a:spLocks noGrp="1"/>
          </p:cNvSpPr>
          <p:nvPr>
            <p:ph type="title"/>
          </p:nvPr>
        </p:nvSpPr>
        <p:spPr bwMode="auto">
          <a:xfrm>
            <a:off x="524508" y="2018250"/>
            <a:ext cx="8648700" cy="1230729"/>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CH" sz="7200">
                <a:latin typeface="Berlin Sans FB" panose="020E0602020502020306" pitchFamily="34" charset="0"/>
                <a:ea typeface="ヒラギノ角ゴ ProN W3" charset="0"/>
                <a:cs typeface="Arial" panose="020B0604020202020204" pitchFamily="34" charset="0"/>
              </a:rPr>
              <a:t>Brand Management </a:t>
            </a:r>
            <a:endParaRPr lang="de-DE" sz="7200">
              <a:latin typeface="Berlin Sans FB" panose="020E0602020502020306" pitchFamily="34" charset="0"/>
              <a:ea typeface="ヒラギノ角ゴ ProN W3" charset="0"/>
              <a:cs typeface="Arial" panose="020B0604020202020204" pitchFamily="34" charset="0"/>
            </a:endParaRPr>
          </a:p>
        </p:txBody>
      </p:sp>
      <p:cxnSp>
        <p:nvCxnSpPr>
          <p:cNvPr id="3" name="Straight Connector 2"/>
          <p:cNvCxnSpPr/>
          <p:nvPr/>
        </p:nvCxnSpPr>
        <p:spPr bwMode="auto">
          <a:xfrm>
            <a:off x="0" y="3645024"/>
            <a:ext cx="9906000" cy="0"/>
          </a:xfrm>
          <a:prstGeom prst="line">
            <a:avLst/>
          </a:prstGeom>
          <a:solidFill>
            <a:srgbClr val="BBE0E3"/>
          </a:solidFill>
          <a:ln w="127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Agenda</a:t>
            </a:r>
            <a:endParaRPr lang="de-DE">
              <a:latin typeface="Source Sans Pro Semibold" charset="0"/>
              <a:ea typeface="ヒラギノ角ゴ ProN W3" charset="0"/>
              <a:cs typeface="Source Sans Pro Semibold" charset="0"/>
            </a:endParaRPr>
          </a:p>
        </p:txBody>
      </p:sp>
      <p:sp>
        <p:nvSpPr>
          <p:cNvPr id="8195" name="Inhaltsplatzhalter 2"/>
          <p:cNvSpPr>
            <a:spLocks noGrp="1"/>
          </p:cNvSpPr>
          <p:nvPr>
            <p:ph idx="1"/>
          </p:nvPr>
        </p:nvSpPr>
        <p:spPr>
          <a:xfrm>
            <a:off x="619125" y="1555750"/>
            <a:ext cx="8667750" cy="43846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Introduction</a:t>
            </a: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noProof="1">
                <a:latin typeface="Source Sans Pro Light" charset="0"/>
                <a:ea typeface="ヒラギノ角ゴ ProN W3" charset="0"/>
                <a:cs typeface="Source Sans Pro Light" charset="0"/>
              </a:rPr>
              <a:t> Marketing Benefits of the Web Application</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Design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Model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Architecture and </a:t>
            </a:r>
            <a:r>
              <a:rPr lang="de-CH" dirty="0" err="1">
                <a:latin typeface="Source Sans Pro Light" charset="0"/>
                <a:ea typeface="ヒラギノ角ゴ ProN W3" charset="0"/>
                <a:cs typeface="Source Sans Pro Light" charset="0"/>
              </a:rPr>
              <a:t>Challenges</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Limitations</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Improvements</a:t>
            </a:r>
            <a:endParaRPr lang="de-CH" dirty="0">
              <a:latin typeface="Source Sans Pro Light" charset="0"/>
              <a:ea typeface="ヒラギノ角ゴ ProN W3" charset="0"/>
              <a:cs typeface="Source Sans Pro Light" charset="0"/>
            </a:endParaRPr>
          </a:p>
          <a:p>
            <a:pPr marL="0" indent="0">
              <a:buNone/>
              <a:tabLst>
                <a:tab pos="354013" algn="l"/>
              </a:tabLst>
            </a:pP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endParaRPr lang="de-CH" dirty="0">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dirty="0"/>
              <a:t>DL4Marketing</a:t>
            </a:r>
          </a:p>
        </p:txBody>
      </p:sp>
      <p:sp>
        <p:nvSpPr>
          <p:cNvPr id="8197"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noProof="1">
                <a:latin typeface="Source Sans Pro Semibold" charset="0"/>
                <a:ea typeface="ヒラギノ角ゴ ProN W3" charset="0"/>
                <a:cs typeface="Source Sans Pro Semibold" charset="0"/>
              </a:rPr>
              <a:t>Introduction</a:t>
            </a:r>
          </a:p>
        </p:txBody>
      </p:sp>
      <p:sp>
        <p:nvSpPr>
          <p:cNvPr id="11267" name="Inhaltsplatzhalter 2"/>
          <p:cNvSpPr>
            <a:spLocks noGrp="1"/>
          </p:cNvSpPr>
          <p:nvPr>
            <p:ph idx="1"/>
          </p:nvPr>
        </p:nvSpPr>
        <p:spPr>
          <a:xfrm>
            <a:off x="445801" y="1042654"/>
            <a:ext cx="9014396" cy="52925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Task</a:t>
            </a:r>
            <a:r>
              <a:rPr lang="en-US" dirty="0">
                <a:latin typeface="Source Sans Pro Light" charset="0"/>
                <a:ea typeface="ヒラギノ角ゴ ProN W3" charset="0"/>
                <a:cs typeface="Source Sans Pro Light" charset="0"/>
              </a:rPr>
              <a:t>: Create a Web Application to help brand managers analyze brands based on the classification of official and unofficial social media brand image posts </a:t>
            </a:r>
          </a:p>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Approach</a:t>
            </a:r>
            <a:r>
              <a:rPr lang="en-US" dirty="0">
                <a:latin typeface="Source Sans Pro Light" charset="0"/>
                <a:ea typeface="ヒラギノ角ゴ ProN W3" charset="0"/>
                <a:cs typeface="Source Sans Pro Light" charset="0"/>
              </a:rPr>
              <a:t>: Full-Stack engineering pipeline combining Deep Learning models, data collection, data preprocessing, and Web Application frameworks</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graphicFrame>
        <p:nvGraphicFramePr>
          <p:cNvPr id="13" name="Inhaltsplatzhalter 1">
            <a:extLst>
              <a:ext uri="{FF2B5EF4-FFF2-40B4-BE49-F238E27FC236}">
                <a16:creationId xmlns:a16="http://schemas.microsoft.com/office/drawing/2014/main" id="{67E4525E-CAF9-42CF-889E-5CCD0758630D}"/>
              </a:ext>
            </a:extLst>
          </p:cNvPr>
          <p:cNvGraphicFramePr>
            <a:graphicFrameLocks/>
          </p:cNvGraphicFramePr>
          <p:nvPr>
            <p:extLst>
              <p:ext uri="{D42A27DB-BD31-4B8C-83A1-F6EECF244321}">
                <p14:modId xmlns:p14="http://schemas.microsoft.com/office/powerpoint/2010/main" val="1990510397"/>
              </p:ext>
            </p:extLst>
          </p:nvPr>
        </p:nvGraphicFramePr>
        <p:xfrm>
          <a:off x="619125" y="4109847"/>
          <a:ext cx="2173635" cy="167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Inhaltsplatzhalter 1">
            <a:extLst>
              <a:ext uri="{FF2B5EF4-FFF2-40B4-BE49-F238E27FC236}">
                <a16:creationId xmlns:a16="http://schemas.microsoft.com/office/drawing/2014/main" id="{8539A56D-7A8E-40A2-BE2C-577547F816E3}"/>
              </a:ext>
            </a:extLst>
          </p:cNvPr>
          <p:cNvGraphicFramePr>
            <a:graphicFrameLocks/>
          </p:cNvGraphicFramePr>
          <p:nvPr>
            <p:extLst>
              <p:ext uri="{D42A27DB-BD31-4B8C-83A1-F6EECF244321}">
                <p14:modId xmlns:p14="http://schemas.microsoft.com/office/powerpoint/2010/main" val="66530469"/>
              </p:ext>
            </p:extLst>
          </p:nvPr>
        </p:nvGraphicFramePr>
        <p:xfrm>
          <a:off x="7099443" y="4109847"/>
          <a:ext cx="2173635" cy="1611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Inhaltsplatzhalter 1">
            <a:extLst>
              <a:ext uri="{FF2B5EF4-FFF2-40B4-BE49-F238E27FC236}">
                <a16:creationId xmlns:a16="http://schemas.microsoft.com/office/drawing/2014/main" id="{8C17DF7A-7CC6-4C43-8B9F-0FFCCB5447A1}"/>
              </a:ext>
            </a:extLst>
          </p:cNvPr>
          <p:cNvGraphicFramePr>
            <a:graphicFrameLocks/>
          </p:cNvGraphicFramePr>
          <p:nvPr>
            <p:extLst>
              <p:ext uri="{D42A27DB-BD31-4B8C-83A1-F6EECF244321}">
                <p14:modId xmlns:p14="http://schemas.microsoft.com/office/powerpoint/2010/main" val="545373587"/>
              </p:ext>
            </p:extLst>
          </p:nvPr>
        </p:nvGraphicFramePr>
        <p:xfrm>
          <a:off x="3859284" y="4078756"/>
          <a:ext cx="2173635" cy="973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Inhaltsplatzhalter 1">
            <a:extLst>
              <a:ext uri="{FF2B5EF4-FFF2-40B4-BE49-F238E27FC236}">
                <a16:creationId xmlns:a16="http://schemas.microsoft.com/office/drawing/2014/main" id="{50FC43FD-6FCD-44FF-967A-9C8A564617F9}"/>
              </a:ext>
            </a:extLst>
          </p:cNvPr>
          <p:cNvGraphicFramePr>
            <a:graphicFrameLocks/>
          </p:cNvGraphicFramePr>
          <p:nvPr>
            <p:extLst>
              <p:ext uri="{D42A27DB-BD31-4B8C-83A1-F6EECF244321}">
                <p14:modId xmlns:p14="http://schemas.microsoft.com/office/powerpoint/2010/main" val="3081555376"/>
              </p:ext>
            </p:extLst>
          </p:nvPr>
        </p:nvGraphicFramePr>
        <p:xfrm>
          <a:off x="3866182" y="5354056"/>
          <a:ext cx="2173635" cy="97357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 name="Grafik 20" descr="Zurück RNL">
            <a:extLst>
              <a:ext uri="{FF2B5EF4-FFF2-40B4-BE49-F238E27FC236}">
                <a16:creationId xmlns:a16="http://schemas.microsoft.com/office/drawing/2014/main" id="{1235F239-8337-4F0A-AF87-A2DB5562EF4C}"/>
              </a:ext>
            </a:extLst>
          </p:cNvPr>
          <p:cNvPicPr>
            <a:picLocks noChangeAspect="1"/>
          </p:cNvPicPr>
          <p:nvPr/>
        </p:nvPicPr>
        <p:blipFill>
          <a:blip r:embed="rId23">
            <a:extLst>
              <a:ext uri="{96DAC541-7B7A-43D3-8B79-37D633B846F1}">
                <asvg:svgBlip xmlns="" xmlns:asvg="http://schemas.microsoft.com/office/drawing/2016/SVG/main" r:embed="rId24"/>
              </a:ext>
            </a:extLst>
          </a:blip>
          <a:stretch>
            <a:fillRect/>
          </a:stretch>
        </p:blipFill>
        <p:spPr>
          <a:xfrm rot="21087087">
            <a:off x="2897324" y="4242001"/>
            <a:ext cx="720000" cy="720000"/>
          </a:xfrm>
          <a:prstGeom prst="rect">
            <a:avLst/>
          </a:prstGeom>
        </p:spPr>
      </p:pic>
      <p:pic>
        <p:nvPicPr>
          <p:cNvPr id="30" name="Grafik 29" descr="Zurück RNL">
            <a:extLst>
              <a:ext uri="{FF2B5EF4-FFF2-40B4-BE49-F238E27FC236}">
                <a16:creationId xmlns:a16="http://schemas.microsoft.com/office/drawing/2014/main" id="{AD27084D-8696-4F1E-8939-12CC604DA47E}"/>
              </a:ext>
            </a:extLst>
          </p:cNvPr>
          <p:cNvPicPr>
            <a:picLocks noChangeAspect="1"/>
          </p:cNvPicPr>
          <p:nvPr/>
        </p:nvPicPr>
        <p:blipFill>
          <a:blip r:embed="rId23">
            <a:extLst>
              <a:ext uri="{96DAC541-7B7A-43D3-8B79-37D633B846F1}">
                <asvg:svgBlip xmlns="" xmlns:asvg="http://schemas.microsoft.com/office/drawing/2016/SVG/main" r:embed="rId24"/>
              </a:ext>
            </a:extLst>
          </a:blip>
          <a:stretch>
            <a:fillRect/>
          </a:stretch>
        </p:blipFill>
        <p:spPr>
          <a:xfrm rot="3292379">
            <a:off x="6319537" y="4202078"/>
            <a:ext cx="720000" cy="720000"/>
          </a:xfrm>
          <a:prstGeom prst="rect">
            <a:avLst/>
          </a:prstGeom>
        </p:spPr>
      </p:pic>
      <p:pic>
        <p:nvPicPr>
          <p:cNvPr id="31" name="Grafik 30" descr="Lupe">
            <a:extLst>
              <a:ext uri="{FF2B5EF4-FFF2-40B4-BE49-F238E27FC236}">
                <a16:creationId xmlns:a16="http://schemas.microsoft.com/office/drawing/2014/main" id="{4FF9548A-CF48-43F3-A99C-68923567E03F}"/>
              </a:ext>
            </a:extLst>
          </p:cNvPr>
          <p:cNvPicPr>
            <a:picLocks noChangeAspect="1"/>
          </p:cNvPicPr>
          <p:nvPr/>
        </p:nvPicPr>
        <p:blipFill>
          <a:blip r:embed="rId25">
            <a:extLst>
              <a:ext uri="{96DAC541-7B7A-43D3-8B79-37D633B846F1}">
                <asvg:svgBlip xmlns="" xmlns:asvg="http://schemas.microsoft.com/office/drawing/2016/SVG/main" r:embed="rId26"/>
              </a:ext>
            </a:extLst>
          </a:blip>
          <a:stretch>
            <a:fillRect/>
          </a:stretch>
        </p:blipFill>
        <p:spPr>
          <a:xfrm>
            <a:off x="1355959" y="4821757"/>
            <a:ext cx="720000" cy="720000"/>
          </a:xfrm>
          <a:prstGeom prst="rect">
            <a:avLst/>
          </a:prstGeom>
        </p:spPr>
      </p:pic>
      <p:pic>
        <p:nvPicPr>
          <p:cNvPr id="32" name="Grafik 31" descr="Balkendiagramm">
            <a:extLst>
              <a:ext uri="{FF2B5EF4-FFF2-40B4-BE49-F238E27FC236}">
                <a16:creationId xmlns:a16="http://schemas.microsoft.com/office/drawing/2014/main" id="{FE34B65D-35C3-4506-A1DA-BD840CE415E0}"/>
              </a:ext>
            </a:extLst>
          </p:cNvPr>
          <p:cNvPicPr>
            <a:picLocks noChangeAspect="1"/>
          </p:cNvPicPr>
          <p:nvPr/>
        </p:nvPicPr>
        <p:blipFill>
          <a:blip r:embed="rId27">
            <a:extLst>
              <a:ext uri="{96DAC541-7B7A-43D3-8B79-37D633B846F1}">
                <asvg:svgBlip xmlns="" xmlns:asvg="http://schemas.microsoft.com/office/drawing/2016/SVG/main" r:embed="rId28"/>
              </a:ext>
            </a:extLst>
          </a:blip>
          <a:stretch>
            <a:fillRect/>
          </a:stretch>
        </p:blipFill>
        <p:spPr>
          <a:xfrm>
            <a:off x="7826260" y="4771714"/>
            <a:ext cx="720000" cy="720000"/>
          </a:xfrm>
          <a:prstGeom prst="rect">
            <a:avLst/>
          </a:prstGeom>
        </p:spPr>
      </p:pic>
      <p:pic>
        <p:nvPicPr>
          <p:cNvPr id="35" name="Grafik 34" descr="Internet">
            <a:extLst>
              <a:ext uri="{FF2B5EF4-FFF2-40B4-BE49-F238E27FC236}">
                <a16:creationId xmlns:a16="http://schemas.microsoft.com/office/drawing/2014/main" id="{E1D98BE6-BB07-40A2-9BF3-3B387461D794}"/>
              </a:ext>
            </a:extLst>
          </p:cNvPr>
          <p:cNvPicPr>
            <a:picLocks noChangeAspect="1"/>
          </p:cNvPicPr>
          <p:nvPr/>
        </p:nvPicPr>
        <p:blipFill>
          <a:blip r:embed="rId29">
            <a:extLst>
              <a:ext uri="{96DAC541-7B7A-43D3-8B79-37D633B846F1}">
                <asvg:svgBlip xmlns="" xmlns:asvg="http://schemas.microsoft.com/office/drawing/2016/SVG/main" r:embed="rId30"/>
              </a:ext>
            </a:extLst>
          </a:blip>
          <a:stretch>
            <a:fillRect/>
          </a:stretch>
        </p:blipFill>
        <p:spPr>
          <a:xfrm>
            <a:off x="4586101" y="4323583"/>
            <a:ext cx="720000" cy="720000"/>
          </a:xfrm>
          <a:prstGeom prst="rect">
            <a:avLst/>
          </a:prstGeom>
        </p:spPr>
      </p:pic>
      <p:pic>
        <p:nvPicPr>
          <p:cNvPr id="36" name="Grafik 35" descr="Gehirn im Kopf">
            <a:extLst>
              <a:ext uri="{FF2B5EF4-FFF2-40B4-BE49-F238E27FC236}">
                <a16:creationId xmlns:a16="http://schemas.microsoft.com/office/drawing/2014/main" id="{9BBC5126-35AB-431F-8DEA-61557D201FD0}"/>
              </a:ext>
            </a:extLst>
          </p:cNvPr>
          <p:cNvPicPr>
            <a:picLocks noChangeAspect="1"/>
          </p:cNvPicPr>
          <p:nvPr/>
        </p:nvPicPr>
        <p:blipFill>
          <a:blip r:embed="rId31">
            <a:extLst>
              <a:ext uri="{96DAC541-7B7A-43D3-8B79-37D633B846F1}">
                <asvg:svgBlip xmlns="" xmlns:asvg="http://schemas.microsoft.com/office/drawing/2016/SVG/main" r:embed="rId32"/>
              </a:ext>
            </a:extLst>
          </a:blip>
          <a:stretch>
            <a:fillRect/>
          </a:stretch>
        </p:blipFill>
        <p:spPr>
          <a:xfrm>
            <a:off x="4682999" y="5733256"/>
            <a:ext cx="540000" cy="540000"/>
          </a:xfrm>
          <a:prstGeom prst="rect">
            <a:avLst/>
          </a:prstGeom>
        </p:spPr>
      </p:pic>
      <p:sp>
        <p:nvSpPr>
          <p:cNvPr id="37" name="Sprechblase: rechteckig mit abgerundeten Ecken 36">
            <a:extLst>
              <a:ext uri="{FF2B5EF4-FFF2-40B4-BE49-F238E27FC236}">
                <a16:creationId xmlns:a16="http://schemas.microsoft.com/office/drawing/2014/main" id="{C7978CCC-B0F8-4DFE-B757-D4A28B982001}"/>
              </a:ext>
            </a:extLst>
          </p:cNvPr>
          <p:cNvSpPr/>
          <p:nvPr/>
        </p:nvSpPr>
        <p:spPr bwMode="auto">
          <a:xfrm>
            <a:off x="385023" y="3212976"/>
            <a:ext cx="2528194" cy="741471"/>
          </a:xfrm>
          <a:prstGeom prst="wedgeRoundRectCallout">
            <a:avLst>
              <a:gd name="adj1" fmla="val 11885"/>
              <a:gd name="adj2" fmla="val 93914"/>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t>Key in </a:t>
            </a:r>
            <a:r>
              <a:rPr lang="de-CH" sz="1200" dirty="0" err="1"/>
              <a:t>brand</a:t>
            </a:r>
            <a:r>
              <a:rPr lang="de-CH" sz="1200" dirty="0"/>
              <a:t> </a:t>
            </a:r>
            <a:r>
              <a:rPr lang="de-CH" sz="1200" dirty="0" err="1"/>
              <a:t>name</a:t>
            </a:r>
            <a:r>
              <a:rPr lang="de-CH" sz="1200" dirty="0"/>
              <a:t>: </a:t>
            </a:r>
            <a:r>
              <a:rPr lang="de-CH" sz="1200" dirty="0" err="1"/>
              <a:t>official</a:t>
            </a:r>
            <a:r>
              <a:rPr lang="de-CH" sz="1200" dirty="0"/>
              <a:t> + </a:t>
            </a:r>
            <a:r>
              <a:rPr lang="de-CH" sz="1200" dirty="0" err="1"/>
              <a:t>unofficial</a:t>
            </a:r>
            <a:r>
              <a:rPr lang="de-CH" sz="1200" dirty="0"/>
              <a:t> social </a:t>
            </a:r>
            <a:r>
              <a:rPr lang="de-CH" sz="1200" dirty="0" err="1"/>
              <a:t>media</a:t>
            </a:r>
            <a:r>
              <a:rPr lang="de-CH" sz="1200" dirty="0"/>
              <a:t> </a:t>
            </a:r>
            <a:r>
              <a:rPr lang="de-CH" sz="1200" dirty="0" err="1"/>
              <a:t>profile</a:t>
            </a:r>
            <a:endParaRPr lang="de-CH" sz="1200" dirty="0"/>
          </a:p>
          <a:p>
            <a:pPr marL="171450" indent="-171450" eaLnBrk="1" hangingPunct="1">
              <a:buFont typeface="Arial" panose="020B0604020202020204" pitchFamily="34" charset="0"/>
              <a:buChar char="•"/>
            </a:pPr>
            <a:r>
              <a:rPr lang="de-CH" sz="1200" dirty="0" err="1"/>
              <a:t>Get</a:t>
            </a:r>
            <a:r>
              <a:rPr lang="de-CH" sz="1200" dirty="0"/>
              <a:t> </a:t>
            </a:r>
            <a:r>
              <a:rPr lang="de-CH" sz="1200" dirty="0" err="1"/>
              <a:t>Social</a:t>
            </a:r>
            <a:r>
              <a:rPr lang="de-CH" sz="1200" dirty="0"/>
              <a:t> Media Brand </a:t>
            </a:r>
            <a:r>
              <a:rPr lang="de-CH" sz="1200" dirty="0" err="1"/>
              <a:t>name</a:t>
            </a:r>
            <a:endParaRPr lang="de-CH" sz="1200" dirty="0"/>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de-CH" sz="1200" b="0" i="0" u="none" strike="noStrike" cap="none" normalizeH="0" baseline="0" dirty="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8" name="Sprechblase: rechteckig mit abgerundeten Ecken 37">
            <a:extLst>
              <a:ext uri="{FF2B5EF4-FFF2-40B4-BE49-F238E27FC236}">
                <a16:creationId xmlns:a16="http://schemas.microsoft.com/office/drawing/2014/main" id="{0386E3AD-425A-4D6C-BDB8-C2DF4F4A4E85}"/>
              </a:ext>
            </a:extLst>
          </p:cNvPr>
          <p:cNvSpPr/>
          <p:nvPr/>
        </p:nvSpPr>
        <p:spPr bwMode="auto">
          <a:xfrm>
            <a:off x="5550796" y="5038846"/>
            <a:ext cx="1405813" cy="280096"/>
          </a:xfrm>
          <a:prstGeom prst="wedgeRoundRectCallout">
            <a:avLst>
              <a:gd name="adj1" fmla="val -79324"/>
              <a:gd name="adj2" fmla="val -6592"/>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Model Prediction</a:t>
            </a:r>
          </a:p>
        </p:txBody>
      </p:sp>
      <p:sp>
        <p:nvSpPr>
          <p:cNvPr id="39" name="Sprechblase: rechteckig mit abgerundeten Ecken 38">
            <a:extLst>
              <a:ext uri="{FF2B5EF4-FFF2-40B4-BE49-F238E27FC236}">
                <a16:creationId xmlns:a16="http://schemas.microsoft.com/office/drawing/2014/main" id="{67A61387-6880-4592-B1F1-9059BFFEBB2E}"/>
              </a:ext>
            </a:extLst>
          </p:cNvPr>
          <p:cNvSpPr/>
          <p:nvPr/>
        </p:nvSpPr>
        <p:spPr bwMode="auto">
          <a:xfrm>
            <a:off x="8114729" y="5721041"/>
            <a:ext cx="1710490" cy="696291"/>
          </a:xfrm>
          <a:prstGeom prst="wedgeRoundRectCallout">
            <a:avLst>
              <a:gd name="adj1" fmla="val 3536"/>
              <a:gd name="adj2" fmla="val -67053"/>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Classification of one brand at</a:t>
            </a:r>
            <a:r>
              <a:rPr kumimoji="0" lang="de-CH" sz="1200" b="0" i="0" u="none" strike="noStrike" cap="none" normalizeH="0">
                <a:ln>
                  <a:noFill/>
                </a:ln>
                <a:solidFill>
                  <a:srgbClr val="000000"/>
                </a:solidFill>
                <a:effectLst/>
                <a:latin typeface="Neutraface Text Book" charset="0"/>
                <a:ea typeface="ヒラギノ角ゴ ProN W3" charset="0"/>
                <a:cs typeface="ヒラギノ角ゴ ProN W3" charset="0"/>
                <a:sym typeface="Neutraface Text Book" charset="0"/>
              </a:rPr>
              <a:t> a time</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 into fixed brand attributes</a:t>
            </a:r>
          </a:p>
        </p:txBody>
      </p:sp>
      <p:pic>
        <p:nvPicPr>
          <p:cNvPr id="3" name="Grafik 2" descr="Übertragen">
            <a:extLst>
              <a:ext uri="{FF2B5EF4-FFF2-40B4-BE49-F238E27FC236}">
                <a16:creationId xmlns:a16="http://schemas.microsoft.com/office/drawing/2014/main" id="{E16066A5-10E3-4351-A3D8-AE2B131F06DE}"/>
              </a:ext>
            </a:extLst>
          </p:cNvPr>
          <p:cNvPicPr>
            <a:picLocks noChangeAspect="1"/>
          </p:cNvPicPr>
          <p:nvPr/>
        </p:nvPicPr>
        <p:blipFill>
          <a:blip r:embed="rId33">
            <a:extLst>
              <a:ext uri="{96DAC541-7B7A-43D3-8B79-37D633B846F1}">
                <asvg:svgBlip xmlns="" xmlns:asvg="http://schemas.microsoft.com/office/drawing/2016/SVG/main" r:embed="rId34"/>
              </a:ext>
            </a:extLst>
          </a:blip>
          <a:stretch>
            <a:fillRect/>
          </a:stretch>
        </p:blipFill>
        <p:spPr>
          <a:xfrm rot="5400000">
            <a:off x="4830067" y="5028117"/>
            <a:ext cx="245866" cy="360000"/>
          </a:xfrm>
          <a:prstGeom prst="rect">
            <a:avLst/>
          </a:prstGeom>
        </p:spPr>
      </p:pic>
      <p:sp>
        <p:nvSpPr>
          <p:cNvPr id="22"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a:t>
            </a:r>
            <a:endParaRPr lang="de-DE" b="1" kern="0">
              <a:solidFill>
                <a:srgbClr val="D9D9D9"/>
              </a:solidFill>
              <a:latin typeface="Source Sans Pro Light" charset="0"/>
              <a:ea typeface="ヒラギノ角ゴ ProN W3" charset="0"/>
              <a:cs typeface="Source Sans Pro Light" charset="0"/>
            </a:endParaRPr>
          </a:p>
        </p:txBody>
      </p:sp>
      <p:pic>
        <p:nvPicPr>
          <p:cNvPr id="6" name="Picture 5"/>
          <p:cNvPicPr>
            <a:picLocks noChangeAspect="1"/>
          </p:cNvPicPr>
          <p:nvPr/>
        </p:nvPicPr>
        <p:blipFill>
          <a:blip r:embed="rId35"/>
          <a:stretch>
            <a:fillRect/>
          </a:stretch>
        </p:blipFill>
        <p:spPr>
          <a:xfrm>
            <a:off x="6659470" y="5366943"/>
            <a:ext cx="439972" cy="438321"/>
          </a:xfrm>
          <a:prstGeom prst="rect">
            <a:avLst/>
          </a:prstGeom>
        </p:spPr>
      </p:pic>
      <p:pic>
        <p:nvPicPr>
          <p:cNvPr id="7" name="Picture 6"/>
          <p:cNvPicPr>
            <a:picLocks noChangeAspect="1"/>
          </p:cNvPicPr>
          <p:nvPr/>
        </p:nvPicPr>
        <p:blipFill rotWithShape="1">
          <a:blip r:embed="rId36"/>
          <a:srcRect l="23522" r="19857"/>
          <a:stretch/>
        </p:blipFill>
        <p:spPr>
          <a:xfrm>
            <a:off x="6158051" y="5356014"/>
            <a:ext cx="452621" cy="449250"/>
          </a:xfrm>
          <a:prstGeom prst="rect">
            <a:avLst/>
          </a:prstGeom>
        </p:spPr>
      </p:pic>
      <p:pic>
        <p:nvPicPr>
          <p:cNvPr id="8" name="Picture 7"/>
          <p:cNvPicPr>
            <a:picLocks noChangeAspect="1"/>
          </p:cNvPicPr>
          <p:nvPr/>
        </p:nvPicPr>
        <p:blipFill>
          <a:blip r:embed="rId37"/>
          <a:stretch>
            <a:fillRect/>
          </a:stretch>
        </p:blipFill>
        <p:spPr>
          <a:xfrm>
            <a:off x="3893075" y="3766343"/>
            <a:ext cx="525280" cy="294157"/>
          </a:xfrm>
          <a:prstGeom prst="rect">
            <a:avLst/>
          </a:prstGeom>
        </p:spPr>
      </p:pic>
      <p:pic>
        <p:nvPicPr>
          <p:cNvPr id="10" name="Picture 9"/>
          <p:cNvPicPr>
            <a:picLocks noChangeAspect="1"/>
          </p:cNvPicPr>
          <p:nvPr/>
        </p:nvPicPr>
        <p:blipFill rotWithShape="1">
          <a:blip r:embed="rId38"/>
          <a:srcRect l="19618" r="25150"/>
          <a:stretch/>
        </p:blipFill>
        <p:spPr>
          <a:xfrm>
            <a:off x="2088180" y="5728792"/>
            <a:ext cx="590624" cy="598837"/>
          </a:xfrm>
          <a:prstGeom prst="rect">
            <a:avLst/>
          </a:prstGeom>
        </p:spPr>
      </p:pic>
      <p:pic>
        <p:nvPicPr>
          <p:cNvPr id="11" name="Picture 10"/>
          <p:cNvPicPr>
            <a:picLocks noChangeAspect="1"/>
          </p:cNvPicPr>
          <p:nvPr/>
        </p:nvPicPr>
        <p:blipFill>
          <a:blip r:embed="rId39"/>
          <a:stretch>
            <a:fillRect/>
          </a:stretch>
        </p:blipFill>
        <p:spPr>
          <a:xfrm>
            <a:off x="1094840" y="6104641"/>
            <a:ext cx="985466" cy="422343"/>
          </a:xfrm>
          <a:prstGeom prst="rect">
            <a:avLst/>
          </a:prstGeom>
        </p:spPr>
      </p:pic>
      <p:pic>
        <p:nvPicPr>
          <p:cNvPr id="12" name="Picture 11"/>
          <p:cNvPicPr>
            <a:picLocks noChangeAspect="1"/>
          </p:cNvPicPr>
          <p:nvPr/>
        </p:nvPicPr>
        <p:blipFill>
          <a:blip r:embed="rId40"/>
          <a:stretch>
            <a:fillRect/>
          </a:stretch>
        </p:blipFill>
        <p:spPr>
          <a:xfrm>
            <a:off x="2800634" y="5627341"/>
            <a:ext cx="1007413" cy="426325"/>
          </a:xfrm>
          <a:prstGeom prst="rect">
            <a:avLst/>
          </a:prstGeom>
        </p:spPr>
      </p:pic>
      <p:pic>
        <p:nvPicPr>
          <p:cNvPr id="16" name="Picture 15"/>
          <p:cNvPicPr>
            <a:picLocks noChangeAspect="1"/>
          </p:cNvPicPr>
          <p:nvPr/>
        </p:nvPicPr>
        <p:blipFill rotWithShape="1">
          <a:blip r:embed="rId41"/>
          <a:srcRect t="14939" b="20945"/>
          <a:stretch/>
        </p:blipFill>
        <p:spPr>
          <a:xfrm>
            <a:off x="6975694" y="5792315"/>
            <a:ext cx="1113034" cy="408993"/>
          </a:xfrm>
          <a:prstGeom prst="rect">
            <a:avLst/>
          </a:prstGeom>
        </p:spPr>
      </p:pic>
      <p:pic>
        <p:nvPicPr>
          <p:cNvPr id="17" name="Picture 16"/>
          <p:cNvPicPr>
            <a:picLocks noChangeAspect="1"/>
          </p:cNvPicPr>
          <p:nvPr/>
        </p:nvPicPr>
        <p:blipFill>
          <a:blip r:embed="rId42"/>
          <a:stretch>
            <a:fillRect/>
          </a:stretch>
        </p:blipFill>
        <p:spPr>
          <a:xfrm>
            <a:off x="2978090" y="5061656"/>
            <a:ext cx="751134" cy="292921"/>
          </a:xfrm>
          <a:prstGeom prst="rect">
            <a:avLst/>
          </a:prstGeom>
        </p:spPr>
      </p:pic>
      <p:pic>
        <p:nvPicPr>
          <p:cNvPr id="19" name="Picture 18"/>
          <p:cNvPicPr>
            <a:picLocks noChangeAspect="1"/>
          </p:cNvPicPr>
          <p:nvPr/>
        </p:nvPicPr>
        <p:blipFill>
          <a:blip r:embed="rId43"/>
          <a:stretch>
            <a:fillRect/>
          </a:stretch>
        </p:blipFill>
        <p:spPr>
          <a:xfrm>
            <a:off x="3016405" y="6122344"/>
            <a:ext cx="745059" cy="301823"/>
          </a:xfrm>
          <a:prstGeom prst="rect">
            <a:avLst/>
          </a:prstGeom>
        </p:spPr>
      </p:pic>
      <p:pic>
        <p:nvPicPr>
          <p:cNvPr id="20" name="Picture 19"/>
          <p:cNvPicPr>
            <a:picLocks noChangeAspect="1"/>
          </p:cNvPicPr>
          <p:nvPr/>
        </p:nvPicPr>
        <p:blipFill rotWithShape="1">
          <a:blip r:embed="rId44"/>
          <a:srcRect t="34880" b="31101"/>
          <a:stretch/>
        </p:blipFill>
        <p:spPr>
          <a:xfrm>
            <a:off x="119932" y="5763954"/>
            <a:ext cx="1222499" cy="415888"/>
          </a:xfrm>
          <a:prstGeom prst="rect">
            <a:avLst/>
          </a:prstGeom>
        </p:spPr>
      </p:pic>
      <p:pic>
        <p:nvPicPr>
          <p:cNvPr id="23" name="Picture 22"/>
          <p:cNvPicPr>
            <a:picLocks noChangeAspect="1"/>
          </p:cNvPicPr>
          <p:nvPr/>
        </p:nvPicPr>
        <p:blipFill>
          <a:blip r:embed="rId45"/>
          <a:stretch>
            <a:fillRect/>
          </a:stretch>
        </p:blipFill>
        <p:spPr>
          <a:xfrm>
            <a:off x="4145127" y="3342126"/>
            <a:ext cx="740557" cy="362204"/>
          </a:xfrm>
          <a:prstGeom prst="rect">
            <a:avLst/>
          </a:prstGeom>
        </p:spPr>
      </p:pic>
      <p:pic>
        <p:nvPicPr>
          <p:cNvPr id="24" name="Picture 23"/>
          <p:cNvPicPr>
            <a:picLocks noChangeAspect="1"/>
          </p:cNvPicPr>
          <p:nvPr/>
        </p:nvPicPr>
        <p:blipFill>
          <a:blip r:embed="rId46"/>
          <a:stretch>
            <a:fillRect/>
          </a:stretch>
        </p:blipFill>
        <p:spPr>
          <a:xfrm>
            <a:off x="3093201" y="3798401"/>
            <a:ext cx="591468" cy="318929"/>
          </a:xfrm>
          <a:prstGeom prst="rect">
            <a:avLst/>
          </a:prstGeom>
        </p:spPr>
      </p:pic>
      <p:pic>
        <p:nvPicPr>
          <p:cNvPr id="25" name="Picture 24"/>
          <p:cNvPicPr>
            <a:picLocks noChangeAspect="1"/>
          </p:cNvPicPr>
          <p:nvPr/>
        </p:nvPicPr>
        <p:blipFill>
          <a:blip r:embed="rId47"/>
          <a:stretch>
            <a:fillRect/>
          </a:stretch>
        </p:blipFill>
        <p:spPr>
          <a:xfrm>
            <a:off x="4572396" y="3727336"/>
            <a:ext cx="918986" cy="342123"/>
          </a:xfrm>
          <a:prstGeom prst="rect">
            <a:avLst/>
          </a:prstGeom>
        </p:spPr>
      </p:pic>
      <p:pic>
        <p:nvPicPr>
          <p:cNvPr id="26" name="Picture 25"/>
          <p:cNvPicPr>
            <a:picLocks noChangeAspect="1"/>
          </p:cNvPicPr>
          <p:nvPr/>
        </p:nvPicPr>
        <p:blipFill rotWithShape="1">
          <a:blip r:embed="rId48"/>
          <a:srcRect l="21179" t="24460" r="27830" b="27014"/>
          <a:stretch/>
        </p:blipFill>
        <p:spPr>
          <a:xfrm>
            <a:off x="6117347" y="5883014"/>
            <a:ext cx="770607" cy="318294"/>
          </a:xfrm>
          <a:prstGeom prst="rect">
            <a:avLst/>
          </a:prstGeom>
        </p:spPr>
      </p:pic>
      <p:graphicFrame>
        <p:nvGraphicFramePr>
          <p:cNvPr id="34"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474490711"/>
              </p:ext>
            </p:extLst>
          </p:nvPr>
        </p:nvGraphicFramePr>
        <p:xfrm>
          <a:off x="5925108" y="2898380"/>
          <a:ext cx="3382052" cy="867210"/>
        </p:xfrm>
        <a:graphic>
          <a:graphicData uri="http://schemas.openxmlformats.org/drawingml/2006/table">
            <a:tbl>
              <a:tblPr firstRow="1" bandRow="1">
                <a:tableStyleId>{C4B1156A-380E-4F78-BDF5-A606A8083BF9}</a:tableStyleId>
              </a:tblPr>
              <a:tblGrid>
                <a:gridCol w="1476164">
                  <a:extLst>
                    <a:ext uri="{9D8B030D-6E8A-4147-A177-3AD203B41FA5}">
                      <a16:colId xmlns:a16="http://schemas.microsoft.com/office/drawing/2014/main" val="1206606293"/>
                    </a:ext>
                  </a:extLst>
                </a:gridCol>
                <a:gridCol w="1905888">
                  <a:extLst>
                    <a:ext uri="{9D8B030D-6E8A-4147-A177-3AD203B41FA5}">
                      <a16:colId xmlns:a16="http://schemas.microsoft.com/office/drawing/2014/main" val="1266153856"/>
                    </a:ext>
                  </a:extLst>
                </a:gridCol>
              </a:tblGrid>
              <a:tr h="224593">
                <a:tc>
                  <a:txBody>
                    <a:bodyPr/>
                    <a:lstStyle/>
                    <a:p>
                      <a:pPr algn="ctr"/>
                      <a:r>
                        <a:rPr lang="de-CH" sz="1600" b="1">
                          <a:solidFill>
                            <a:schemeClr val="accent4"/>
                          </a:solidFill>
                        </a:rPr>
                        <a:t>Social Media</a:t>
                      </a:r>
                    </a:p>
                  </a:txBody>
                  <a:tcPr anchor="ctr">
                    <a:solidFill>
                      <a:schemeClr val="bg1">
                        <a:lumMod val="85000"/>
                      </a:schemeClr>
                    </a:solidFill>
                  </a:tcPr>
                </a:tc>
                <a:tc>
                  <a:txBody>
                    <a:bodyPr/>
                    <a:lstStyle/>
                    <a:p>
                      <a:pPr algn="ctr"/>
                      <a:r>
                        <a:rPr lang="de-CH" sz="1600" b="1" dirty="0">
                          <a:solidFill>
                            <a:schemeClr val="accent4"/>
                          </a:solidFill>
                        </a:rPr>
                        <a:t>BPA*</a:t>
                      </a:r>
                    </a:p>
                  </a:txBody>
                  <a:tcPr anchor="ctr">
                    <a:solidFill>
                      <a:schemeClr val="bg1">
                        <a:lumMod val="85000"/>
                      </a:schemeClr>
                    </a:solidFill>
                  </a:tcPr>
                </a:tc>
                <a:extLst>
                  <a:ext uri="{0D108BD9-81ED-4DB2-BD59-A6C34878D82A}">
                    <a16:rowId xmlns:a16="http://schemas.microsoft.com/office/drawing/2014/main" val="2907654820"/>
                  </a:ext>
                </a:extLst>
              </a:tr>
              <a:tr h="531930">
                <a:tc>
                  <a:txBody>
                    <a:bodyPr/>
                    <a:lstStyle/>
                    <a:p>
                      <a:pPr marL="0" marR="0" lvl="0" indent="0" algn="ctr" defTabSz="336736" rtl="0" eaLnBrk="1" fontAlgn="auto" latinLnBrk="0" hangingPunct="1">
                        <a:lnSpc>
                          <a:spcPct val="100000"/>
                        </a:lnSpc>
                        <a:spcBef>
                          <a:spcPts val="0"/>
                        </a:spcBef>
                        <a:spcAft>
                          <a:spcPts val="0"/>
                        </a:spcAft>
                        <a:buClrTx/>
                        <a:buSzTx/>
                        <a:buFontTx/>
                        <a:buNone/>
                        <a:tabLst/>
                        <a:defRPr/>
                      </a:pPr>
                      <a:r>
                        <a:rPr lang="de-CH" sz="1400" b="0" baseline="0" dirty="0">
                          <a:solidFill>
                            <a:schemeClr val="accent4"/>
                          </a:solidFill>
                        </a:rPr>
                        <a:t>Flickr, Instagram</a:t>
                      </a:r>
                      <a:endParaRPr lang="de-CH" sz="1400" b="0" dirty="0">
                        <a:solidFill>
                          <a:schemeClr val="accent4"/>
                        </a:solidFill>
                      </a:endParaRPr>
                    </a:p>
                  </a:txBody>
                  <a:tcPr anchor="ctr">
                    <a:solidFill>
                      <a:schemeClr val="bg1">
                        <a:lumMod val="85000"/>
                      </a:schemeClr>
                    </a:solidFill>
                  </a:tcPr>
                </a:tc>
                <a:tc>
                  <a:txBody>
                    <a:bodyPr/>
                    <a:lstStyle/>
                    <a:p>
                      <a:pPr algn="ctr"/>
                      <a:r>
                        <a:rPr lang="de-CH" sz="1400" b="0" dirty="0" err="1">
                          <a:solidFill>
                            <a:schemeClr val="accent4"/>
                          </a:solidFill>
                        </a:rPr>
                        <a:t>fun</a:t>
                      </a:r>
                      <a:r>
                        <a:rPr lang="de-CH" sz="1400" b="0" dirty="0">
                          <a:solidFill>
                            <a:schemeClr val="accent4"/>
                          </a:solidFill>
                        </a:rPr>
                        <a:t>, </a:t>
                      </a:r>
                      <a:r>
                        <a:rPr lang="de-CH" sz="1400" b="0" dirty="0" err="1">
                          <a:solidFill>
                            <a:schemeClr val="accent4"/>
                          </a:solidFill>
                        </a:rPr>
                        <a:t>healthy</a:t>
                      </a:r>
                      <a:r>
                        <a:rPr lang="de-CH" sz="1400" b="0" dirty="0">
                          <a:solidFill>
                            <a:schemeClr val="accent4"/>
                          </a:solidFill>
                        </a:rPr>
                        <a:t>, </a:t>
                      </a:r>
                      <a:r>
                        <a:rPr lang="de-CH" sz="1400" b="0" dirty="0" err="1">
                          <a:solidFill>
                            <a:schemeClr val="accent4"/>
                          </a:solidFill>
                        </a:rPr>
                        <a:t>rugged</a:t>
                      </a:r>
                      <a:r>
                        <a:rPr lang="de-CH" sz="1400" b="0" dirty="0">
                          <a:solidFill>
                            <a:schemeClr val="accent4"/>
                          </a:solidFill>
                        </a:rPr>
                        <a:t>, </a:t>
                      </a:r>
                      <a:r>
                        <a:rPr lang="de-CH" sz="1400" b="0" dirty="0" err="1">
                          <a:solidFill>
                            <a:schemeClr val="accent4"/>
                          </a:solidFill>
                        </a:rPr>
                        <a:t>glamorous</a:t>
                      </a:r>
                      <a:endParaRPr lang="de-CH" sz="1400" b="0" dirty="0">
                        <a:solidFill>
                          <a:schemeClr val="accent4"/>
                        </a:solidFill>
                      </a:endParaRPr>
                    </a:p>
                  </a:txBody>
                  <a:tcPr>
                    <a:solidFill>
                      <a:schemeClr val="bg1">
                        <a:lumMod val="85000"/>
                      </a:schemeClr>
                    </a:solidFill>
                  </a:tcPr>
                </a:tc>
                <a:extLst>
                  <a:ext uri="{0D108BD9-81ED-4DB2-BD59-A6C34878D82A}">
                    <a16:rowId xmlns:a16="http://schemas.microsoft.com/office/drawing/2014/main" val="254631788"/>
                  </a:ext>
                </a:extLst>
              </a:tr>
            </a:tbl>
          </a:graphicData>
        </a:graphic>
      </p:graphicFrame>
      <p:sp>
        <p:nvSpPr>
          <p:cNvPr id="5" name="Textfeld 4">
            <a:extLst>
              <a:ext uri="{FF2B5EF4-FFF2-40B4-BE49-F238E27FC236}">
                <a16:creationId xmlns:a16="http://schemas.microsoft.com/office/drawing/2014/main" id="{B19016D5-CF3F-401B-B4C9-AD2F72ABA50E}"/>
              </a:ext>
            </a:extLst>
          </p:cNvPr>
          <p:cNvSpPr txBox="1"/>
          <p:nvPr/>
        </p:nvSpPr>
        <p:spPr>
          <a:xfrm>
            <a:off x="6683732" y="3778776"/>
            <a:ext cx="3102334" cy="338554"/>
          </a:xfrm>
          <a:prstGeom prst="rect">
            <a:avLst/>
          </a:prstGeom>
          <a:noFill/>
        </p:spPr>
        <p:txBody>
          <a:bodyPr wrap="square" rtlCol="0">
            <a:spAutoFit/>
          </a:bodyPr>
          <a:lstStyle/>
          <a:p>
            <a:r>
              <a:rPr lang="de-CH" sz="1600" dirty="0">
                <a:solidFill>
                  <a:srgbClr val="271F2E"/>
                </a:solidFill>
                <a:latin typeface="Source Sans Pro Light" charset="0"/>
              </a:rPr>
              <a:t>*</a:t>
            </a:r>
            <a:r>
              <a:rPr lang="de-CH" sz="1600" dirty="0" err="1">
                <a:solidFill>
                  <a:srgbClr val="271F2E"/>
                </a:solidFill>
                <a:latin typeface="Source Sans Pro Light" charset="0"/>
              </a:rPr>
              <a:t>brand</a:t>
            </a:r>
            <a:r>
              <a:rPr lang="de-CH" sz="1600" dirty="0">
                <a:solidFill>
                  <a:srgbClr val="271F2E"/>
                </a:solidFill>
                <a:latin typeface="Source Sans Pro Light" charset="0"/>
              </a:rPr>
              <a:t> </a:t>
            </a:r>
            <a:r>
              <a:rPr lang="de-CH" sz="1600" dirty="0" err="1">
                <a:solidFill>
                  <a:srgbClr val="271F2E"/>
                </a:solidFill>
                <a:latin typeface="Source Sans Pro Light" charset="0"/>
              </a:rPr>
              <a:t>personality</a:t>
            </a:r>
            <a:r>
              <a:rPr lang="de-CH" sz="1600" dirty="0">
                <a:solidFill>
                  <a:srgbClr val="271F2E"/>
                </a:solidFill>
                <a:latin typeface="Source Sans Pro Light" charset="0"/>
              </a:rPr>
              <a:t> </a:t>
            </a:r>
            <a:r>
              <a:rPr lang="de-CH" sz="1600" dirty="0" err="1">
                <a:solidFill>
                  <a:srgbClr val="271F2E"/>
                </a:solidFill>
                <a:latin typeface="Source Sans Pro Light" charset="0"/>
              </a:rPr>
              <a:t>attributes</a:t>
            </a:r>
            <a:endParaRPr lang="de-CH" sz="1600" dirty="0">
              <a:solidFill>
                <a:srgbClr val="271F2E"/>
              </a:solidFill>
              <a:latin typeface="Source Sans Pro Light" charset="0"/>
            </a:endParaRPr>
          </a:p>
        </p:txBody>
      </p:sp>
    </p:spTree>
    <p:extLst>
      <p:ext uri="{BB962C8B-B14F-4D97-AF65-F5344CB8AC3E}">
        <p14:creationId xmlns:p14="http://schemas.microsoft.com/office/powerpoint/2010/main" val="1110433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90025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noProof="1">
                <a:latin typeface="Source Sans Pro Light" charset="0"/>
                <a:ea typeface="ヒラギノ角ゴ ProN W3" charset="0"/>
                <a:cs typeface="Source Sans Pro Light" charset="0"/>
              </a:rPr>
              <a:t>Marketing Benefits of the Web Application</a:t>
            </a:r>
            <a:endParaRPr lang="de-CH" dirty="0">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10"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
        <p:nvSpPr>
          <p:cNvPr id="13" name="Oval 12" descr="Kopf mit Zahnrädern"/>
          <p:cNvSpPr/>
          <p:nvPr/>
        </p:nvSpPr>
        <p:spPr>
          <a:xfrm>
            <a:off x="342900" y="1520788"/>
            <a:ext cx="1033591" cy="1033591"/>
          </a:xfrm>
          <a:prstGeom prst="ellipse">
            <a:avLst/>
          </a:prstGeom>
          <a: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4" name="Oval 13" descr="Nadel"/>
          <p:cNvSpPr/>
          <p:nvPr/>
        </p:nvSpPr>
        <p:spPr>
          <a:xfrm>
            <a:off x="374740" y="3002134"/>
            <a:ext cx="1033591" cy="1033591"/>
          </a:xfrm>
          <a:prstGeom prst="ellipse">
            <a:avLst/>
          </a:prstGeom>
          <a: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Oval 14" descr="Glühbirne und Zahnrad"/>
          <p:cNvSpPr/>
          <p:nvPr/>
        </p:nvSpPr>
        <p:spPr>
          <a:xfrm>
            <a:off x="374739" y="4437112"/>
            <a:ext cx="1033591" cy="1033591"/>
          </a:xfrm>
          <a:prstGeom prst="ellipse">
            <a:avLst/>
          </a:prstGeom>
          <a: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1" name="Content Placeholder 10"/>
          <p:cNvSpPr>
            <a:spLocks noGrp="1"/>
          </p:cNvSpPr>
          <p:nvPr>
            <p:ph idx="1"/>
          </p:nvPr>
        </p:nvSpPr>
        <p:spPr>
          <a:xfrm>
            <a:off x="1558975" y="1139272"/>
            <a:ext cx="7333889" cy="5320409"/>
          </a:xfrm>
        </p:spPr>
        <p:txBody>
          <a:bodyPr/>
          <a:lstStyle/>
          <a:p>
            <a:r>
              <a:rPr lang="de-CH" b="1" dirty="0"/>
              <a:t>Consumer </a:t>
            </a:r>
            <a:r>
              <a:rPr lang="de-CH" b="1" dirty="0" err="1"/>
              <a:t>Insights</a:t>
            </a:r>
            <a:r>
              <a:rPr lang="de-CH" b="1" dirty="0"/>
              <a:t> - </a:t>
            </a:r>
            <a:r>
              <a:rPr lang="de-CH" b="1" err="1"/>
              <a:t>Better</a:t>
            </a:r>
            <a:r>
              <a:rPr lang="de-CH" b="1"/>
              <a:t> </a:t>
            </a:r>
            <a:r>
              <a:rPr lang="de-CH" b="1" smtClean="0"/>
              <a:t>gauge</a:t>
            </a:r>
            <a:r>
              <a:rPr lang="de-CH" b="1" smtClean="0"/>
              <a:t> </a:t>
            </a:r>
            <a:r>
              <a:rPr lang="de-CH" b="1" dirty="0" err="1"/>
              <a:t>consumer</a:t>
            </a:r>
            <a:r>
              <a:rPr lang="de-CH" b="1" dirty="0"/>
              <a:t> </a:t>
            </a:r>
            <a:r>
              <a:rPr lang="de-CH" b="1" dirty="0" err="1"/>
              <a:t>brand</a:t>
            </a:r>
            <a:r>
              <a:rPr lang="de-CH" b="1" dirty="0"/>
              <a:t> </a:t>
            </a:r>
            <a:r>
              <a:rPr lang="de-CH" b="1" dirty="0" err="1"/>
              <a:t>perception</a:t>
            </a:r>
            <a:r>
              <a:rPr lang="de-CH" dirty="0"/>
              <a:t/>
            </a:r>
            <a:br>
              <a:rPr lang="de-CH" dirty="0"/>
            </a:br>
            <a:r>
              <a:rPr lang="de-CH" dirty="0"/>
              <a:t>San Pellegrino (Instagram </a:t>
            </a:r>
            <a:r>
              <a:rPr lang="de-CH" dirty="0" err="1"/>
              <a:t>unofficial</a:t>
            </a:r>
            <a:r>
              <a:rPr lang="de-CH" dirty="0"/>
              <a:t>): 21% </a:t>
            </a:r>
            <a:r>
              <a:rPr lang="de-CH" dirty="0" err="1"/>
              <a:t>fun</a:t>
            </a:r>
            <a:r>
              <a:rPr lang="de-CH" dirty="0"/>
              <a:t> and 70% </a:t>
            </a:r>
            <a:r>
              <a:rPr lang="de-CH" dirty="0" err="1"/>
              <a:t>healthy</a:t>
            </a:r>
            <a:endParaRPr lang="de-CH" dirty="0"/>
          </a:p>
          <a:p>
            <a:pPr>
              <a:lnSpc>
                <a:spcPct val="100000"/>
              </a:lnSpc>
              <a:spcAft>
                <a:spcPts val="0"/>
              </a:spcAft>
            </a:pPr>
            <a:r>
              <a:rPr lang="de-CH" b="1" dirty="0"/>
              <a:t> Benchmarking - Brand </a:t>
            </a:r>
            <a:r>
              <a:rPr lang="de-CH" b="1" err="1"/>
              <a:t>positioning</a:t>
            </a:r>
            <a:r>
              <a:rPr lang="de-CH" b="1"/>
              <a:t> </a:t>
            </a:r>
            <a:r>
              <a:rPr lang="de-CH" b="1" smtClean="0"/>
              <a:t>&amp;</a:t>
            </a:r>
          </a:p>
          <a:p>
            <a:pPr marL="0" indent="0">
              <a:buNone/>
            </a:pPr>
            <a:r>
              <a:rPr lang="de-CH" b="1"/>
              <a:t>	</a:t>
            </a:r>
            <a:r>
              <a:rPr lang="de-CH" b="1" smtClean="0"/>
              <a:t>comparison </a:t>
            </a:r>
            <a:r>
              <a:rPr lang="de-CH" b="1" dirty="0" err="1"/>
              <a:t>with</a:t>
            </a:r>
            <a:r>
              <a:rPr lang="de-CH" b="1" dirty="0"/>
              <a:t> </a:t>
            </a:r>
            <a:r>
              <a:rPr lang="en-US" b="1" dirty="0"/>
              <a:t>competitors</a:t>
            </a:r>
            <a:r>
              <a:rPr lang="en-US"/>
              <a:t/>
            </a:r>
            <a:br>
              <a:rPr lang="en-US"/>
            </a:br>
            <a:r>
              <a:rPr lang="en-US" smtClean="0"/>
              <a:t>	San Pellegrino (</a:t>
            </a:r>
            <a:r>
              <a:rPr lang="de-CH" smtClean="0"/>
              <a:t>Instagram </a:t>
            </a:r>
            <a:r>
              <a:rPr lang="en-US" smtClean="0"/>
              <a:t>official): </a:t>
            </a:r>
            <a:r>
              <a:rPr lang="de-CH" smtClean="0"/>
              <a:t>54% fun and 41% healthy  </a:t>
            </a:r>
            <a:br>
              <a:rPr lang="de-CH" smtClean="0"/>
            </a:br>
            <a:r>
              <a:rPr lang="de-CH" smtClean="0"/>
              <a:t>	Evian (Instagram official): 13% fun and 59% healthy</a:t>
            </a:r>
            <a:br>
              <a:rPr lang="de-CH" smtClean="0"/>
            </a:br>
            <a:r>
              <a:rPr lang="de-CH" smtClean="0"/>
              <a:t>	</a:t>
            </a:r>
            <a:r>
              <a:rPr lang="en-US" smtClean="0"/>
              <a:t>San Pellegrino (</a:t>
            </a:r>
            <a:r>
              <a:rPr lang="de-CH" smtClean="0"/>
              <a:t>Instagram </a:t>
            </a:r>
            <a:r>
              <a:rPr lang="en-US" smtClean="0"/>
              <a:t>unofficial): </a:t>
            </a:r>
            <a:r>
              <a:rPr lang="de-CH" smtClean="0"/>
              <a:t>21% fun and 70% healthy  </a:t>
            </a:r>
            <a:br>
              <a:rPr lang="de-CH" smtClean="0"/>
            </a:br>
            <a:r>
              <a:rPr lang="de-CH" smtClean="0"/>
              <a:t>	Evian (Instagram unofficial</a:t>
            </a:r>
            <a:r>
              <a:rPr lang="de-CH" dirty="0"/>
              <a:t>): 32% </a:t>
            </a:r>
            <a:r>
              <a:rPr lang="de-CH" dirty="0" err="1"/>
              <a:t>fun</a:t>
            </a:r>
            <a:r>
              <a:rPr lang="de-CH" dirty="0"/>
              <a:t> and 35% </a:t>
            </a:r>
            <a:r>
              <a:rPr lang="de-CH" dirty="0" err="1"/>
              <a:t>healthy</a:t>
            </a:r>
            <a:endParaRPr lang="de-CH" dirty="0"/>
          </a:p>
          <a:p>
            <a:r>
              <a:rPr lang="de-CH" b="1" dirty="0"/>
              <a:t> New </a:t>
            </a:r>
            <a:r>
              <a:rPr lang="de-CH" b="1" dirty="0" err="1"/>
              <a:t>Opportunities</a:t>
            </a:r>
            <a:r>
              <a:rPr lang="de-CH" b="1" dirty="0"/>
              <a:t> - </a:t>
            </a:r>
            <a:r>
              <a:rPr lang="de-CH" b="1" dirty="0" err="1"/>
              <a:t>Improve</a:t>
            </a:r>
            <a:r>
              <a:rPr lang="de-CH" b="1" dirty="0"/>
              <a:t> </a:t>
            </a:r>
            <a:r>
              <a:rPr lang="de-CH" b="1" dirty="0" err="1"/>
              <a:t>corporate</a:t>
            </a:r>
            <a:r>
              <a:rPr lang="de-CH" b="1" dirty="0"/>
              <a:t> </a:t>
            </a:r>
            <a:r>
              <a:rPr lang="de-CH" b="1" dirty="0" err="1"/>
              <a:t>brand</a:t>
            </a:r>
            <a:r>
              <a:rPr lang="de-CH" b="1" dirty="0"/>
              <a:t> </a:t>
            </a:r>
            <a:r>
              <a:rPr lang="de-CH" b="1" dirty="0" err="1"/>
              <a:t>personality</a:t>
            </a:r>
            <a:r>
              <a:rPr lang="de-CH" dirty="0"/>
              <a:t/>
            </a:r>
            <a:br>
              <a:rPr lang="de-CH" dirty="0"/>
            </a:br>
            <a:r>
              <a:rPr lang="de-CH" dirty="0">
                <a:sym typeface="Wingdings" panose="05000000000000000000" pitchFamily="2" charset="2"/>
              </a:rPr>
              <a:t>Marketing </a:t>
            </a:r>
            <a:r>
              <a:rPr lang="de-CH" dirty="0" err="1">
                <a:sym typeface="Wingdings" panose="05000000000000000000" pitchFamily="2" charset="2"/>
              </a:rPr>
              <a:t>department</a:t>
            </a:r>
            <a:r>
              <a:rPr lang="de-CH" dirty="0">
                <a:sym typeface="Wingdings" panose="05000000000000000000" pitchFamily="2" charset="2"/>
              </a:rPr>
              <a:t> </a:t>
            </a:r>
            <a:r>
              <a:rPr lang="de-CH" dirty="0" err="1">
                <a:sym typeface="Wingdings" panose="05000000000000000000" pitchFamily="2" charset="2"/>
              </a:rPr>
              <a:t>can</a:t>
            </a:r>
            <a:r>
              <a:rPr lang="de-CH" dirty="0">
                <a:sym typeface="Wingdings" panose="05000000000000000000" pitchFamily="2" charset="2"/>
              </a:rPr>
              <a:t> </a:t>
            </a:r>
            <a:r>
              <a:rPr lang="de-CH" dirty="0" err="1">
                <a:sym typeface="Wingdings" panose="05000000000000000000" pitchFamily="2" charset="2"/>
              </a:rPr>
              <a:t>focus</a:t>
            </a:r>
            <a:r>
              <a:rPr lang="de-CH" dirty="0">
                <a:sym typeface="Wingdings" panose="05000000000000000000" pitchFamily="2" charset="2"/>
              </a:rPr>
              <a:t> on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mismatch</a:t>
            </a:r>
            <a:r>
              <a:rPr lang="de-CH" dirty="0">
                <a:sym typeface="Wingdings" panose="05000000000000000000" pitchFamily="2" charset="2"/>
              </a:rPr>
              <a:t> and </a:t>
            </a:r>
            <a:r>
              <a:rPr lang="de-CH" dirty="0" err="1">
                <a:sym typeface="Wingdings" panose="05000000000000000000" pitchFamily="2" charset="2"/>
              </a:rPr>
              <a:t>develop</a:t>
            </a:r>
            <a:r>
              <a:rPr lang="de-CH" dirty="0">
                <a:sym typeface="Wingdings" panose="05000000000000000000" pitchFamily="2" charset="2"/>
              </a:rPr>
              <a:t> </a:t>
            </a:r>
            <a:r>
              <a:rPr lang="de-CH" dirty="0" err="1">
                <a:sym typeface="Wingdings" panose="05000000000000000000" pitchFamily="2" charset="2"/>
              </a:rPr>
              <a:t>corresponding</a:t>
            </a:r>
            <a:r>
              <a:rPr lang="de-CH" dirty="0">
                <a:sym typeface="Wingdings" panose="05000000000000000000" pitchFamily="2" charset="2"/>
              </a:rPr>
              <a:t> </a:t>
            </a:r>
            <a:r>
              <a:rPr lang="de-CH" dirty="0" err="1">
                <a:sym typeface="Wingdings" panose="05000000000000000000" pitchFamily="2" charset="2"/>
              </a:rPr>
              <a:t>strategies</a:t>
            </a:r>
            <a:r>
              <a:rPr lang="de-CH" dirty="0">
                <a:sym typeface="Wingdings" panose="05000000000000000000" pitchFamily="2" charset="2"/>
              </a:rPr>
              <a:t> </a:t>
            </a:r>
            <a:r>
              <a:rPr lang="de-CH" dirty="0" err="1">
                <a:sym typeface="Wingdings" panose="05000000000000000000" pitchFamily="2" charset="2"/>
              </a:rPr>
              <a:t>to</a:t>
            </a:r>
            <a:r>
              <a:rPr lang="de-CH" dirty="0">
                <a:sym typeface="Wingdings" panose="05000000000000000000" pitchFamily="2" charset="2"/>
              </a:rPr>
              <a:t> </a:t>
            </a:r>
            <a:r>
              <a:rPr lang="de-CH" dirty="0" err="1">
                <a:sym typeface="Wingdings" panose="05000000000000000000" pitchFamily="2" charset="2"/>
              </a:rPr>
              <a:t>harmonize</a:t>
            </a:r>
            <a:r>
              <a:rPr lang="de-CH" dirty="0">
                <a:sym typeface="Wingdings" panose="05000000000000000000" pitchFamily="2" charset="2"/>
              </a:rPr>
              <a:t> </a:t>
            </a:r>
            <a:r>
              <a:rPr lang="de-CH" dirty="0" err="1">
                <a:sym typeface="Wingdings" panose="05000000000000000000" pitchFamily="2" charset="2"/>
              </a:rPr>
              <a:t>their</a:t>
            </a:r>
            <a:r>
              <a:rPr lang="de-CH" dirty="0">
                <a:sym typeface="Wingdings" panose="05000000000000000000" pitchFamily="2" charset="2"/>
              </a:rPr>
              <a:t> </a:t>
            </a:r>
            <a:r>
              <a:rPr lang="de-CH" dirty="0" err="1">
                <a:sym typeface="Wingdings" panose="05000000000000000000" pitchFamily="2" charset="2"/>
              </a:rPr>
              <a:t>brand’s</a:t>
            </a:r>
            <a:r>
              <a:rPr lang="de-CH" dirty="0">
                <a:sym typeface="Wingdings" panose="05000000000000000000" pitchFamily="2" charset="2"/>
              </a:rPr>
              <a:t> </a:t>
            </a:r>
            <a:r>
              <a:rPr lang="de-CH" dirty="0" err="1">
                <a:sym typeface="Wingdings" panose="05000000000000000000" pitchFamily="2" charset="2"/>
              </a:rPr>
              <a:t>personality</a:t>
            </a:r>
            <a:endParaRPr lang="de-CH" sz="1600" dirty="0"/>
          </a:p>
        </p:txBody>
      </p:sp>
      <p:pic>
        <p:nvPicPr>
          <p:cNvPr id="12" name="Picture 15">
            <a:extLst>
              <a:ext uri="{FF2B5EF4-FFF2-40B4-BE49-F238E27FC236}">
                <a16:creationId xmlns:a16="http://schemas.microsoft.com/office/drawing/2014/main" id="{24CBC19C-F5B8-4057-8796-F8602D07E0BA}"/>
              </a:ext>
            </a:extLst>
          </p:cNvPr>
          <p:cNvPicPr>
            <a:picLocks noChangeAspect="1"/>
          </p:cNvPicPr>
          <p:nvPr/>
        </p:nvPicPr>
        <p:blipFill>
          <a:blip r:embed="rId9"/>
          <a:stretch>
            <a:fillRect/>
          </a:stretch>
        </p:blipFill>
        <p:spPr>
          <a:xfrm>
            <a:off x="7961846" y="2228901"/>
            <a:ext cx="774895" cy="550583"/>
          </a:xfrm>
          <a:prstGeom prst="rect">
            <a:avLst/>
          </a:prstGeom>
        </p:spPr>
      </p:pic>
      <p:pic>
        <p:nvPicPr>
          <p:cNvPr id="16" name="Picture 15"/>
          <p:cNvPicPr>
            <a:picLocks noChangeAspect="1"/>
          </p:cNvPicPr>
          <p:nvPr/>
        </p:nvPicPr>
        <p:blipFill>
          <a:blip r:embed="rId10"/>
          <a:stretch>
            <a:fillRect/>
          </a:stretch>
        </p:blipFill>
        <p:spPr>
          <a:xfrm>
            <a:off x="6198338" y="2228901"/>
            <a:ext cx="1581024" cy="458761"/>
          </a:xfrm>
          <a:prstGeom prst="rect">
            <a:avLst/>
          </a:prstGeom>
        </p:spPr>
      </p:pic>
    </p:spTree>
    <p:extLst>
      <p:ext uri="{BB962C8B-B14F-4D97-AF65-F5344CB8AC3E}">
        <p14:creationId xmlns:p14="http://schemas.microsoft.com/office/powerpoint/2010/main" val="20178706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354516"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dirty="0">
                <a:latin typeface="Source Sans Pro Light" charset="0"/>
                <a:ea typeface="ヒラギノ角ゴ ProN W3" charset="0"/>
                <a:cs typeface="Source Sans Pro Light" charset="0"/>
              </a:rPr>
              <a:t>Design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Model</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1D0329CD-DF4B-4D35-A790-3225B0E479CC}"/>
              </a:ext>
            </a:extLst>
          </p:cNvPr>
          <p:cNvSpPr>
            <a:spLocks noGrp="1"/>
          </p:cNvSpPr>
          <p:nvPr>
            <p:ph idx="1"/>
          </p:nvPr>
        </p:nvSpPr>
        <p:spPr>
          <a:xfrm>
            <a:off x="342900" y="1325149"/>
            <a:ext cx="9086404" cy="5056179"/>
          </a:xfrm>
        </p:spPr>
        <p:txBody>
          <a:bodyPr/>
          <a:lstStyle/>
          <a:p>
            <a:pPr marL="285750" indent="-285750">
              <a:buFont typeface="Arial" panose="020B0604020202020204" pitchFamily="34" charset="0"/>
              <a:buChar char="•"/>
            </a:pPr>
            <a:r>
              <a:rPr lang="de-CH" b="1" dirty="0" err="1"/>
              <a:t>OneVsRest</a:t>
            </a:r>
            <a:r>
              <a:rPr lang="de-CH" b="1" dirty="0"/>
              <a:t> </a:t>
            </a:r>
            <a:r>
              <a:rPr lang="de-CH" b="1" dirty="0" err="1"/>
              <a:t>Multiclass</a:t>
            </a:r>
            <a:r>
              <a:rPr lang="de-CH" b="1" dirty="0"/>
              <a:t> Image Classification Problem</a:t>
            </a:r>
          </a:p>
          <a:p>
            <a:pPr marL="0" indent="0">
              <a:buNone/>
            </a:pPr>
            <a:r>
              <a:rPr lang="de-CH" dirty="0" err="1"/>
              <a:t>We</a:t>
            </a:r>
            <a:r>
              <a:rPr lang="de-CH" dirty="0"/>
              <a:t> </a:t>
            </a:r>
            <a:r>
              <a:rPr lang="de-CH" dirty="0" err="1"/>
              <a:t>downloaded</a:t>
            </a:r>
            <a:r>
              <a:rPr lang="de-CH" dirty="0"/>
              <a:t> </a:t>
            </a:r>
            <a:r>
              <a:rPr lang="de-CH" dirty="0" err="1"/>
              <a:t>manually</a:t>
            </a:r>
            <a:r>
              <a:rPr lang="de-CH" dirty="0"/>
              <a:t> </a:t>
            </a:r>
            <a:r>
              <a:rPr lang="de-CH" dirty="0" err="1"/>
              <a:t>annotated</a:t>
            </a:r>
            <a:r>
              <a:rPr lang="de-CH" dirty="0"/>
              <a:t> </a:t>
            </a:r>
            <a:r>
              <a:rPr lang="de-CH" dirty="0" err="1"/>
              <a:t>images</a:t>
            </a:r>
            <a:r>
              <a:rPr lang="de-CH" dirty="0"/>
              <a:t> </a:t>
            </a:r>
            <a:r>
              <a:rPr lang="de-CH" dirty="0" err="1"/>
              <a:t>from</a:t>
            </a:r>
            <a:r>
              <a:rPr lang="de-CH" dirty="0"/>
              <a:t> Flickr </a:t>
            </a:r>
            <a:r>
              <a:rPr lang="de-CH" dirty="0" err="1"/>
              <a:t>using</a:t>
            </a:r>
            <a:r>
              <a:rPr lang="de-CH" dirty="0"/>
              <a:t> Linux-on-Windows and </a:t>
            </a:r>
            <a:r>
              <a:rPr lang="de-CH" dirty="0" err="1"/>
              <a:t>classified</a:t>
            </a:r>
            <a:r>
              <a:rPr lang="de-CH" dirty="0"/>
              <a:t> </a:t>
            </a:r>
            <a:r>
              <a:rPr lang="de-CH" dirty="0" err="1"/>
              <a:t>them</a:t>
            </a:r>
            <a:r>
              <a:rPr lang="de-CH" dirty="0"/>
              <a:t> </a:t>
            </a:r>
            <a:r>
              <a:rPr lang="de-CH" dirty="0" err="1"/>
              <a:t>into</a:t>
            </a:r>
            <a:r>
              <a:rPr lang="de-CH" dirty="0"/>
              <a:t> </a:t>
            </a:r>
            <a:r>
              <a:rPr lang="de-CH" dirty="0" err="1"/>
              <a:t>one</a:t>
            </a:r>
            <a:r>
              <a:rPr lang="de-CH" dirty="0"/>
              <a:t> </a:t>
            </a:r>
            <a:r>
              <a:rPr lang="de-CH" dirty="0" err="1"/>
              <a:t>of</a:t>
            </a:r>
            <a:r>
              <a:rPr lang="de-CH" dirty="0"/>
              <a:t> </a:t>
            </a:r>
            <a:r>
              <a:rPr lang="de-CH" dirty="0" err="1"/>
              <a:t>the</a:t>
            </a:r>
            <a:r>
              <a:rPr lang="de-CH" dirty="0"/>
              <a:t> </a:t>
            </a:r>
            <a:r>
              <a:rPr lang="de-CH" dirty="0" err="1"/>
              <a:t>four</a:t>
            </a:r>
            <a:r>
              <a:rPr lang="de-CH" dirty="0"/>
              <a:t> </a:t>
            </a:r>
            <a:r>
              <a:rPr lang="de-CH" dirty="0" err="1"/>
              <a:t>attributes</a:t>
            </a:r>
            <a:r>
              <a:rPr lang="de-CH" dirty="0"/>
              <a:t> </a:t>
            </a:r>
            <a:r>
              <a:rPr lang="de-CH" dirty="0" err="1"/>
              <a:t>fun</a:t>
            </a:r>
            <a:r>
              <a:rPr lang="de-CH" dirty="0"/>
              <a:t>, </a:t>
            </a:r>
            <a:r>
              <a:rPr lang="de-CH" dirty="0" err="1"/>
              <a:t>healthy</a:t>
            </a:r>
            <a:r>
              <a:rPr lang="de-CH" dirty="0"/>
              <a:t>, </a:t>
            </a:r>
            <a:r>
              <a:rPr lang="de-CH" dirty="0" err="1"/>
              <a:t>glamorous</a:t>
            </a:r>
            <a:r>
              <a:rPr lang="de-CH" dirty="0"/>
              <a:t>, and </a:t>
            </a:r>
            <a:r>
              <a:rPr lang="de-CH" dirty="0" err="1"/>
              <a:t>rugged</a:t>
            </a:r>
            <a:r>
              <a:rPr lang="de-CH" dirty="0"/>
              <a:t>. </a:t>
            </a:r>
            <a:r>
              <a:rPr lang="de-CH" dirty="0" err="1"/>
              <a:t>For</a:t>
            </a:r>
            <a:r>
              <a:rPr lang="de-CH" dirty="0"/>
              <a:t> </a:t>
            </a:r>
            <a:r>
              <a:rPr lang="de-CH" dirty="0" err="1"/>
              <a:t>the</a:t>
            </a:r>
            <a:r>
              <a:rPr lang="de-CH" dirty="0"/>
              <a:t> final </a:t>
            </a:r>
            <a:r>
              <a:rPr lang="de-CH" dirty="0" err="1"/>
              <a:t>classification</a:t>
            </a:r>
            <a:r>
              <a:rPr lang="de-CH" dirty="0"/>
              <a:t>, </a:t>
            </a:r>
            <a:r>
              <a:rPr lang="de-CH" dirty="0" err="1"/>
              <a:t>we</a:t>
            </a:r>
            <a:r>
              <a:rPr lang="de-CH" dirty="0"/>
              <a:t> </a:t>
            </a:r>
            <a:r>
              <a:rPr lang="de-CH" dirty="0" err="1"/>
              <a:t>took</a:t>
            </a:r>
            <a:r>
              <a:rPr lang="de-CH" dirty="0"/>
              <a:t> </a:t>
            </a:r>
            <a:r>
              <a:rPr lang="de-CH" dirty="0" err="1"/>
              <a:t>the</a:t>
            </a:r>
            <a:r>
              <a:rPr lang="de-CH" dirty="0"/>
              <a:t> </a:t>
            </a:r>
            <a:r>
              <a:rPr lang="de-CH" dirty="0" err="1"/>
              <a:t>argmax</a:t>
            </a:r>
            <a:r>
              <a:rPr lang="de-CH" dirty="0"/>
              <a:t> </a:t>
            </a:r>
            <a:r>
              <a:rPr lang="de-CH" dirty="0" err="1"/>
              <a:t>probability</a:t>
            </a:r>
            <a:r>
              <a:rPr lang="de-CH" dirty="0"/>
              <a:t>.  </a:t>
            </a:r>
          </a:p>
          <a:p>
            <a:pPr marL="285750" indent="-285750">
              <a:buFont typeface="Arial" panose="020B0604020202020204" pitchFamily="34" charset="0"/>
              <a:buChar char="•"/>
            </a:pPr>
            <a:r>
              <a:rPr lang="de-CH" b="1" dirty="0"/>
              <a:t>Transfer Learning Approach</a:t>
            </a:r>
          </a:p>
          <a:p>
            <a:pPr marL="0" indent="0">
              <a:buNone/>
            </a:pPr>
            <a:r>
              <a:rPr lang="de-CH" dirty="0" err="1"/>
              <a:t>We</a:t>
            </a:r>
            <a:r>
              <a:rPr lang="de-CH" dirty="0"/>
              <a:t> </a:t>
            </a:r>
            <a:r>
              <a:rPr lang="de-CH" dirty="0" err="1"/>
              <a:t>used</a:t>
            </a:r>
            <a:r>
              <a:rPr lang="de-CH" dirty="0"/>
              <a:t> a </a:t>
            </a:r>
            <a:r>
              <a:rPr lang="de-CH" dirty="0" err="1"/>
              <a:t>pre-trained</a:t>
            </a:r>
            <a:r>
              <a:rPr lang="de-CH" dirty="0"/>
              <a:t> «ResNet50» </a:t>
            </a:r>
            <a:r>
              <a:rPr lang="de-CH" dirty="0" err="1"/>
              <a:t>model</a:t>
            </a:r>
            <a:r>
              <a:rPr lang="de-CH" dirty="0"/>
              <a:t> </a:t>
            </a:r>
            <a:r>
              <a:rPr lang="de-CH" dirty="0" err="1"/>
              <a:t>with</a:t>
            </a:r>
            <a:r>
              <a:rPr lang="de-CH" dirty="0"/>
              <a:t> </a:t>
            </a:r>
            <a:r>
              <a:rPr lang="de-CH" dirty="0" err="1"/>
              <a:t>more</a:t>
            </a:r>
            <a:r>
              <a:rPr lang="de-CH" dirty="0"/>
              <a:t> </a:t>
            </a:r>
            <a:r>
              <a:rPr lang="de-CH" dirty="0" err="1"/>
              <a:t>than</a:t>
            </a:r>
            <a:r>
              <a:rPr lang="de-CH" dirty="0"/>
              <a:t> 23 </a:t>
            </a:r>
            <a:r>
              <a:rPr lang="de-CH" dirty="0" err="1"/>
              <a:t>million</a:t>
            </a:r>
            <a:r>
              <a:rPr lang="de-CH" dirty="0"/>
              <a:t> </a:t>
            </a:r>
            <a:r>
              <a:rPr lang="de-CH" dirty="0" err="1"/>
              <a:t>parameters</a:t>
            </a:r>
            <a:r>
              <a:rPr lang="de-CH" dirty="0"/>
              <a:t> and </a:t>
            </a:r>
            <a:r>
              <a:rPr lang="de-CH" dirty="0" err="1"/>
              <a:t>added</a:t>
            </a:r>
            <a:r>
              <a:rPr lang="de-CH" dirty="0"/>
              <a:t> </a:t>
            </a:r>
            <a:r>
              <a:rPr lang="de-CH" dirty="0" err="1"/>
              <a:t>our</a:t>
            </a:r>
            <a:r>
              <a:rPr lang="de-CH" dirty="0"/>
              <a:t> own last fully </a:t>
            </a:r>
            <a:r>
              <a:rPr lang="de-CH" dirty="0" err="1"/>
              <a:t>connected</a:t>
            </a:r>
            <a:r>
              <a:rPr lang="de-CH" dirty="0"/>
              <a:t> </a:t>
            </a:r>
            <a:r>
              <a:rPr lang="de-CH" dirty="0" err="1"/>
              <a:t>classifier</a:t>
            </a:r>
            <a:r>
              <a:rPr lang="de-CH" dirty="0"/>
              <a:t> </a:t>
            </a:r>
            <a:r>
              <a:rPr lang="de-CH" dirty="0" err="1"/>
              <a:t>layer</a:t>
            </a:r>
            <a:r>
              <a:rPr lang="de-CH" dirty="0"/>
              <a:t>.</a:t>
            </a:r>
          </a:p>
          <a:p>
            <a:pPr marL="285750" indent="-285750">
              <a:buFont typeface="Arial" panose="020B0604020202020204" pitchFamily="34" charset="0"/>
              <a:buChar char="•"/>
            </a:pPr>
            <a:r>
              <a:rPr lang="de-CH" b="1" dirty="0"/>
              <a:t>Model </a:t>
            </a:r>
            <a:r>
              <a:rPr lang="de-CH" b="1" dirty="0" err="1"/>
              <a:t>Prediction</a:t>
            </a:r>
            <a:endParaRPr lang="de-CH" dirty="0"/>
          </a:p>
          <a:p>
            <a:pPr marL="0" indent="0">
              <a:buNone/>
            </a:pPr>
            <a:r>
              <a:rPr lang="de-CH" dirty="0" err="1"/>
              <a:t>We</a:t>
            </a:r>
            <a:r>
              <a:rPr lang="de-CH" dirty="0"/>
              <a:t> </a:t>
            </a:r>
            <a:r>
              <a:rPr lang="de-CH" dirty="0" err="1"/>
              <a:t>predicted</a:t>
            </a:r>
            <a:r>
              <a:rPr lang="de-CH" dirty="0"/>
              <a:t> </a:t>
            </a:r>
            <a:r>
              <a:rPr lang="de-CH" dirty="0" err="1"/>
              <a:t>class</a:t>
            </a:r>
            <a:r>
              <a:rPr lang="de-CH" dirty="0"/>
              <a:t> </a:t>
            </a:r>
            <a:r>
              <a:rPr lang="de-CH" dirty="0" err="1"/>
              <a:t>labels</a:t>
            </a:r>
            <a:r>
              <a:rPr lang="de-CH" dirty="0"/>
              <a:t> </a:t>
            </a:r>
            <a:r>
              <a:rPr lang="de-CH" dirty="0" err="1"/>
              <a:t>for</a:t>
            </a:r>
            <a:r>
              <a:rPr lang="de-CH" dirty="0"/>
              <a:t> </a:t>
            </a:r>
            <a:r>
              <a:rPr lang="de-CH" dirty="0" err="1"/>
              <a:t>brand</a:t>
            </a:r>
            <a:r>
              <a:rPr lang="de-CH" dirty="0"/>
              <a:t> </a:t>
            </a:r>
            <a:r>
              <a:rPr lang="de-CH" dirty="0" err="1"/>
              <a:t>images</a:t>
            </a:r>
            <a:r>
              <a:rPr lang="de-CH" dirty="0"/>
              <a:t>.</a:t>
            </a:r>
          </a:p>
          <a:p>
            <a:pPr marL="0" indent="0">
              <a:buNone/>
            </a:pPr>
            <a:r>
              <a:rPr lang="de-CH" dirty="0" err="1"/>
              <a:t>Example</a:t>
            </a:r>
            <a:r>
              <a:rPr lang="de-CH" dirty="0"/>
              <a:t>: Brand «DAR-VIDA» </a:t>
            </a:r>
          </a:p>
        </p:txBody>
      </p:sp>
      <p:sp>
        <p:nvSpPr>
          <p:cNvPr id="16" name="Pfeil: nach rechts 15">
            <a:extLst>
              <a:ext uri="{FF2B5EF4-FFF2-40B4-BE49-F238E27FC236}">
                <a16:creationId xmlns:a16="http://schemas.microsoft.com/office/drawing/2014/main" id="{22E9F72B-6F61-478E-89F9-462C59DEB2D2}"/>
              </a:ext>
            </a:extLst>
          </p:cNvPr>
          <p:cNvSpPr/>
          <p:nvPr/>
        </p:nvSpPr>
        <p:spPr bwMode="auto">
          <a:xfrm>
            <a:off x="6897216" y="5309125"/>
            <a:ext cx="648072" cy="422735"/>
          </a:xfrm>
          <a:prstGeom prst="right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graphicFrame>
        <p:nvGraphicFramePr>
          <p:cNvPr id="19" name="Diagramm 18">
            <a:extLst>
              <a:ext uri="{FF2B5EF4-FFF2-40B4-BE49-F238E27FC236}">
                <a16:creationId xmlns:a16="http://schemas.microsoft.com/office/drawing/2014/main" id="{D782766D-637C-4136-AE12-0EE00C326070}"/>
              </a:ext>
            </a:extLst>
          </p:cNvPr>
          <p:cNvGraphicFramePr/>
          <p:nvPr>
            <p:extLst>
              <p:ext uri="{D42A27DB-BD31-4B8C-83A1-F6EECF244321}">
                <p14:modId xmlns:p14="http://schemas.microsoft.com/office/powerpoint/2010/main" val="2895636063"/>
              </p:ext>
            </p:extLst>
          </p:nvPr>
        </p:nvGraphicFramePr>
        <p:xfrm>
          <a:off x="5097016" y="4764408"/>
          <a:ext cx="2304256" cy="1512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m 20">
            <a:extLst>
              <a:ext uri="{FF2B5EF4-FFF2-40B4-BE49-F238E27FC236}">
                <a16:creationId xmlns:a16="http://schemas.microsoft.com/office/drawing/2014/main" id="{DB5A43DE-8773-4BCB-AD4C-5B48052C8151}"/>
              </a:ext>
            </a:extLst>
          </p:cNvPr>
          <p:cNvGraphicFramePr/>
          <p:nvPr>
            <p:extLst>
              <p:ext uri="{D42A27DB-BD31-4B8C-83A1-F6EECF244321}">
                <p14:modId xmlns:p14="http://schemas.microsoft.com/office/powerpoint/2010/main" val="1865926251"/>
              </p:ext>
            </p:extLst>
          </p:nvPr>
        </p:nvGraphicFramePr>
        <p:xfrm>
          <a:off x="7635298" y="4714367"/>
          <a:ext cx="2124236" cy="16122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Tree>
    <p:extLst>
      <p:ext uri="{BB962C8B-B14F-4D97-AF65-F5344CB8AC3E}">
        <p14:creationId xmlns:p14="http://schemas.microsoft.com/office/powerpoint/2010/main" val="24407491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12323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dirty="0">
                <a:latin typeface="Source Sans Pro Semibold" charset="0"/>
                <a:ea typeface="ヒラギノ角ゴ ProN W3" charset="0"/>
                <a:cs typeface="Source Sans Pro Semibold" charset="0"/>
              </a:rPr>
              <a:t>Architecture and </a:t>
            </a:r>
            <a:r>
              <a:rPr lang="de-CH" dirty="0" err="1">
                <a:latin typeface="Source Sans Pro Semibold" charset="0"/>
                <a:ea typeface="ヒラギノ角ゴ ProN W3" charset="0"/>
                <a:cs typeface="Source Sans Pro Semibold" charset="0"/>
              </a:rPr>
              <a:t>Challenges</a:t>
            </a:r>
            <a:r>
              <a:rPr lang="de-CH" dirty="0">
                <a:latin typeface="Source Sans Pro Semibold" charset="0"/>
                <a:ea typeface="ヒラギノ角ゴ ProN W3" charset="0"/>
                <a:cs typeface="Source Sans Pro Semibold" charset="0"/>
              </a:rPr>
              <a:t> </a:t>
            </a:r>
            <a:endParaRPr lang="de-DE" dirty="0">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Ellipse 2">
            <a:extLst>
              <a:ext uri="{FF2B5EF4-FFF2-40B4-BE49-F238E27FC236}">
                <a16:creationId xmlns:a16="http://schemas.microsoft.com/office/drawing/2014/main" id="{4F80C483-48AB-4EA8-AB0C-E7C62C20B48C}"/>
              </a:ext>
            </a:extLst>
          </p:cNvPr>
          <p:cNvSpPr/>
          <p:nvPr/>
        </p:nvSpPr>
        <p:spPr bwMode="auto">
          <a:xfrm>
            <a:off x="557638" y="1664804"/>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Flickr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5" name="Rechteck 4">
            <a:extLst>
              <a:ext uri="{FF2B5EF4-FFF2-40B4-BE49-F238E27FC236}">
                <a16:creationId xmlns:a16="http://schemas.microsoft.com/office/drawing/2014/main" id="{13CFC015-3DB5-461B-AA43-A6F776ED542D}"/>
              </a:ext>
            </a:extLst>
          </p:cNvPr>
          <p:cNvSpPr/>
          <p:nvPr/>
        </p:nvSpPr>
        <p:spPr bwMode="auto">
          <a:xfrm>
            <a:off x="3128256" y="1664804"/>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Data Preprocessing</a:t>
            </a:r>
          </a:p>
        </p:txBody>
      </p:sp>
      <p:sp>
        <p:nvSpPr>
          <p:cNvPr id="9" name="Rechteck 8">
            <a:extLst>
              <a:ext uri="{FF2B5EF4-FFF2-40B4-BE49-F238E27FC236}">
                <a16:creationId xmlns:a16="http://schemas.microsoft.com/office/drawing/2014/main" id="{8BD1C62B-0B7B-4F07-A5E9-A25489185591}"/>
              </a:ext>
            </a:extLst>
          </p:cNvPr>
          <p:cNvSpPr/>
          <p:nvPr/>
        </p:nvSpPr>
        <p:spPr bwMode="auto">
          <a:xfrm>
            <a:off x="3130731" y="2874181"/>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dirty="0">
                <a:ln>
                  <a:noFill/>
                </a:ln>
                <a:solidFill>
                  <a:srgbClr val="000000"/>
                </a:solidFill>
                <a:effectLst/>
                <a:latin typeface="+mn-lt"/>
                <a:ea typeface="Source Sans Pro Light" panose="020B0403030403020204" pitchFamily="34" charset="0"/>
                <a:sym typeface="Neutraface Text Book" charset="0"/>
              </a:rPr>
              <a:t>Training</a:t>
            </a:r>
          </a:p>
        </p:txBody>
      </p:sp>
      <p:sp>
        <p:nvSpPr>
          <p:cNvPr id="10" name="Rechteck 9">
            <a:extLst>
              <a:ext uri="{FF2B5EF4-FFF2-40B4-BE49-F238E27FC236}">
                <a16:creationId xmlns:a16="http://schemas.microsoft.com/office/drawing/2014/main" id="{E52F1F0B-5A93-479F-BB2A-97C878F9829B}"/>
              </a:ext>
            </a:extLst>
          </p:cNvPr>
          <p:cNvSpPr/>
          <p:nvPr/>
        </p:nvSpPr>
        <p:spPr bwMode="auto">
          <a:xfrm>
            <a:off x="4973861" y="2874181"/>
            <a:ext cx="983617"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dirty="0">
                <a:ln>
                  <a:noFill/>
                </a:ln>
                <a:solidFill>
                  <a:srgbClr val="000000"/>
                </a:solidFill>
                <a:effectLst/>
                <a:latin typeface="+mn-lt"/>
                <a:ea typeface="Source Sans Pro Light" panose="020B0403030403020204" pitchFamily="34" charset="0"/>
                <a:sym typeface="Neutraface Text Book" charset="0"/>
              </a:rPr>
              <a:t>Validation</a:t>
            </a:r>
          </a:p>
        </p:txBody>
      </p:sp>
      <p:sp>
        <p:nvSpPr>
          <p:cNvPr id="13" name="Rechteck 12">
            <a:extLst>
              <a:ext uri="{FF2B5EF4-FFF2-40B4-BE49-F238E27FC236}">
                <a16:creationId xmlns:a16="http://schemas.microsoft.com/office/drawing/2014/main" id="{6B110BCE-213D-4B42-9F9B-B88E8EA12A7B}"/>
              </a:ext>
            </a:extLst>
          </p:cNvPr>
          <p:cNvSpPr/>
          <p:nvPr/>
        </p:nvSpPr>
        <p:spPr bwMode="auto">
          <a:xfrm>
            <a:off x="6365759" y="2874181"/>
            <a:ext cx="846889"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dirty="0" err="1">
                <a:ln>
                  <a:noFill/>
                </a:ln>
                <a:solidFill>
                  <a:srgbClr val="000000"/>
                </a:solidFill>
                <a:effectLst/>
                <a:latin typeface="+mn-lt"/>
                <a:ea typeface="Source Sans Pro Light" panose="020B0403030403020204" pitchFamily="34" charset="0"/>
                <a:sym typeface="Neutraface Text Book" charset="0"/>
              </a:rPr>
              <a:t>Testing</a:t>
            </a:r>
            <a:endParaRPr kumimoji="0" lang="de-CH" sz="1500" b="1" i="0" u="none" strike="noStrike" cap="none" normalizeH="0" baseline="0" dirty="0">
              <a:ln>
                <a:noFill/>
              </a:ln>
              <a:solidFill>
                <a:srgbClr val="000000"/>
              </a:solidFill>
              <a:effectLst/>
              <a:latin typeface="+mn-lt"/>
              <a:ea typeface="Source Sans Pro Light" panose="020B0403030403020204" pitchFamily="34" charset="0"/>
              <a:sym typeface="Neutraface Text Book" charset="0"/>
            </a:endParaRPr>
          </a:p>
        </p:txBody>
      </p:sp>
      <p:sp>
        <p:nvSpPr>
          <p:cNvPr id="14" name="Rechteck 13">
            <a:extLst>
              <a:ext uri="{FF2B5EF4-FFF2-40B4-BE49-F238E27FC236}">
                <a16:creationId xmlns:a16="http://schemas.microsoft.com/office/drawing/2014/main" id="{29659907-703D-4265-9BDE-E97178F6F96D}"/>
              </a:ext>
            </a:extLst>
          </p:cNvPr>
          <p:cNvSpPr/>
          <p:nvPr/>
        </p:nvSpPr>
        <p:spPr bwMode="auto">
          <a:xfrm>
            <a:off x="3128256" y="4071628"/>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algn="ctr" eaLnBrk="1" hangingPunct="1"/>
            <a:r>
              <a:rPr lang="de-CH" sz="1800" b="1" dirty="0" err="1">
                <a:ea typeface="Source Sans Pro Light" panose="020B0403030403020204" pitchFamily="34" charset="0"/>
              </a:rPr>
              <a:t>Prediction</a:t>
            </a:r>
            <a:endParaRPr lang="de-CH" sz="1800" b="1" dirty="0">
              <a:ea typeface="Source Sans Pro Light" panose="020B0403030403020204" pitchFamily="34" charset="0"/>
            </a:endParaRPr>
          </a:p>
        </p:txBody>
      </p:sp>
      <p:sp>
        <p:nvSpPr>
          <p:cNvPr id="15" name="Ellipse 14">
            <a:extLst>
              <a:ext uri="{FF2B5EF4-FFF2-40B4-BE49-F238E27FC236}">
                <a16:creationId xmlns:a16="http://schemas.microsoft.com/office/drawing/2014/main" id="{BEE4FDB0-288D-4D91-9BFF-3658D8A96213}"/>
              </a:ext>
            </a:extLst>
          </p:cNvPr>
          <p:cNvSpPr/>
          <p:nvPr/>
        </p:nvSpPr>
        <p:spPr bwMode="auto">
          <a:xfrm>
            <a:off x="560512" y="4071628"/>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dirty="0" err="1">
                <a:ln>
                  <a:noFill/>
                </a:ln>
                <a:solidFill>
                  <a:srgbClr val="000000"/>
                </a:solidFill>
                <a:effectLst/>
                <a:latin typeface="+mn-lt"/>
                <a:ea typeface="Source Sans Pro Light" panose="020B0403030403020204" pitchFamily="34" charset="0"/>
                <a:sym typeface="Neutraface Text Book" charset="0"/>
              </a:rPr>
              <a:t>Unlabeled</a:t>
            </a:r>
            <a:endParaRPr kumimoji="0" lang="de-CH" sz="1400" b="1" i="0" u="none" strike="noStrike" cap="none" normalizeH="0" baseline="0" dirty="0">
              <a:ln>
                <a:noFill/>
              </a:ln>
              <a:solidFill>
                <a:srgbClr val="000000"/>
              </a:solidFill>
              <a:effectLst/>
              <a:latin typeface="+mn-lt"/>
              <a:ea typeface="Source Sans Pro Light" panose="020B0403030403020204" pitchFamily="34" charset="0"/>
              <a:sym typeface="Neutraface Text Book" charset="0"/>
            </a:endParaRPr>
          </a:p>
          <a:p>
            <a:pPr marL="0" marR="0" indent="0" algn="ctr" defTabSz="914400" rtl="0" eaLnBrk="1" fontAlgn="base" latinLnBrk="0" hangingPunct="1">
              <a:lnSpc>
                <a:spcPct val="100000"/>
              </a:lnSpc>
              <a:spcBef>
                <a:spcPct val="0"/>
              </a:spcBef>
              <a:spcAft>
                <a:spcPct val="0"/>
              </a:spcAft>
              <a:buClrTx/>
              <a:buSzTx/>
              <a:buFontTx/>
              <a:buNone/>
              <a:tabLst/>
            </a:pPr>
            <a:r>
              <a:rPr lang="de-CH" sz="1400" b="1" dirty="0">
                <a:latin typeface="+mn-lt"/>
                <a:ea typeface="Source Sans Pro Light" panose="020B0403030403020204" pitchFamily="34" charset="0"/>
              </a:rPr>
              <a:t>Instagram </a:t>
            </a:r>
          </a:p>
          <a:p>
            <a:pPr marL="0" marR="0" indent="0" algn="ctr" defTabSz="914400" rtl="0" eaLnBrk="1" fontAlgn="base" latinLnBrk="0" hangingPunct="1">
              <a:lnSpc>
                <a:spcPct val="100000"/>
              </a:lnSpc>
              <a:spcBef>
                <a:spcPct val="0"/>
              </a:spcBef>
              <a:spcAft>
                <a:spcPct val="0"/>
              </a:spcAft>
              <a:buClrTx/>
              <a:buSzTx/>
              <a:buFontTx/>
              <a:buNone/>
              <a:tabLst/>
            </a:pPr>
            <a:r>
              <a:rPr lang="de-CH" sz="1400" b="1" dirty="0">
                <a:latin typeface="+mn-lt"/>
                <a:ea typeface="Source Sans Pro Light" panose="020B0403030403020204" pitchFamily="34" charset="0"/>
              </a:rPr>
              <a:t>Images</a:t>
            </a:r>
            <a:endParaRPr kumimoji="0" lang="de-CH" sz="1400" b="1" i="0" u="none" strike="noStrike" cap="none" normalizeH="0" baseline="0" dirty="0">
              <a:ln>
                <a:noFill/>
              </a:ln>
              <a:solidFill>
                <a:srgbClr val="000000"/>
              </a:solidFill>
              <a:effectLst/>
              <a:latin typeface="+mn-lt"/>
              <a:ea typeface="Source Sans Pro Light" panose="020B0403030403020204" pitchFamily="34" charset="0"/>
              <a:sym typeface="Neutraface Text Book" charset="0"/>
            </a:endParaRPr>
          </a:p>
        </p:txBody>
      </p:sp>
      <p:sp>
        <p:nvSpPr>
          <p:cNvPr id="7" name="Flussdiagramm: Grenzstelle 6">
            <a:extLst>
              <a:ext uri="{FF2B5EF4-FFF2-40B4-BE49-F238E27FC236}">
                <a16:creationId xmlns:a16="http://schemas.microsoft.com/office/drawing/2014/main" id="{24BFB8EF-596F-488A-904E-C38070F84557}"/>
              </a:ext>
            </a:extLst>
          </p:cNvPr>
          <p:cNvSpPr/>
          <p:nvPr/>
        </p:nvSpPr>
        <p:spPr bwMode="auto">
          <a:xfrm>
            <a:off x="6645188" y="5199755"/>
            <a:ext cx="1980220" cy="1001553"/>
          </a:xfrm>
          <a:prstGeom prst="flowChartTerminator">
            <a:avLst/>
          </a:prstGeom>
          <a:solidFill>
            <a:srgbClr val="B6DF8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Web Application</a:t>
            </a:r>
          </a:p>
        </p:txBody>
      </p:sp>
      <p:sp>
        <p:nvSpPr>
          <p:cNvPr id="17" name="Rechteck 16">
            <a:extLst>
              <a:ext uri="{FF2B5EF4-FFF2-40B4-BE49-F238E27FC236}">
                <a16:creationId xmlns:a16="http://schemas.microsoft.com/office/drawing/2014/main" id="{5D907F3D-84A5-4CBC-9909-71D9D0AB900E}"/>
              </a:ext>
            </a:extLst>
          </p:cNvPr>
          <p:cNvSpPr/>
          <p:nvPr/>
        </p:nvSpPr>
        <p:spPr bwMode="auto">
          <a:xfrm>
            <a:off x="3128256" y="5286485"/>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dirty="0">
                <a:ln>
                  <a:noFill/>
                </a:ln>
                <a:solidFill>
                  <a:srgbClr val="000000"/>
                </a:solidFill>
                <a:effectLst/>
                <a:latin typeface="+mn-lt"/>
                <a:ea typeface="Source Sans Pro Light" panose="020B0403030403020204" pitchFamily="34" charset="0"/>
                <a:sym typeface="Neutraface Text Book" charset="0"/>
              </a:rPr>
              <a:t>Output</a:t>
            </a:r>
          </a:p>
        </p:txBody>
      </p:sp>
      <p:sp>
        <p:nvSpPr>
          <p:cNvPr id="8" name="Rechteck 7">
            <a:extLst>
              <a:ext uri="{FF2B5EF4-FFF2-40B4-BE49-F238E27FC236}">
                <a16:creationId xmlns:a16="http://schemas.microsoft.com/office/drawing/2014/main" id="{76995AD0-7079-439E-919F-2664BA069970}"/>
              </a:ext>
            </a:extLst>
          </p:cNvPr>
          <p:cNvSpPr/>
          <p:nvPr/>
        </p:nvSpPr>
        <p:spPr bwMode="auto">
          <a:xfrm>
            <a:off x="3008784" y="2786372"/>
            <a:ext cx="4320480" cy="1020231"/>
          </a:xfrm>
          <a:prstGeom prst="rect">
            <a:avLst/>
          </a:prstGeom>
          <a:no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cxnSp>
        <p:nvCxnSpPr>
          <p:cNvPr id="20" name="Gerade Verbindung mit Pfeil 19">
            <a:extLst>
              <a:ext uri="{FF2B5EF4-FFF2-40B4-BE49-F238E27FC236}">
                <a16:creationId xmlns:a16="http://schemas.microsoft.com/office/drawing/2014/main" id="{8B2C36A0-2120-41F6-AE2F-10711B490AA3}"/>
              </a:ext>
            </a:extLst>
          </p:cNvPr>
          <p:cNvCxnSpPr>
            <a:stCxn id="3" idx="6"/>
            <a:endCxn id="5" idx="1"/>
          </p:cNvCxnSpPr>
          <p:nvPr/>
        </p:nvCxnSpPr>
        <p:spPr bwMode="auto">
          <a:xfrm>
            <a:off x="2249826" y="2078850"/>
            <a:ext cx="87843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Gerade Verbindung mit Pfeil 22">
            <a:extLst>
              <a:ext uri="{FF2B5EF4-FFF2-40B4-BE49-F238E27FC236}">
                <a16:creationId xmlns:a16="http://schemas.microsoft.com/office/drawing/2014/main" id="{94D88891-4F9C-4FC3-9620-5D1920CBE889}"/>
              </a:ext>
            </a:extLst>
          </p:cNvPr>
          <p:cNvCxnSpPr/>
          <p:nvPr/>
        </p:nvCxnSpPr>
        <p:spPr bwMode="auto">
          <a:xfrm>
            <a:off x="2261286" y="4485674"/>
            <a:ext cx="86697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Gerade Verbindung mit Pfeil 27">
            <a:extLst>
              <a:ext uri="{FF2B5EF4-FFF2-40B4-BE49-F238E27FC236}">
                <a16:creationId xmlns:a16="http://schemas.microsoft.com/office/drawing/2014/main" id="{462AC879-1391-4F75-A3A7-BF367CAC4C76}"/>
              </a:ext>
            </a:extLst>
          </p:cNvPr>
          <p:cNvCxnSpPr>
            <a:stCxn id="14" idx="2"/>
            <a:endCxn id="17" idx="0"/>
          </p:cNvCxnSpPr>
          <p:nvPr/>
        </p:nvCxnSpPr>
        <p:spPr bwMode="auto">
          <a:xfrm>
            <a:off x="4046358" y="4899720"/>
            <a:ext cx="0" cy="38676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Gerade Verbindung mit Pfeil 30">
            <a:extLst>
              <a:ext uri="{FF2B5EF4-FFF2-40B4-BE49-F238E27FC236}">
                <a16:creationId xmlns:a16="http://schemas.microsoft.com/office/drawing/2014/main" id="{6336D857-52ED-48AA-9A24-5E0A47DF7C4D}"/>
              </a:ext>
            </a:extLst>
          </p:cNvPr>
          <p:cNvCxnSpPr>
            <a:stCxn id="5" idx="2"/>
          </p:cNvCxnSpPr>
          <p:nvPr/>
        </p:nvCxnSpPr>
        <p:spPr bwMode="auto">
          <a:xfrm>
            <a:off x="4046358" y="2492896"/>
            <a:ext cx="0" cy="293476"/>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Gerade Verbindung mit Pfeil 32">
            <a:extLst>
              <a:ext uri="{FF2B5EF4-FFF2-40B4-BE49-F238E27FC236}">
                <a16:creationId xmlns:a16="http://schemas.microsoft.com/office/drawing/2014/main" id="{EFC92CF2-63F3-4850-B786-1E80AE169C1B}"/>
              </a:ext>
            </a:extLst>
          </p:cNvPr>
          <p:cNvCxnSpPr>
            <a:endCxn id="14" idx="0"/>
          </p:cNvCxnSpPr>
          <p:nvPr/>
        </p:nvCxnSpPr>
        <p:spPr bwMode="auto">
          <a:xfrm>
            <a:off x="4046358" y="3806603"/>
            <a:ext cx="0" cy="26502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5" name="Gerade Verbindung mit Pfeil 34">
            <a:extLst>
              <a:ext uri="{FF2B5EF4-FFF2-40B4-BE49-F238E27FC236}">
                <a16:creationId xmlns:a16="http://schemas.microsoft.com/office/drawing/2014/main" id="{7E1D3A44-D877-4206-9AFF-AD531DBEE640}"/>
              </a:ext>
            </a:extLst>
          </p:cNvPr>
          <p:cNvCxnSpPr>
            <a:stCxn id="17" idx="3"/>
            <a:endCxn id="7" idx="1"/>
          </p:cNvCxnSpPr>
          <p:nvPr/>
        </p:nvCxnSpPr>
        <p:spPr bwMode="auto">
          <a:xfrm>
            <a:off x="4964460" y="5700531"/>
            <a:ext cx="1680728" cy="1"/>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Gerade Verbindung mit Pfeil 40">
            <a:extLst>
              <a:ext uri="{FF2B5EF4-FFF2-40B4-BE49-F238E27FC236}">
                <a16:creationId xmlns:a16="http://schemas.microsoft.com/office/drawing/2014/main" id="{1246AA05-67BC-4EE9-8D94-75D3CA2CC998}"/>
              </a:ext>
            </a:extLst>
          </p:cNvPr>
          <p:cNvCxnSpPr>
            <a:cxnSpLocks/>
            <a:stCxn id="10" idx="3"/>
            <a:endCxn id="13" idx="1"/>
          </p:cNvCxnSpPr>
          <p:nvPr/>
        </p:nvCxnSpPr>
        <p:spPr bwMode="auto">
          <a:xfrm>
            <a:off x="5957478" y="3288227"/>
            <a:ext cx="408281"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Pfeil: nach oben gekrümmt 11">
            <a:extLst>
              <a:ext uri="{FF2B5EF4-FFF2-40B4-BE49-F238E27FC236}">
                <a16:creationId xmlns:a16="http://schemas.microsoft.com/office/drawing/2014/main" id="{FAEEBDCE-C40F-44C8-B686-E69CE2A1B484}"/>
              </a:ext>
            </a:extLst>
          </p:cNvPr>
          <p:cNvSpPr/>
          <p:nvPr/>
        </p:nvSpPr>
        <p:spPr bwMode="auto">
          <a:xfrm>
            <a:off x="3722322" y="3394963"/>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27" name="Pfeil: nach oben gekrümmt 26">
            <a:extLst>
              <a:ext uri="{FF2B5EF4-FFF2-40B4-BE49-F238E27FC236}">
                <a16:creationId xmlns:a16="http://schemas.microsoft.com/office/drawing/2014/main" id="{889A2627-F915-4237-8BAA-A2D016F060E2}"/>
              </a:ext>
            </a:extLst>
          </p:cNvPr>
          <p:cNvSpPr/>
          <p:nvPr/>
        </p:nvSpPr>
        <p:spPr bwMode="auto">
          <a:xfrm rot="10800000">
            <a:off x="3708822" y="2928269"/>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19" name="Sprechblase: rechteckig mit abgerundeten Ecken 18">
            <a:extLst>
              <a:ext uri="{FF2B5EF4-FFF2-40B4-BE49-F238E27FC236}">
                <a16:creationId xmlns:a16="http://schemas.microsoft.com/office/drawing/2014/main" id="{21CB9E2F-7B4E-41A1-BD51-3AF6E9A609ED}"/>
              </a:ext>
            </a:extLst>
          </p:cNvPr>
          <p:cNvSpPr/>
          <p:nvPr/>
        </p:nvSpPr>
        <p:spPr bwMode="auto">
          <a:xfrm>
            <a:off x="7658485" y="2620620"/>
            <a:ext cx="2155055" cy="1030368"/>
          </a:xfrm>
          <a:prstGeom prst="wedgeRoundRectCallout">
            <a:avLst>
              <a:gd name="adj1" fmla="val -64967"/>
              <a:gd name="adj2" fmla="val 29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latin typeface="+mn-lt"/>
              </a:rPr>
              <a:t>Train-Test-Validation Split: </a:t>
            </a:r>
            <a:r>
              <a:rPr kumimoji="0" lang="de-CH" sz="1200" b="0" i="0" u="none" strike="noStrike" cap="none" normalizeH="0" baseline="0" dirty="0">
                <a:ln>
                  <a:noFill/>
                </a:ln>
                <a:solidFill>
                  <a:srgbClr val="000000"/>
                </a:solidFill>
                <a:effectLst/>
                <a:latin typeface="+mn-lt"/>
                <a:ea typeface="ヒラギノ角ゴ ProN W3" charset="0"/>
                <a:cs typeface="ヒラギノ角ゴ ProN W3" charset="0"/>
                <a:sym typeface="Neutraface Text Book" charset="0"/>
              </a:rPr>
              <a:t>80:10:10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err="1">
                <a:latin typeface="+mn-lt"/>
              </a:rPr>
              <a:t>One</a:t>
            </a:r>
            <a:r>
              <a:rPr lang="de-CH" sz="1200" dirty="0">
                <a:latin typeface="+mn-lt"/>
              </a:rPr>
              <a:t>-</a:t>
            </a:r>
            <a:r>
              <a:rPr lang="de-CH" sz="1200" dirty="0" err="1">
                <a:latin typeface="+mn-lt"/>
              </a:rPr>
              <a:t>vs</a:t>
            </a:r>
            <a:r>
              <a:rPr lang="de-CH" sz="1200" dirty="0">
                <a:latin typeface="+mn-lt"/>
              </a:rPr>
              <a:t>-Rest </a:t>
            </a:r>
            <a:r>
              <a:rPr lang="de-CH" sz="1200" dirty="0" err="1">
                <a:latin typeface="+mn-lt"/>
              </a:rPr>
              <a:t>approach</a:t>
            </a:r>
            <a:r>
              <a:rPr lang="de-CH" sz="1200" dirty="0">
                <a:latin typeface="+mn-lt"/>
              </a:rPr>
              <a:t>: </a:t>
            </a:r>
            <a:r>
              <a:rPr lang="de-CH" sz="1200" dirty="0" err="1">
                <a:latin typeface="+mn-lt"/>
              </a:rPr>
              <a:t>multiclass</a:t>
            </a:r>
            <a:r>
              <a:rPr lang="de-CH" sz="1200" dirty="0">
                <a:latin typeface="+mn-lt"/>
              </a:rPr>
              <a:t> </a:t>
            </a:r>
            <a:r>
              <a:rPr lang="de-CH" sz="1200" dirty="0" err="1">
                <a:latin typeface="+mn-lt"/>
              </a:rPr>
              <a:t>classification</a:t>
            </a:r>
            <a:endParaRPr kumimoji="0" lang="de-CH" sz="1200" b="0" i="0" u="none" strike="noStrike" cap="none" normalizeH="0" baseline="0" dirty="0">
              <a:ln>
                <a:noFill/>
              </a:ln>
              <a:solidFill>
                <a:srgbClr val="000000"/>
              </a:solidFill>
              <a:effectLst/>
              <a:latin typeface="+mn-lt"/>
              <a:ea typeface="ヒラギノ角ゴ ProN W3" charset="0"/>
              <a:cs typeface="ヒラギノ角ゴ ProN W3" charset="0"/>
              <a:sym typeface="Neutraface Text Book" charset="0"/>
            </a:endParaRPr>
          </a:p>
        </p:txBody>
      </p:sp>
      <mc:AlternateContent xmlns:mc="http://schemas.openxmlformats.org/markup-compatibility/2006">
        <mc:Choice xmlns:a14="http://schemas.microsoft.com/office/drawing/2010/main" Requires="a14">
          <p:sp>
            <p:nvSpPr>
              <p:cNvPr id="30" name="Sprechblase: rechteckig mit abgerundeten Ecken 29">
                <a:extLst>
                  <a:ext uri="{FF2B5EF4-FFF2-40B4-BE49-F238E27FC236}">
                    <a16:creationId xmlns:a16="http://schemas.microsoft.com/office/drawing/2014/main" id="{72F02271-62C3-4D5B-BB74-D50397FCB035}"/>
                  </a:ext>
                </a:extLst>
              </p:cNvPr>
              <p:cNvSpPr/>
              <p:nvPr/>
            </p:nvSpPr>
            <p:spPr bwMode="auto">
              <a:xfrm>
                <a:off x="5311741" y="4108403"/>
                <a:ext cx="2719659" cy="777155"/>
              </a:xfrm>
              <a:prstGeom prst="wedgeRoundRectCallout">
                <a:avLst>
                  <a:gd name="adj1" fmla="val -61565"/>
                  <a:gd name="adj2" fmla="val 11499"/>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latin typeface="+mn-lt"/>
                  </a:rPr>
                  <a:t>Fitting </a:t>
                </a:r>
                <a:r>
                  <a:rPr lang="de-CH" sz="1200" dirty="0" err="1">
                    <a:latin typeface="+mn-lt"/>
                  </a:rPr>
                  <a:t>one</a:t>
                </a:r>
                <a:r>
                  <a:rPr lang="de-CH" sz="1200" dirty="0">
                    <a:latin typeface="+mn-lt"/>
                  </a:rPr>
                  <a:t> </a:t>
                </a:r>
                <a:r>
                  <a:rPr lang="de-CH" sz="1200" dirty="0" err="1">
                    <a:latin typeface="+mn-lt"/>
                  </a:rPr>
                  <a:t>classifier</a:t>
                </a:r>
                <a:r>
                  <a:rPr lang="de-CH" sz="1200" dirty="0">
                    <a:latin typeface="+mn-lt"/>
                  </a:rPr>
                  <a:t> per </a:t>
                </a:r>
                <a:r>
                  <a:rPr lang="de-CH" sz="1200" dirty="0" err="1">
                    <a:latin typeface="+mn-lt"/>
                  </a:rPr>
                  <a:t>attribute</a:t>
                </a:r>
                <a:endParaRPr lang="de-CH" sz="1200" dirty="0">
                  <a:latin typeface="+mn-lt"/>
                </a:endParaRPr>
              </a:p>
              <a:p>
                <a:pPr marL="171450" indent="-171450" eaLnBrk="1" hangingPunct="1">
                  <a:buFont typeface="Arial" panose="020B0604020202020204" pitchFamily="34" charset="0"/>
                  <a:buChar char="•"/>
                </a:pPr>
                <a:r>
                  <a:rPr lang="de-CH" sz="1200" dirty="0">
                    <a:latin typeface="+mn-lt"/>
                  </a:rPr>
                  <a:t>Model </a:t>
                </a:r>
                <a:r>
                  <a:rPr lang="de-CH" sz="1200" dirty="0" err="1">
                    <a:latin typeface="+mn-lt"/>
                  </a:rPr>
                  <a:t>accuracy</a:t>
                </a:r>
                <a:r>
                  <a:rPr lang="de-CH" sz="1200" dirty="0">
                    <a:latin typeface="+mn-lt"/>
                  </a:rPr>
                  <a:t>: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dirty="0"/>
                  <a:t> 55% </a:t>
                </a:r>
                <a:r>
                  <a:rPr lang="de-CH" sz="1200" dirty="0" err="1"/>
                  <a:t>up</a:t>
                </a:r>
                <a:r>
                  <a:rPr lang="de-CH" sz="1200" dirty="0"/>
                  <a:t> </a:t>
                </a:r>
                <a:r>
                  <a:rPr lang="de-CH" sz="1200" dirty="0" err="1"/>
                  <a:t>to</a:t>
                </a:r>
                <a:r>
                  <a:rPr lang="de-CH" sz="1200" dirty="0">
                    <a:latin typeface="+mn-lt"/>
                  </a:rPr>
                  <a:t> </a:t>
                </a:r>
                <a14:m>
                  <m:oMath xmlns:m="http://schemas.openxmlformats.org/officeDocument/2006/math">
                    <m:r>
                      <a:rPr lang="de-CH" sz="1200" i="1" smtClean="0">
                        <a:latin typeface="Cambria Math" panose="02040503050406030204" pitchFamily="18" charset="0"/>
                        <a:ea typeface="Cambria Math" panose="02040503050406030204" pitchFamily="18" charset="0"/>
                      </a:rPr>
                      <m:t>∅</m:t>
                    </m:r>
                  </m:oMath>
                </a14:m>
                <a:r>
                  <a:rPr lang="de-CH" sz="1200" dirty="0">
                    <a:latin typeface="+mn-lt"/>
                  </a:rPr>
                  <a:t> 73% (</a:t>
                </a:r>
                <a:r>
                  <a:rPr lang="de-CH" sz="1200" dirty="0" err="1">
                    <a:latin typeface="+mn-lt"/>
                  </a:rPr>
                  <a:t>official</a:t>
                </a:r>
                <a:r>
                  <a:rPr lang="de-CH" sz="1200" dirty="0">
                    <a:latin typeface="+mn-lt"/>
                  </a:rPr>
                  <a:t> benchmark: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dirty="0"/>
                  <a:t> 80%</a:t>
                </a:r>
                <a:r>
                  <a:rPr lang="de-CH" sz="1200" dirty="0">
                    <a:latin typeface="+mn-lt"/>
                  </a:rPr>
                  <a:t>)</a:t>
                </a:r>
              </a:p>
            </p:txBody>
          </p:sp>
        </mc:Choice>
        <mc:Fallback>
          <p:sp>
            <p:nvSpPr>
              <p:cNvPr id="30" name="Sprechblase: rechteckig mit abgerundeten Ecken 29">
                <a:extLst>
                  <a:ext uri="{FF2B5EF4-FFF2-40B4-BE49-F238E27FC236}">
                    <a16:creationId xmlns:a16="http://schemas.microsoft.com/office/drawing/2014/main" id="{72F02271-62C3-4D5B-BB74-D50397FCB035}"/>
                  </a:ext>
                </a:extLst>
              </p:cNvPr>
              <p:cNvSpPr>
                <a:spLocks noRot="1" noChangeAspect="1" noMove="1" noResize="1" noEditPoints="1" noAdjustHandles="1" noChangeArrowheads="1" noChangeShapeType="1" noTextEdit="1"/>
              </p:cNvSpPr>
              <p:nvPr/>
            </p:nvSpPr>
            <p:spPr bwMode="auto">
              <a:xfrm>
                <a:off x="5311741" y="4108403"/>
                <a:ext cx="2719659" cy="777155"/>
              </a:xfrm>
              <a:prstGeom prst="wedgeRoundRectCallout">
                <a:avLst>
                  <a:gd name="adj1" fmla="val -61565"/>
                  <a:gd name="adj2" fmla="val 11499"/>
                  <a:gd name="adj3" fmla="val 16667"/>
                </a:avLst>
              </a:prstGeom>
              <a:blipFill>
                <a:blip r:embed="rId3"/>
                <a:stretch>
                  <a:fillRect/>
                </a:stretch>
              </a:blip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2" name="Sprechblase: rechteckig mit abgerundeten Ecken 31">
            <a:extLst>
              <a:ext uri="{FF2B5EF4-FFF2-40B4-BE49-F238E27FC236}">
                <a16:creationId xmlns:a16="http://schemas.microsoft.com/office/drawing/2014/main" id="{08EDACF1-DFFE-4802-A6D3-C160FF072A90}"/>
              </a:ext>
            </a:extLst>
          </p:cNvPr>
          <p:cNvSpPr/>
          <p:nvPr/>
        </p:nvSpPr>
        <p:spPr bwMode="auto">
          <a:xfrm>
            <a:off x="5259036" y="1268393"/>
            <a:ext cx="3207102" cy="923506"/>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latin typeface="+mn-lt"/>
              </a:rPr>
              <a:t>Resize </a:t>
            </a:r>
            <a:r>
              <a:rPr lang="de-CH" sz="1200" dirty="0" err="1">
                <a:latin typeface="+mn-lt"/>
              </a:rPr>
              <a:t>images</a:t>
            </a:r>
            <a:r>
              <a:rPr lang="de-CH" sz="1200" dirty="0">
                <a:latin typeface="+mn-lt"/>
              </a:rPr>
              <a:t> </a:t>
            </a:r>
            <a:r>
              <a:rPr lang="de-CH" sz="1200" dirty="0" err="1">
                <a:latin typeface="+mn-lt"/>
              </a:rPr>
              <a:t>to</a:t>
            </a:r>
            <a:r>
              <a:rPr lang="de-CH" sz="1200" dirty="0">
                <a:latin typeface="+mn-lt"/>
              </a:rPr>
              <a:t> same </a:t>
            </a:r>
            <a:r>
              <a:rPr lang="de-CH" sz="1200" dirty="0" err="1">
                <a:latin typeface="+mn-lt"/>
              </a:rPr>
              <a:t>dimensions</a:t>
            </a:r>
            <a:r>
              <a:rPr lang="de-CH" sz="1200" dirty="0">
                <a:latin typeface="+mn-lt"/>
              </a:rPr>
              <a:t> (300,300)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latin typeface="+mn-lt"/>
              </a:rPr>
              <a:t>Remove </a:t>
            </a:r>
            <a:r>
              <a:rPr lang="de-CH" sz="1200" dirty="0" err="1">
                <a:latin typeface="+mn-lt"/>
              </a:rPr>
              <a:t>corrupt</a:t>
            </a:r>
            <a:r>
              <a:rPr lang="de-CH" sz="1200" dirty="0">
                <a:latin typeface="+mn-lt"/>
              </a:rPr>
              <a:t> </a:t>
            </a:r>
            <a:r>
              <a:rPr lang="de-CH" sz="1200" dirty="0" err="1">
                <a:latin typeface="+mn-lt"/>
              </a:rPr>
              <a:t>images</a:t>
            </a:r>
            <a:endParaRPr lang="de-CH" sz="1200" dirty="0">
              <a:latin typeface="+mn-lt"/>
            </a:endParaRP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latin typeface="+mn-lt"/>
              </a:rPr>
              <a:t>Data </a:t>
            </a:r>
            <a:r>
              <a:rPr lang="de-CH" sz="1200" dirty="0" err="1">
                <a:latin typeface="+mn-lt"/>
              </a:rPr>
              <a:t>augmentation</a:t>
            </a:r>
            <a:endParaRPr lang="de-CH" sz="1200" dirty="0">
              <a:latin typeface="+mn-lt"/>
            </a:endParaRPr>
          </a:p>
        </p:txBody>
      </p:sp>
      <p:sp>
        <p:nvSpPr>
          <p:cNvPr id="29"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
        <p:nvSpPr>
          <p:cNvPr id="11" name="TextBox 10"/>
          <p:cNvSpPr txBox="1"/>
          <p:nvPr/>
        </p:nvSpPr>
        <p:spPr>
          <a:xfrm>
            <a:off x="452500" y="152752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1</a:t>
            </a:r>
            <a:endParaRPr lang="en-US" sz="2000" b="1"/>
          </a:p>
        </p:txBody>
      </p:sp>
      <p:sp>
        <p:nvSpPr>
          <p:cNvPr id="37" name="TextBox 36"/>
          <p:cNvSpPr txBox="1"/>
          <p:nvPr/>
        </p:nvSpPr>
        <p:spPr>
          <a:xfrm>
            <a:off x="2955578" y="149878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2</a:t>
            </a:r>
            <a:endParaRPr lang="en-US" sz="2000" b="1"/>
          </a:p>
        </p:txBody>
      </p:sp>
      <p:sp>
        <p:nvSpPr>
          <p:cNvPr id="38" name="TextBox 37"/>
          <p:cNvSpPr txBox="1"/>
          <p:nvPr/>
        </p:nvSpPr>
        <p:spPr>
          <a:xfrm>
            <a:off x="2935300" y="2628992"/>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3</a:t>
            </a:r>
            <a:endParaRPr lang="en-US" sz="2000" b="1"/>
          </a:p>
        </p:txBody>
      </p:sp>
      <p:sp>
        <p:nvSpPr>
          <p:cNvPr id="39" name="TextBox 38"/>
          <p:cNvSpPr txBox="1"/>
          <p:nvPr/>
        </p:nvSpPr>
        <p:spPr>
          <a:xfrm>
            <a:off x="4867741" y="2598831"/>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4</a:t>
            </a:r>
            <a:endParaRPr lang="en-US" sz="2000" b="1"/>
          </a:p>
        </p:txBody>
      </p:sp>
      <p:sp>
        <p:nvSpPr>
          <p:cNvPr id="40" name="TextBox 39"/>
          <p:cNvSpPr txBox="1"/>
          <p:nvPr/>
        </p:nvSpPr>
        <p:spPr>
          <a:xfrm>
            <a:off x="6294150" y="2586317"/>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5</a:t>
            </a:r>
            <a:endParaRPr lang="en-US" sz="2000" b="1"/>
          </a:p>
        </p:txBody>
      </p:sp>
      <p:sp>
        <p:nvSpPr>
          <p:cNvPr id="42" name="TextBox 41"/>
          <p:cNvSpPr txBox="1"/>
          <p:nvPr/>
        </p:nvSpPr>
        <p:spPr>
          <a:xfrm>
            <a:off x="451919" y="3990088"/>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6</a:t>
            </a:r>
            <a:endParaRPr lang="en-US" sz="2000" b="1"/>
          </a:p>
        </p:txBody>
      </p:sp>
      <p:sp>
        <p:nvSpPr>
          <p:cNvPr id="43" name="TextBox 42"/>
          <p:cNvSpPr txBox="1"/>
          <p:nvPr/>
        </p:nvSpPr>
        <p:spPr>
          <a:xfrm>
            <a:off x="2886598" y="395868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7</a:t>
            </a:r>
            <a:endParaRPr lang="en-US" sz="2000" b="1"/>
          </a:p>
        </p:txBody>
      </p:sp>
      <p:sp>
        <p:nvSpPr>
          <p:cNvPr id="44" name="TextBox 43"/>
          <p:cNvSpPr txBox="1"/>
          <p:nvPr/>
        </p:nvSpPr>
        <p:spPr>
          <a:xfrm>
            <a:off x="2933260" y="5125359"/>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8</a:t>
            </a:r>
            <a:endParaRPr lang="en-US" sz="2000" b="1"/>
          </a:p>
        </p:txBody>
      </p:sp>
      <p:sp>
        <p:nvSpPr>
          <p:cNvPr id="45" name="TextBox 44"/>
          <p:cNvSpPr txBox="1"/>
          <p:nvPr/>
        </p:nvSpPr>
        <p:spPr>
          <a:xfrm>
            <a:off x="6498893" y="512297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9</a:t>
            </a:r>
            <a:endParaRPr lang="en-US" sz="2000" b="1"/>
          </a:p>
        </p:txBody>
      </p:sp>
      <p:sp>
        <p:nvSpPr>
          <p:cNvPr id="46" name="Sprechblase: rechteckig mit abgerundeten Ecken 45">
            <a:extLst>
              <a:ext uri="{FF2B5EF4-FFF2-40B4-BE49-F238E27FC236}">
                <a16:creationId xmlns:a16="http://schemas.microsoft.com/office/drawing/2014/main" id="{D3AE5DF3-8271-4717-8134-40323B4234B9}"/>
              </a:ext>
            </a:extLst>
          </p:cNvPr>
          <p:cNvSpPr/>
          <p:nvPr/>
        </p:nvSpPr>
        <p:spPr bwMode="auto">
          <a:xfrm>
            <a:off x="402846" y="5340099"/>
            <a:ext cx="1314445" cy="746685"/>
          </a:xfrm>
          <a:prstGeom prst="wedgeRoundRectCallout">
            <a:avLst>
              <a:gd name="adj1" fmla="val 34366"/>
              <a:gd name="adj2" fmla="val -101558"/>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xmlns:mc="http://schemas.openxmlformats.org/markup-compatibility/2006">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de-CH" sz="1800" b="1" dirty="0">
                <a:latin typeface="+mn-lt"/>
              </a:rPr>
              <a:t>Input </a:t>
            </a:r>
            <a:r>
              <a:rPr lang="de-CH" sz="1800" b="1" dirty="0" err="1">
                <a:latin typeface="+mn-lt"/>
              </a:rPr>
              <a:t>Prediction</a:t>
            </a:r>
            <a:endParaRPr lang="de-CH" sz="1200" b="1" dirty="0">
              <a:latin typeface="+mn-lt"/>
            </a:endParaRPr>
          </a:p>
        </p:txBody>
      </p:sp>
      <p:sp>
        <p:nvSpPr>
          <p:cNvPr id="47" name="Sprechblase: rechteckig mit abgerundeten Ecken 46">
            <a:extLst>
              <a:ext uri="{FF2B5EF4-FFF2-40B4-BE49-F238E27FC236}">
                <a16:creationId xmlns:a16="http://schemas.microsoft.com/office/drawing/2014/main" id="{DA61908B-EFE5-4C5A-83FA-BBD0C192CC69}"/>
              </a:ext>
            </a:extLst>
          </p:cNvPr>
          <p:cNvSpPr/>
          <p:nvPr/>
        </p:nvSpPr>
        <p:spPr bwMode="auto">
          <a:xfrm>
            <a:off x="458788" y="2904303"/>
            <a:ext cx="1202561" cy="746685"/>
          </a:xfrm>
          <a:prstGeom prst="wedgeRoundRectCallout">
            <a:avLst>
              <a:gd name="adj1" fmla="val 34366"/>
              <a:gd name="adj2" fmla="val -101558"/>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xmlns:mc="http://schemas.openxmlformats.org/markup-compatibility/2006">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de-CH" sz="1800" b="1" dirty="0">
                <a:latin typeface="+mn-lt"/>
              </a:rPr>
              <a:t>Input Training</a:t>
            </a:r>
            <a:endParaRPr lang="de-CH" sz="1200" b="1" dirty="0">
              <a:latin typeface="+mn-lt"/>
            </a:endParaRPr>
          </a:p>
        </p:txBody>
      </p:sp>
    </p:spTree>
    <p:extLst>
      <p:ext uri="{BB962C8B-B14F-4D97-AF65-F5344CB8AC3E}">
        <p14:creationId xmlns:p14="http://schemas.microsoft.com/office/powerpoint/2010/main" val="266091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r>
              <a:rPr lang="de-CH" dirty="0" err="1">
                <a:latin typeface="Source Sans Pro Semibold" charset="0"/>
                <a:ea typeface="ヒラギノ角ゴ ProN W3" charset="0"/>
                <a:cs typeface="Source Sans Pro Semibold" charset="0"/>
              </a:rPr>
              <a:t>Limitations</a:t>
            </a:r>
            <a:r>
              <a:rPr lang="de-CH" dirty="0">
                <a:latin typeface="Source Sans Pro Semibold" charset="0"/>
                <a:ea typeface="ヒラギノ角ゴ ProN W3" charset="0"/>
                <a:cs typeface="Source Sans Pro Semibold" charset="0"/>
              </a:rPr>
              <a:t> and </a:t>
            </a:r>
            <a:r>
              <a:rPr lang="de-CH" dirty="0" err="1">
                <a:latin typeface="Source Sans Pro Semibold" charset="0"/>
                <a:ea typeface="ヒラギノ角ゴ ProN W3" charset="0"/>
                <a:cs typeface="Source Sans Pro Semibold" charset="0"/>
              </a:rPr>
              <a:t>Improvements</a:t>
            </a:r>
            <a:endParaRPr lang="en-GB" dirty="0">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C68C283B-8D8F-4AD8-8AA8-F611770EA319}"/>
              </a:ext>
            </a:extLst>
          </p:cNvPr>
          <p:cNvSpPr>
            <a:spLocks noGrp="1"/>
          </p:cNvSpPr>
          <p:nvPr>
            <p:ph idx="1"/>
          </p:nvPr>
        </p:nvSpPr>
        <p:spPr>
          <a:xfrm>
            <a:off x="395344" y="1236078"/>
            <a:ext cx="9118241" cy="4497178"/>
          </a:xfrm>
        </p:spPr>
        <p:txBody>
          <a:bodyPr/>
          <a:lstStyle/>
          <a:p>
            <a:pPr marL="285750" indent="-285750">
              <a:lnSpc>
                <a:spcPct val="100000"/>
              </a:lnSpc>
              <a:buFont typeface="Arial" panose="020B0604020202020204" pitchFamily="34" charset="0"/>
              <a:buChar char="•"/>
            </a:pPr>
            <a:r>
              <a:rPr lang="de-CH" b="1" dirty="0"/>
              <a:t>Data </a:t>
            </a:r>
            <a:r>
              <a:rPr lang="de-CH" b="1" dirty="0" err="1"/>
              <a:t>collection</a:t>
            </a:r>
            <a:r>
              <a:rPr lang="de-CH" b="1" dirty="0"/>
              <a:t>: </a:t>
            </a:r>
            <a:r>
              <a:rPr lang="de-CH" dirty="0" err="1"/>
              <a:t>adding</a:t>
            </a:r>
            <a:r>
              <a:rPr lang="de-CH" dirty="0"/>
              <a:t> e.g. Pinterest and Twitter </a:t>
            </a:r>
            <a:r>
              <a:rPr lang="de-CH" dirty="0" err="1"/>
              <a:t>images</a:t>
            </a:r>
            <a:r>
              <a:rPr lang="de-CH" dirty="0"/>
              <a:t> (</a:t>
            </a:r>
            <a:r>
              <a:rPr lang="de-CH" dirty="0" err="1"/>
              <a:t>developers</a:t>
            </a:r>
            <a:r>
              <a:rPr lang="de-CH" dirty="0"/>
              <a:t> API </a:t>
            </a:r>
            <a:r>
              <a:rPr lang="de-CH" dirty="0" err="1"/>
              <a:t>application</a:t>
            </a:r>
            <a:r>
              <a:rPr lang="de-CH" dirty="0"/>
              <a:t> still </a:t>
            </a:r>
            <a:r>
              <a:rPr lang="de-CH" dirty="0" err="1"/>
              <a:t>pending</a:t>
            </a:r>
            <a:r>
              <a:rPr lang="de-CH" dirty="0"/>
              <a:t>), </a:t>
            </a:r>
            <a:r>
              <a:rPr lang="de-CH" dirty="0" err="1"/>
              <a:t>matching</a:t>
            </a:r>
            <a:r>
              <a:rPr lang="de-CH" dirty="0"/>
              <a:t> social </a:t>
            </a:r>
            <a:r>
              <a:rPr lang="de-CH" dirty="0" err="1"/>
              <a:t>media</a:t>
            </a:r>
            <a:r>
              <a:rPr lang="de-CH" dirty="0"/>
              <a:t> </a:t>
            </a:r>
            <a:r>
              <a:rPr lang="de-CH" dirty="0" err="1"/>
              <a:t>handles</a:t>
            </a:r>
            <a:r>
              <a:rPr lang="de-CH" dirty="0"/>
              <a:t> </a:t>
            </a:r>
            <a:r>
              <a:rPr lang="de-CH" dirty="0" err="1"/>
              <a:t>to</a:t>
            </a:r>
            <a:r>
              <a:rPr lang="de-CH" dirty="0"/>
              <a:t> </a:t>
            </a:r>
            <a:r>
              <a:rPr lang="de-CH" dirty="0" err="1"/>
              <a:t>user</a:t>
            </a:r>
            <a:r>
              <a:rPr lang="de-CH" dirty="0"/>
              <a:t> </a:t>
            </a:r>
            <a:r>
              <a:rPr lang="de-CH" dirty="0" err="1"/>
              <a:t>input</a:t>
            </a:r>
            <a:r>
              <a:rPr lang="de-CH" dirty="0"/>
              <a:t>, </a:t>
            </a:r>
            <a:r>
              <a:rPr lang="de-CH" dirty="0" err="1"/>
              <a:t>performance</a:t>
            </a:r>
            <a:r>
              <a:rPr lang="de-CH" dirty="0"/>
              <a:t> </a:t>
            </a:r>
            <a:r>
              <a:rPr lang="de-CH" dirty="0" err="1"/>
              <a:t>enhancements</a:t>
            </a:r>
            <a:r>
              <a:rPr lang="de-CH" dirty="0"/>
              <a:t> </a:t>
            </a:r>
            <a:r>
              <a:rPr lang="de-CH" dirty="0" err="1"/>
              <a:t>to</a:t>
            </a:r>
            <a:r>
              <a:rPr lang="de-CH" dirty="0"/>
              <a:t> </a:t>
            </a:r>
            <a:r>
              <a:rPr lang="de-CH" dirty="0" err="1"/>
              <a:t>collect</a:t>
            </a:r>
            <a:r>
              <a:rPr lang="de-CH" dirty="0"/>
              <a:t> </a:t>
            </a:r>
            <a:r>
              <a:rPr lang="de-CH" dirty="0" err="1"/>
              <a:t>more</a:t>
            </a:r>
            <a:r>
              <a:rPr lang="de-CH" dirty="0"/>
              <a:t> </a:t>
            </a:r>
            <a:r>
              <a:rPr lang="de-CH" dirty="0" err="1"/>
              <a:t>images</a:t>
            </a:r>
            <a:r>
              <a:rPr lang="de-CH" dirty="0"/>
              <a:t>, </a:t>
            </a:r>
            <a:r>
              <a:rPr lang="de-CH" dirty="0" err="1"/>
              <a:t>added</a:t>
            </a:r>
            <a:r>
              <a:rPr lang="de-CH" dirty="0"/>
              <a:t> Flickr </a:t>
            </a:r>
            <a:r>
              <a:rPr lang="de-CH" dirty="0" err="1"/>
              <a:t>images</a:t>
            </a:r>
            <a:r>
              <a:rPr lang="de-CH" dirty="0"/>
              <a:t> </a:t>
            </a:r>
            <a:r>
              <a:rPr lang="de-CH" dirty="0" err="1"/>
              <a:t>for</a:t>
            </a:r>
            <a:r>
              <a:rPr lang="de-CH" dirty="0"/>
              <a:t> 12 </a:t>
            </a:r>
            <a:r>
              <a:rPr lang="de-CH" dirty="0" err="1"/>
              <a:t>more</a:t>
            </a:r>
            <a:r>
              <a:rPr lang="de-CH" dirty="0"/>
              <a:t> </a:t>
            </a:r>
            <a:r>
              <a:rPr lang="de-CH" dirty="0" err="1"/>
              <a:t>attributes</a:t>
            </a:r>
            <a:endParaRPr lang="de-CH" dirty="0"/>
          </a:p>
          <a:p>
            <a:pPr marL="285750" indent="-285750">
              <a:lnSpc>
                <a:spcPct val="100000"/>
              </a:lnSpc>
              <a:buFont typeface="Arial" panose="020B0604020202020204" pitchFamily="34" charset="0"/>
              <a:buChar char="•"/>
            </a:pPr>
            <a:r>
              <a:rPr lang="de-CH" b="1" dirty="0"/>
              <a:t>Attribute </a:t>
            </a:r>
            <a:r>
              <a:rPr lang="de-CH" b="1" dirty="0" err="1"/>
              <a:t>selection</a:t>
            </a:r>
            <a:r>
              <a:rPr lang="de-CH" b="1" dirty="0"/>
              <a:t>: </a:t>
            </a:r>
            <a:r>
              <a:rPr lang="de-CH" dirty="0" err="1"/>
              <a:t>adding</a:t>
            </a:r>
            <a:r>
              <a:rPr lang="de-CH" dirty="0"/>
              <a:t> </a:t>
            </a:r>
            <a:r>
              <a:rPr lang="de-CH" dirty="0" err="1"/>
              <a:t>more</a:t>
            </a:r>
            <a:r>
              <a:rPr lang="de-CH" dirty="0"/>
              <a:t> </a:t>
            </a:r>
            <a:r>
              <a:rPr lang="de-CH" dirty="0" err="1"/>
              <a:t>attributes</a:t>
            </a:r>
            <a:r>
              <a:rPr lang="de-CH" dirty="0"/>
              <a:t>, e.g. </a:t>
            </a:r>
            <a:r>
              <a:rPr lang="de-CH" dirty="0" err="1"/>
              <a:t>calm</a:t>
            </a:r>
            <a:r>
              <a:rPr lang="de-CH" dirty="0"/>
              <a:t>, </a:t>
            </a:r>
            <a:r>
              <a:rPr lang="de-CH" dirty="0" err="1"/>
              <a:t>cheerful</a:t>
            </a:r>
            <a:r>
              <a:rPr lang="de-CH" dirty="0"/>
              <a:t>, </a:t>
            </a:r>
            <a:r>
              <a:rPr lang="de-CH" dirty="0" err="1"/>
              <a:t>confident</a:t>
            </a:r>
            <a:r>
              <a:rPr lang="de-CH" dirty="0"/>
              <a:t>, </a:t>
            </a:r>
            <a:r>
              <a:rPr lang="de-CH" dirty="0" err="1"/>
              <a:t>creative</a:t>
            </a:r>
            <a:r>
              <a:rPr lang="de-CH" dirty="0"/>
              <a:t>, </a:t>
            </a:r>
            <a:r>
              <a:rPr lang="de-CH" dirty="0" err="1"/>
              <a:t>exciting</a:t>
            </a:r>
            <a:r>
              <a:rPr lang="de-CH" dirty="0"/>
              <a:t>, </a:t>
            </a:r>
            <a:r>
              <a:rPr lang="de-CH" dirty="0" err="1"/>
              <a:t>fiery</a:t>
            </a:r>
            <a:r>
              <a:rPr lang="de-CH" dirty="0"/>
              <a:t>, happy, intelligent, </a:t>
            </a:r>
            <a:r>
              <a:rPr lang="de-CH" dirty="0" err="1"/>
              <a:t>natural</a:t>
            </a:r>
            <a:r>
              <a:rPr lang="de-CH" dirty="0"/>
              <a:t>, reliable, strong, </a:t>
            </a:r>
            <a:r>
              <a:rPr lang="de-CH" dirty="0" err="1"/>
              <a:t>wholesome</a:t>
            </a:r>
            <a:endParaRPr lang="de-CH" dirty="0"/>
          </a:p>
          <a:p>
            <a:pPr marL="285750" indent="-285750">
              <a:lnSpc>
                <a:spcPct val="100000"/>
              </a:lnSpc>
              <a:buFont typeface="Arial" panose="020B0604020202020204" pitchFamily="34" charset="0"/>
              <a:buChar char="•"/>
            </a:pPr>
            <a:r>
              <a:rPr lang="de-CH" b="1" dirty="0" err="1"/>
              <a:t>Applicability</a:t>
            </a:r>
            <a:r>
              <a:rPr lang="de-CH" b="1" dirty="0"/>
              <a:t> due </a:t>
            </a:r>
            <a:r>
              <a:rPr lang="de-CH" b="1" dirty="0" err="1"/>
              <a:t>to</a:t>
            </a:r>
            <a:r>
              <a:rPr lang="de-CH" b="1" dirty="0"/>
              <a:t> </a:t>
            </a:r>
            <a:r>
              <a:rPr lang="de-CH" b="1" dirty="0" err="1"/>
              <a:t>copyright</a:t>
            </a:r>
            <a:r>
              <a:rPr lang="de-CH" b="1" dirty="0"/>
              <a:t>: </a:t>
            </a:r>
            <a:r>
              <a:rPr lang="de-CH" dirty="0" err="1"/>
              <a:t>obtaining</a:t>
            </a:r>
            <a:r>
              <a:rPr lang="de-CH" dirty="0"/>
              <a:t> proper </a:t>
            </a:r>
            <a:r>
              <a:rPr lang="de-CH" dirty="0" err="1"/>
              <a:t>licenses</a:t>
            </a:r>
            <a:r>
              <a:rPr lang="de-CH" dirty="0"/>
              <a:t> </a:t>
            </a:r>
            <a:r>
              <a:rPr lang="de-CH" dirty="0" err="1"/>
              <a:t>for</a:t>
            </a:r>
            <a:r>
              <a:rPr lang="de-CH" dirty="0"/>
              <a:t> </a:t>
            </a:r>
            <a:r>
              <a:rPr lang="de-CH" dirty="0" err="1"/>
              <a:t>commercialisation</a:t>
            </a:r>
            <a:r>
              <a:rPr lang="de-CH" dirty="0"/>
              <a:t> </a:t>
            </a:r>
            <a:r>
              <a:rPr lang="de-CH" dirty="0" err="1"/>
              <a:t>of</a:t>
            </a:r>
            <a:r>
              <a:rPr lang="de-CH" dirty="0"/>
              <a:t> </a:t>
            </a:r>
            <a:r>
              <a:rPr lang="de-CH" dirty="0" err="1"/>
              <a:t>the</a:t>
            </a:r>
            <a:r>
              <a:rPr lang="de-CH" dirty="0"/>
              <a:t> Web App</a:t>
            </a:r>
          </a:p>
          <a:p>
            <a:pPr marL="285750" indent="-285750">
              <a:lnSpc>
                <a:spcPct val="100000"/>
              </a:lnSpc>
              <a:buFont typeface="Arial" panose="020B0604020202020204" pitchFamily="34" charset="0"/>
              <a:buChar char="•"/>
            </a:pPr>
            <a:r>
              <a:rPr lang="de-CH" b="1" dirty="0"/>
              <a:t>Model: </a:t>
            </a:r>
            <a:r>
              <a:rPr lang="de-CH" dirty="0"/>
              <a:t>hyper-parameter </a:t>
            </a:r>
            <a:r>
              <a:rPr lang="de-CH" dirty="0" err="1"/>
              <a:t>tuning</a:t>
            </a:r>
            <a:r>
              <a:rPr lang="de-CH" dirty="0"/>
              <a:t> </a:t>
            </a:r>
            <a:r>
              <a:rPr lang="de-CH" dirty="0" err="1"/>
              <a:t>to</a:t>
            </a:r>
            <a:r>
              <a:rPr lang="de-CH" dirty="0"/>
              <a:t> find out </a:t>
            </a:r>
            <a:r>
              <a:rPr lang="de-CH" dirty="0" err="1"/>
              <a:t>the</a:t>
            </a:r>
            <a:r>
              <a:rPr lang="de-CH" dirty="0"/>
              <a:t> </a:t>
            </a:r>
            <a:r>
              <a:rPr lang="de-CH" dirty="0" err="1"/>
              <a:t>best</a:t>
            </a:r>
            <a:r>
              <a:rPr lang="de-CH" dirty="0"/>
              <a:t> </a:t>
            </a:r>
            <a:r>
              <a:rPr lang="de-CH" dirty="0" err="1"/>
              <a:t>parameters</a:t>
            </a:r>
            <a:r>
              <a:rPr lang="de-CH" dirty="0"/>
              <a:t> </a:t>
            </a:r>
            <a:r>
              <a:rPr lang="de-CH" dirty="0" err="1"/>
              <a:t>for</a:t>
            </a:r>
            <a:r>
              <a:rPr lang="de-CH" dirty="0"/>
              <a:t> </a:t>
            </a:r>
            <a:r>
              <a:rPr lang="de-CH" dirty="0" err="1"/>
              <a:t>the</a:t>
            </a:r>
            <a:r>
              <a:rPr lang="de-CH" dirty="0"/>
              <a:t> </a:t>
            </a:r>
            <a:r>
              <a:rPr lang="de-CH" dirty="0" err="1"/>
              <a:t>models</a:t>
            </a:r>
            <a:r>
              <a:rPr lang="de-CH" dirty="0"/>
              <a:t>, </a:t>
            </a:r>
            <a:r>
              <a:rPr lang="de-CH" dirty="0" err="1"/>
              <a:t>i.e</a:t>
            </a:r>
            <a:r>
              <a:rPr lang="de-CH" dirty="0"/>
              <a:t> </a:t>
            </a:r>
            <a:r>
              <a:rPr lang="de-CH" dirty="0" err="1"/>
              <a:t>optimizer</a:t>
            </a:r>
            <a:r>
              <a:rPr lang="de-CH" dirty="0"/>
              <a:t>, </a:t>
            </a:r>
            <a:r>
              <a:rPr lang="de-CH" dirty="0" err="1"/>
              <a:t>loss</a:t>
            </a:r>
            <a:r>
              <a:rPr lang="de-CH" dirty="0"/>
              <a:t> </a:t>
            </a:r>
            <a:r>
              <a:rPr lang="de-CH" dirty="0" err="1"/>
              <a:t>function</a:t>
            </a:r>
            <a:r>
              <a:rPr lang="de-CH" dirty="0"/>
              <a:t>, </a:t>
            </a:r>
            <a:r>
              <a:rPr lang="de-CH" dirty="0" err="1"/>
              <a:t>numbers</a:t>
            </a:r>
            <a:r>
              <a:rPr lang="de-CH" dirty="0"/>
              <a:t> </a:t>
            </a:r>
            <a:r>
              <a:rPr lang="de-CH" dirty="0" err="1"/>
              <a:t>of</a:t>
            </a:r>
            <a:r>
              <a:rPr lang="de-CH" dirty="0"/>
              <a:t> </a:t>
            </a:r>
            <a:r>
              <a:rPr lang="de-CH" dirty="0" err="1"/>
              <a:t>layers</a:t>
            </a:r>
            <a:r>
              <a:rPr lang="de-CH" dirty="0"/>
              <a:t> </a:t>
            </a:r>
            <a:r>
              <a:rPr lang="de-CH" dirty="0" err="1"/>
              <a:t>to</a:t>
            </a:r>
            <a:r>
              <a:rPr lang="de-CH" dirty="0"/>
              <a:t> </a:t>
            </a:r>
            <a:r>
              <a:rPr lang="de-CH" dirty="0" err="1"/>
              <a:t>fine</a:t>
            </a:r>
            <a:r>
              <a:rPr lang="de-CH" dirty="0"/>
              <a:t> tune, </a:t>
            </a:r>
            <a:r>
              <a:rPr lang="de-CH" dirty="0" err="1"/>
              <a:t>multilabel</a:t>
            </a:r>
            <a:r>
              <a:rPr lang="de-CH" dirty="0"/>
              <a:t> </a:t>
            </a:r>
            <a:r>
              <a:rPr lang="de-CH" dirty="0" err="1"/>
              <a:t>classification</a:t>
            </a:r>
            <a:r>
              <a:rPr lang="de-CH" dirty="0"/>
              <a:t> : </a:t>
            </a:r>
            <a:r>
              <a:rPr lang="de-CH" dirty="0" err="1"/>
              <a:t>associating</a:t>
            </a:r>
            <a:r>
              <a:rPr lang="de-CH" dirty="0"/>
              <a:t> an </a:t>
            </a:r>
            <a:r>
              <a:rPr lang="de-CH" dirty="0" err="1"/>
              <a:t>image</a:t>
            </a:r>
            <a:r>
              <a:rPr lang="de-CH" dirty="0"/>
              <a:t> </a:t>
            </a:r>
            <a:r>
              <a:rPr lang="de-CH" dirty="0" err="1"/>
              <a:t>with</a:t>
            </a:r>
            <a:r>
              <a:rPr lang="de-CH" dirty="0"/>
              <a:t> multiple </a:t>
            </a:r>
            <a:r>
              <a:rPr lang="de-CH" dirty="0" err="1"/>
              <a:t>attributes</a:t>
            </a:r>
            <a:r>
              <a:rPr lang="de-CH" dirty="0"/>
              <a:t> </a:t>
            </a:r>
            <a:r>
              <a:rPr lang="de-CH" dirty="0" err="1"/>
              <a:t>instead</a:t>
            </a:r>
            <a:r>
              <a:rPr lang="de-CH" dirty="0"/>
              <a:t> </a:t>
            </a:r>
            <a:r>
              <a:rPr lang="de-CH" dirty="0" err="1"/>
              <a:t>of</a:t>
            </a:r>
            <a:r>
              <a:rPr lang="de-CH" dirty="0"/>
              <a:t> </a:t>
            </a:r>
            <a:r>
              <a:rPr lang="de-CH" dirty="0" err="1"/>
              <a:t>single</a:t>
            </a:r>
            <a:r>
              <a:rPr lang="de-CH" dirty="0"/>
              <a:t> </a:t>
            </a:r>
            <a:r>
              <a:rPr lang="de-CH" dirty="0" err="1"/>
              <a:t>attribute</a:t>
            </a:r>
            <a:r>
              <a:rPr lang="de-CH" dirty="0"/>
              <a:t>, </a:t>
            </a:r>
            <a:r>
              <a:rPr lang="de-CH" dirty="0" err="1"/>
              <a:t>build</a:t>
            </a:r>
            <a:r>
              <a:rPr lang="de-CH" dirty="0"/>
              <a:t> </a:t>
            </a:r>
            <a:r>
              <a:rPr lang="de-CH" dirty="0" err="1"/>
              <a:t>smaller</a:t>
            </a:r>
            <a:r>
              <a:rPr lang="de-CH" dirty="0"/>
              <a:t> </a:t>
            </a:r>
            <a:r>
              <a:rPr lang="de-CH" dirty="0" err="1"/>
              <a:t>model</a:t>
            </a:r>
            <a:r>
              <a:rPr lang="de-CH" dirty="0"/>
              <a:t> </a:t>
            </a:r>
            <a:r>
              <a:rPr lang="de-CH" dirty="0" err="1"/>
              <a:t>for</a:t>
            </a:r>
            <a:r>
              <a:rPr lang="de-CH" dirty="0"/>
              <a:t> easy </a:t>
            </a:r>
            <a:r>
              <a:rPr lang="de-CH" dirty="0" err="1"/>
              <a:t>deployment</a:t>
            </a:r>
            <a:endParaRPr lang="de-CH" b="1" dirty="0"/>
          </a:p>
          <a:p>
            <a:pPr marL="285750" indent="-285750">
              <a:lnSpc>
                <a:spcPct val="100000"/>
              </a:lnSpc>
              <a:buFont typeface="Arial" panose="020B0604020202020204" pitchFamily="34" charset="0"/>
              <a:buChar char="•"/>
            </a:pPr>
            <a:r>
              <a:rPr lang="de-CH" b="1" dirty="0"/>
              <a:t>Web App: </a:t>
            </a:r>
            <a:r>
              <a:rPr lang="de-CH" dirty="0" err="1"/>
              <a:t>error</a:t>
            </a:r>
            <a:r>
              <a:rPr lang="de-CH" dirty="0"/>
              <a:t> </a:t>
            </a:r>
            <a:r>
              <a:rPr lang="de-CH" dirty="0" err="1"/>
              <a:t>handling</a:t>
            </a:r>
            <a:r>
              <a:rPr lang="de-CH" dirty="0"/>
              <a:t>, UI </a:t>
            </a:r>
            <a:r>
              <a:rPr lang="de-CH" dirty="0" err="1"/>
              <a:t>enhancements</a:t>
            </a:r>
            <a:r>
              <a:rPr lang="de-CH" dirty="0"/>
              <a:t>, </a:t>
            </a:r>
            <a:r>
              <a:rPr lang="de-CH" dirty="0" err="1"/>
              <a:t>database</a:t>
            </a:r>
            <a:r>
              <a:rPr lang="de-CH" dirty="0"/>
              <a:t> </a:t>
            </a:r>
            <a:r>
              <a:rPr lang="de-CH" dirty="0" err="1"/>
              <a:t>integration</a:t>
            </a:r>
            <a:r>
              <a:rPr lang="de-CH" dirty="0"/>
              <a:t>, </a:t>
            </a:r>
            <a:r>
              <a:rPr lang="de-CH" dirty="0" err="1"/>
              <a:t>image</a:t>
            </a:r>
            <a:r>
              <a:rPr lang="de-CH" dirty="0"/>
              <a:t> </a:t>
            </a:r>
            <a:r>
              <a:rPr lang="de-CH" dirty="0" err="1"/>
              <a:t>display</a:t>
            </a:r>
            <a:endParaRPr lang="de-CH" dirty="0"/>
          </a:p>
          <a:p>
            <a:pPr marL="285750" indent="-285750">
              <a:lnSpc>
                <a:spcPct val="100000"/>
              </a:lnSpc>
              <a:buFont typeface="Arial" panose="020B0604020202020204" pitchFamily="34" charset="0"/>
              <a:buChar char="•"/>
            </a:pPr>
            <a:r>
              <a:rPr lang="de-CH" b="1" dirty="0" err="1"/>
              <a:t>Deployment</a:t>
            </a:r>
            <a:r>
              <a:rPr lang="de-CH" b="1" dirty="0"/>
              <a:t>: </a:t>
            </a:r>
            <a:r>
              <a:rPr lang="de-CH" dirty="0" err="1"/>
              <a:t>starting</a:t>
            </a:r>
            <a:r>
              <a:rPr lang="de-CH" dirty="0"/>
              <a:t> </a:t>
            </a:r>
            <a:r>
              <a:rPr lang="de-CH" dirty="0" err="1"/>
              <a:t>with</a:t>
            </a:r>
            <a:r>
              <a:rPr lang="de-CH" dirty="0"/>
              <a:t> a simple </a:t>
            </a:r>
            <a:r>
              <a:rPr lang="de-CH" dirty="0" err="1"/>
              <a:t>pipeline</a:t>
            </a:r>
            <a:r>
              <a:rPr lang="de-CH" dirty="0"/>
              <a:t> and </a:t>
            </a:r>
            <a:r>
              <a:rPr lang="de-CH" dirty="0" err="1"/>
              <a:t>gradually</a:t>
            </a:r>
            <a:r>
              <a:rPr lang="de-CH" dirty="0"/>
              <a:t> </a:t>
            </a:r>
            <a:r>
              <a:rPr lang="de-CH" dirty="0" err="1"/>
              <a:t>increase</a:t>
            </a:r>
            <a:r>
              <a:rPr lang="de-CH" dirty="0"/>
              <a:t> </a:t>
            </a:r>
            <a:r>
              <a:rPr lang="de-CH" dirty="0" err="1"/>
              <a:t>its</a:t>
            </a:r>
            <a:r>
              <a:rPr lang="de-CH" dirty="0"/>
              <a:t> </a:t>
            </a:r>
            <a:r>
              <a:rPr lang="de-CH" dirty="0" err="1"/>
              <a:t>complexity</a:t>
            </a:r>
            <a:r>
              <a:rPr lang="de-CH" dirty="0"/>
              <a:t> </a:t>
            </a:r>
            <a:r>
              <a:rPr lang="de-CH" dirty="0" err="1"/>
              <a:t>to</a:t>
            </a:r>
            <a:r>
              <a:rPr lang="de-CH" dirty="0"/>
              <a:t> </a:t>
            </a:r>
            <a:r>
              <a:rPr lang="de-CH" dirty="0" err="1"/>
              <a:t>better</a:t>
            </a:r>
            <a:r>
              <a:rPr lang="de-CH" dirty="0"/>
              <a:t> </a:t>
            </a:r>
            <a:r>
              <a:rPr lang="de-CH" dirty="0" err="1"/>
              <a:t>understand</a:t>
            </a:r>
            <a:r>
              <a:rPr lang="de-CH" dirty="0"/>
              <a:t> </a:t>
            </a:r>
            <a:r>
              <a:rPr lang="de-CH" dirty="0" err="1"/>
              <a:t>arising</a:t>
            </a:r>
            <a:r>
              <a:rPr lang="de-CH" dirty="0"/>
              <a:t> </a:t>
            </a:r>
            <a:r>
              <a:rPr lang="de-CH" dirty="0" err="1"/>
              <a:t>problems</a:t>
            </a:r>
            <a:r>
              <a:rPr lang="de-CH" dirty="0"/>
              <a:t>, </a:t>
            </a:r>
            <a:r>
              <a:rPr lang="de-CH" dirty="0" err="1"/>
              <a:t>handling</a:t>
            </a:r>
            <a:r>
              <a:rPr lang="de-CH" dirty="0"/>
              <a:t> </a:t>
            </a:r>
            <a:r>
              <a:rPr lang="de-CH" dirty="0" err="1"/>
              <a:t>of</a:t>
            </a:r>
            <a:r>
              <a:rPr lang="de-CH" dirty="0"/>
              <a:t> </a:t>
            </a:r>
            <a:r>
              <a:rPr lang="de-CH" dirty="0" err="1"/>
              <a:t>server</a:t>
            </a:r>
            <a:r>
              <a:rPr lang="de-CH" dirty="0"/>
              <a:t> </a:t>
            </a:r>
            <a:r>
              <a:rPr lang="de-CH" dirty="0" err="1"/>
              <a:t>side</a:t>
            </a:r>
            <a:r>
              <a:rPr lang="de-CH" dirty="0"/>
              <a:t> </a:t>
            </a:r>
            <a:r>
              <a:rPr lang="de-CH" dirty="0" err="1"/>
              <a:t>issues</a:t>
            </a:r>
            <a:r>
              <a:rPr lang="de-CH" dirty="0"/>
              <a:t> on Google App Engine, </a:t>
            </a:r>
            <a:r>
              <a:rPr lang="de-CH" dirty="0" err="1"/>
              <a:t>Microsft</a:t>
            </a:r>
            <a:r>
              <a:rPr lang="de-CH" dirty="0"/>
              <a:t> Azure, </a:t>
            </a:r>
            <a:r>
              <a:rPr lang="de-CH" dirty="0" err="1"/>
              <a:t>or</a:t>
            </a:r>
            <a:r>
              <a:rPr lang="de-CH" dirty="0"/>
              <a:t> </a:t>
            </a:r>
            <a:r>
              <a:rPr lang="de-CH" dirty="0" err="1"/>
              <a:t>Heroku</a:t>
            </a:r>
            <a:endParaRPr lang="de-CH" dirty="0"/>
          </a:p>
          <a:p>
            <a:pPr marL="285750" indent="-285750">
              <a:buFontTx/>
              <a:buChar char="-"/>
            </a:pPr>
            <a:endParaRPr lang="de-CH" dirty="0"/>
          </a:p>
        </p:txBody>
      </p:sp>
      <p:sp>
        <p:nvSpPr>
          <p:cNvPr id="6"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olo 3"/>
          <p:cNvSpPr>
            <a:spLocks noGrp="1"/>
          </p:cNvSpPr>
          <p:nvPr>
            <p:ph type="title"/>
          </p:nvPr>
        </p:nvSpPr>
        <p:spPr bwMode="auto">
          <a:xfrm>
            <a:off x="619125" y="2408238"/>
            <a:ext cx="8648700" cy="660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noProof="1">
                <a:latin typeface="Source Sans Pro Semibold" charset="0"/>
                <a:ea typeface="ヒラギノ角ゴ ProN W3" charset="0"/>
                <a:cs typeface="Source Sans Pro Semibold" charset="0"/>
              </a:rPr>
              <a:t>            </a:t>
            </a:r>
          </a:p>
        </p:txBody>
      </p:sp>
      <p:sp>
        <p:nvSpPr>
          <p:cNvPr id="3" name="Textplatzhalter 2">
            <a:extLst>
              <a:ext uri="{FF2B5EF4-FFF2-40B4-BE49-F238E27FC236}">
                <a16:creationId xmlns:a16="http://schemas.microsoft.com/office/drawing/2014/main" id="{3979A499-C810-4816-A32B-35813142AFF3}"/>
              </a:ext>
            </a:extLst>
          </p:cNvPr>
          <p:cNvSpPr>
            <a:spLocks noGrp="1"/>
          </p:cNvSpPr>
          <p:nvPr>
            <p:ph type="body" sz="quarter" idx="10"/>
          </p:nvPr>
        </p:nvSpPr>
        <p:spPr/>
        <p:txBody>
          <a:bodyPr/>
          <a:lstStyle/>
          <a:p>
            <a:r>
              <a:rPr lang="en-US" noProof="1">
                <a:latin typeface="Neutraface Text Book" charset="0"/>
                <a:ea typeface="ヒラギノ角ゴ ProN W3" charset="0"/>
                <a:cs typeface="Neutraface Text Book" charset="0"/>
              </a:rPr>
              <a:t>Neeraj Kumar | Linda Samsinger  | Theebana Rajendram | Vincent Rüegge</a:t>
            </a:r>
          </a:p>
          <a:p>
            <a:endParaRPr lang="en-US" noProof="1"/>
          </a:p>
        </p:txBody>
      </p:sp>
      <p:sp>
        <p:nvSpPr>
          <p:cNvPr id="5" name="Titel 3"/>
          <p:cNvSpPr>
            <a:spLocks noGrp="1"/>
          </p:cNvSpPr>
          <p:nvPr>
            <p:ph idx="1"/>
          </p:nvPr>
        </p:nvSpPr>
        <p:spPr bwMode="auto">
          <a:xfrm>
            <a:off x="619125" y="2528888"/>
            <a:ext cx="8648700" cy="2286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400" noProof="1">
                <a:latin typeface="Berlin Sans FB" panose="020E0602020502020306" pitchFamily="34" charset="0"/>
                <a:ea typeface="ヒラギノ角ゴ ProN W3" charset="0"/>
                <a:cs typeface="Arial" panose="020B0604020202020204" pitchFamily="34" charset="0"/>
              </a:rPr>
              <a:t>Thank you for </a:t>
            </a:r>
            <a:r>
              <a:rPr lang="en-US" sz="4400" noProof="1" smtClean="0">
                <a:latin typeface="Berlin Sans FB" panose="020E0602020502020306" pitchFamily="34" charset="0"/>
                <a:ea typeface="ヒラギノ角ゴ ProN W3" charset="0"/>
                <a:cs typeface="Arial" panose="020B0604020202020204" pitchFamily="34" charset="0"/>
              </a:rPr>
              <a:t>watching!</a:t>
            </a:r>
            <a:endParaRPr lang="en-US" sz="4400" noProof="1">
              <a:latin typeface="Berlin Sans FB" panose="020E0602020502020306" pitchFamily="34" charset="0"/>
              <a:ea typeface="ヒラギノ角ゴ ProN W3" charset="0"/>
              <a:cs typeface="Arial" panose="020B0604020202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heme/theme1.xml><?xml version="1.0" encoding="utf-8"?>
<a:theme xmlns:a="http://schemas.openxmlformats.org/drawingml/2006/main" name="Greenpeace_Presentation">
  <a:themeElements>
    <a:clrScheme name="Custom 1">
      <a:dk1>
        <a:srgbClr val="00009B"/>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text cat 1">
      <a:majorFont>
        <a:latin typeface="Neutraface Text Book"/>
        <a:ea typeface="ヒラギノ角ゴ ProN W3"/>
        <a:cs typeface="ヒラギノ角ゴ ProN W3"/>
      </a:majorFont>
      <a:minorFont>
        <a:latin typeface="Neutraface Text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lnDef>
  </a:objectDefaults>
  <a:extraClrSchemeLst>
    <a:extraClrScheme>
      <a:clrScheme name="text cat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D139C2-9CC7-49AF-9020-15A0AF14A24C}">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Greenpeace_Presentation.potx</Template>
  <TotalTime>0</TotalTime>
  <Pages>0</Pages>
  <Words>2551</Words>
  <Characters>0</Characters>
  <Application>Microsoft Office PowerPoint</Application>
  <PresentationFormat>A4 Paper (210x297 mm)</PresentationFormat>
  <Lines>0</Lines>
  <Paragraphs>152</Paragraphs>
  <Slides>8</Slides>
  <Notes>8</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6" baseType="lpstr">
      <vt:lpstr>MS PGothic</vt:lpstr>
      <vt:lpstr>Arial</vt:lpstr>
      <vt:lpstr>Berlin Sans FB</vt:lpstr>
      <vt:lpstr>Calibri</vt:lpstr>
      <vt:lpstr>Cambria Math</vt:lpstr>
      <vt:lpstr>Monotype Sorts</vt:lpstr>
      <vt:lpstr>Neutraface Text Bold</vt:lpstr>
      <vt:lpstr>Neutraface Text Book</vt:lpstr>
      <vt:lpstr>NeutrafaceText-DemiAlt</vt:lpstr>
      <vt:lpstr>NeutrafaceText-Light</vt:lpstr>
      <vt:lpstr>Source Sans Pro</vt:lpstr>
      <vt:lpstr>Source Sans Pro Bold</vt:lpstr>
      <vt:lpstr>Source Sans Pro Light</vt:lpstr>
      <vt:lpstr>Source Sans Pro Semibold</vt:lpstr>
      <vt:lpstr>Wingdings</vt:lpstr>
      <vt:lpstr>ヒラギノ角ゴ ProN W3</vt:lpstr>
      <vt:lpstr>Greenpeace_Presentation</vt:lpstr>
      <vt:lpstr>think-cell Slide</vt:lpstr>
      <vt:lpstr>Brand Management </vt:lpstr>
      <vt:lpstr>Agenda</vt:lpstr>
      <vt:lpstr>Introduction</vt:lpstr>
      <vt:lpstr>Marketing Benefits of the Web Application</vt:lpstr>
      <vt:lpstr>Design of the Deep Learning Model</vt:lpstr>
      <vt:lpstr>Architecture and Challenges </vt:lpstr>
      <vt:lpstr>Limitations and Improvements</vt:lpstr>
      <vt:lpstr>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Meierer</dc:creator>
  <cp:lastModifiedBy>Linda Samsinger (lsamsi)</cp:lastModifiedBy>
  <cp:revision>1173</cp:revision>
  <cp:lastPrinted>2020-04-27T15:23:53Z</cp:lastPrinted>
  <dcterms:created xsi:type="dcterms:W3CDTF">2012-01-01T19:20:04Z</dcterms:created>
  <dcterms:modified xsi:type="dcterms:W3CDTF">2020-04-27T15:24:00Z</dcterms:modified>
</cp:coreProperties>
</file>