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10"/>
  </p:notesMasterIdLst>
  <p:handoutMasterIdLst>
    <p:handoutMasterId r:id="rId11"/>
  </p:handoutMasterIdLst>
  <p:sldIdLst>
    <p:sldId id="848" r:id="rId2"/>
    <p:sldId id="849" r:id="rId3"/>
    <p:sldId id="862" r:id="rId4"/>
    <p:sldId id="868" r:id="rId5"/>
    <p:sldId id="865" r:id="rId6"/>
    <p:sldId id="866" r:id="rId7"/>
    <p:sldId id="861" r:id="rId8"/>
    <p:sldId id="832" r:id="rId9"/>
  </p:sldIdLst>
  <p:sldSz cx="9906000" cy="6858000" type="A4"/>
  <p:notesSz cx="7099300" cy="102346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1pPr>
    <a:lvl2pPr marL="334963" indent="1190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2pPr>
    <a:lvl3pPr marL="671513" indent="2397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3pPr>
    <a:lvl4pPr marL="1008063" indent="3603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4pPr>
    <a:lvl5pPr marL="1344613" indent="4810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7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3930">
          <p15:clr>
            <a:srgbClr val="A4A3A4"/>
          </p15:clr>
        </p15:guide>
        <p15:guide id="4" orient="horz" pos="1094">
          <p15:clr>
            <a:srgbClr val="A4A3A4"/>
          </p15:clr>
        </p15:guide>
        <p15:guide id="5" orient="horz" pos="278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  <p15:guide id="9" pos="625">
          <p15:clr>
            <a:srgbClr val="A4A3A4"/>
          </p15:clr>
        </p15:guide>
        <p15:guide id="10" pos="1102">
          <p15:clr>
            <a:srgbClr val="A4A3A4"/>
          </p15:clr>
        </p15:guide>
        <p15:guide id="11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ebana Rajendram" initials="TR" lastIdx="3" clrIdx="0">
    <p:extLst>
      <p:ext uri="{19B8F6BF-5375-455C-9EA6-DF929625EA0E}">
        <p15:presenceInfo xmlns:p15="http://schemas.microsoft.com/office/powerpoint/2012/main" userId="f0fd86f2b187c5f5" providerId="Windows Live"/>
      </p:ext>
    </p:extLst>
  </p:cmAuthor>
  <p:cmAuthor id="2" name="Linda Samsinger (lsamsi)" initials="LS(" lastIdx="2" clrIdx="1">
    <p:extLst>
      <p:ext uri="{19B8F6BF-5375-455C-9EA6-DF929625EA0E}">
        <p15:presenceInfo xmlns:p15="http://schemas.microsoft.com/office/powerpoint/2012/main" userId="Linda Samsinger (lsams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FF"/>
    <a:srgbClr val="FFEFFF"/>
    <a:srgbClr val="FFCCFF"/>
    <a:srgbClr val="B6DF89"/>
    <a:srgbClr val="000000"/>
    <a:srgbClr val="FFD13F"/>
    <a:srgbClr val="97E4FF"/>
    <a:srgbClr val="FFC000"/>
    <a:srgbClr val="FFFF00"/>
    <a:srgbClr val="ABF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79959" autoAdjust="0"/>
  </p:normalViewPr>
  <p:slideViewPr>
    <p:cSldViewPr snapToObjects="1">
      <p:cViewPr varScale="1">
        <p:scale>
          <a:sx n="105" d="100"/>
          <a:sy n="105" d="100"/>
        </p:scale>
        <p:origin x="1380" y="90"/>
      </p:cViewPr>
      <p:guideLst>
        <p:guide orient="horz" pos="277"/>
        <p:guide orient="horz" pos="3929"/>
        <p:guide orient="horz" pos="3930"/>
        <p:guide orient="horz" pos="1094"/>
        <p:guide orient="horz" pos="278"/>
        <p:guide orient="horz" pos="981"/>
        <p:guide pos="398"/>
        <p:guide pos="5842"/>
        <p:guide pos="625"/>
        <p:guide pos="1102"/>
        <p:guide pos="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3704" y="-10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1T12:14:57.124" idx="1">
    <p:pos x="10" y="10"/>
    <p:text>take out spell-check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23:36:26.166" idx="3">
    <p:pos x="5313" y="3501"/>
    <p:text>Link to the Demo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Request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Response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Web Application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/>
            <a:t>Deep Learning Model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 custLinFactNeighborX="333" custLinFactNeighborY="-19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/>
      <dgm:t>
        <a:bodyPr/>
        <a:lstStyle/>
        <a:p>
          <a:r>
            <a:rPr lang="de-CH"/>
            <a:t>Input: Brand Image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15C0-51EE-43F7-B816-E9E9B76C7F4D}" type="pres">
      <dgm:prSet presAssocID="{98112BB7-05EE-4D64-A617-C6DFF9B3C9A2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>
          <a:solidFill>
            <a:srgbClr val="FFE1FF"/>
          </a:solidFill>
        </a:ln>
      </dgm:spPr>
      <dgm:t>
        <a:bodyPr/>
        <a:lstStyle/>
        <a:p>
          <a:endParaRPr lang="en-US"/>
        </a:p>
      </dgm:t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>
        <a:solidFill>
          <a:schemeClr val="accent2"/>
        </a:solidFill>
      </dgm:spPr>
      <dgm:t>
        <a:bodyPr/>
        <a:lstStyle/>
        <a:p>
          <a:r>
            <a:rPr lang="de-CH"/>
            <a:t>Output: Class Label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515C0-51EE-43F7-B816-E9E9B76C7F4D}" type="pres">
      <dgm:prSet presAssocID="{98112BB7-05EE-4D64-A617-C6DFF9B3C9A2}" presName="Image" presStyleLbl="bgImgPlace1" presStyleIdx="0" presStyleCnt="1"/>
      <dgm:spPr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>
          <a:solidFill>
            <a:srgbClr val="FFE1FF"/>
          </a:solidFill>
        </a:ln>
      </dgm:spPr>
      <dgm:t>
        <a:bodyPr/>
        <a:lstStyle/>
        <a:p>
          <a:endParaRPr lang="en-US"/>
        </a:p>
      </dgm:t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43553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b="1" kern="1200"/>
            <a:t>Request</a:t>
          </a:r>
        </a:p>
      </dsp:txBody>
      <dsp:txXfrm>
        <a:off x="0" y="143553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20175"/>
          <a:ext cx="2173635" cy="10101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12206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b="1" kern="1200"/>
            <a:t>Response</a:t>
          </a:r>
        </a:p>
      </dsp:txBody>
      <dsp:txXfrm>
        <a:off x="0" y="112206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488828"/>
          <a:ext cx="2173635" cy="10101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/>
            <a:t>Web Application</a:t>
          </a:r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0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/>
            <a:t>Deep Learning Model</a:t>
          </a:r>
        </a:p>
      </dsp:txBody>
      <dsp:txXfrm>
        <a:off x="0" y="0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 cap="flat" cmpd="sng" algn="ctr">
          <a:solidFill>
            <a:srgbClr val="FFE1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/>
            <a:t>Input: Brand Image</a:t>
          </a:r>
        </a:p>
      </dsp:txBody>
      <dsp:txXfrm>
        <a:off x="255213" y="6748"/>
        <a:ext cx="1859596" cy="271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 cap="flat" cmpd="sng" algn="ctr">
          <a:solidFill>
            <a:srgbClr val="FFE1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/>
            <a:t>Output: Class Label</a:t>
          </a:r>
        </a:p>
      </dsp:txBody>
      <dsp:txXfrm>
        <a:off x="255213" y="6748"/>
        <a:ext cx="1859596" cy="271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766B9EA-E083-A94D-96A5-C5476B884CFE}" type="datetime1">
              <a:rPr lang="en-US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7C6CC3-1B99-CC41-8C4F-FD94DC1E3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598794E-35F3-8D48-B244-F21DA91EADA9}" type="datetime1">
              <a:rPr lang="en-US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CH" noProof="0"/>
              <a:t>Click to edit Master text styles</a:t>
            </a:r>
          </a:p>
          <a:p>
            <a:pPr lvl="1"/>
            <a:r>
              <a:rPr lang="de-CH" noProof="0"/>
              <a:t>Second level</a:t>
            </a:r>
          </a:p>
          <a:p>
            <a:pPr lvl="2"/>
            <a:r>
              <a:rPr lang="de-CH" noProof="0"/>
              <a:t>Third level</a:t>
            </a:r>
          </a:p>
          <a:p>
            <a:pPr lvl="3"/>
            <a:r>
              <a:rPr lang="de-CH" noProof="0"/>
              <a:t>Fourth level</a:t>
            </a:r>
          </a:p>
          <a:p>
            <a:pPr lvl="4"/>
            <a:r>
              <a:rPr lang="de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2A9D45BF-071E-7C44-BE90-B011D0240A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Welcome to our presentation of the project about Visual Listening or Extracting Brand</a:t>
            </a:r>
            <a:r>
              <a:rPr lang="de-CH" baseline="0" smtClean="0"/>
              <a:t> Image Portrayed on Social Media. </a:t>
            </a:r>
          </a:p>
          <a:p>
            <a:r>
              <a:rPr lang="de-CH" baseline="0" smtClean="0"/>
              <a:t>Our team members consists of Neeraj, Linda, Theebana and Vincent.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sz="1200" b="1" smtClean="0">
                <a:latin typeface="Source Sans Pro Light" charset="0"/>
                <a:cs typeface="Source Sans Pro Light" charset="0"/>
              </a:rPr>
              <a:t>Social Media:</a:t>
            </a:r>
            <a:r>
              <a:rPr lang="en-US" sz="1200" smtClean="0">
                <a:latin typeface="Source Sans Pro Light" charset="0"/>
                <a:cs typeface="Source Sans Pro Light" charset="0"/>
              </a:rPr>
              <a:t> Flickr (training), Instagram (testing)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354013" algn="l"/>
              </a:tabLst>
              <a:defRPr/>
            </a:pPr>
            <a:r>
              <a:rPr lang="de-CH" b="1" i="0" smtClean="0">
                <a:latin typeface="Source Sans Pro Light" charset="0"/>
                <a:ea typeface="ヒラギノ角ゴ ProN W3" charset="0"/>
                <a:cs typeface="Source Sans Pro Light" charset="0"/>
              </a:rPr>
              <a:t>Machine Learning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: </a:t>
            </a:r>
            <a:r>
              <a:rPr lang="en-US" smtClean="0">
                <a:latin typeface="Source Sans Pro Light" charset="0"/>
                <a:cs typeface="Source Sans Pro Light" charset="0"/>
              </a:rPr>
              <a:t>build classifiers for each attribute using supervised learning &amp; a </a:t>
            </a:r>
            <a:r>
              <a:rPr lang="de-CH" smtClean="0">
                <a:latin typeface="Source Sans Pro Light" charset="0"/>
                <a:cs typeface="Source Sans Pro Light" charset="0"/>
              </a:rPr>
              <a:t>pre-trained self-designed deep learning Convolutional Neural Network </a:t>
            </a:r>
            <a:r>
              <a:rPr lang="en-US" smtClean="0">
                <a:latin typeface="Source Sans Pro Light" charset="0"/>
                <a:cs typeface="Source Sans Pro Light" charset="0"/>
              </a:rPr>
              <a:t>framework</a:t>
            </a:r>
            <a:endParaRPr lang="en-US" sz="1200" smtClean="0">
              <a:latin typeface="Source Sans Pro Light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de-CH" sz="1200" b="1" smtClean="0">
                <a:latin typeface="Source Sans Pro Light" charset="0"/>
                <a:cs typeface="Source Sans Pro Light" charset="0"/>
              </a:rPr>
              <a:t>Model</a:t>
            </a:r>
            <a:r>
              <a:rPr lang="de-CH" sz="1200" smtClean="0">
                <a:latin typeface="Source Sans Pro Light" charset="0"/>
                <a:cs typeface="Source Sans Pro Light" charset="0"/>
              </a:rPr>
              <a:t>: pre-trained self-designed deep learning Convolutional Neural Network 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354013" algn="l"/>
              </a:tabLst>
            </a:pPr>
            <a:r>
              <a:rPr lang="de-CH" sz="1200" b="1" smtClean="0">
                <a:latin typeface="Source Sans Pro Light" charset="0"/>
                <a:cs typeface="Source Sans Pro Light" charset="0"/>
              </a:rPr>
              <a:t>Web Application</a:t>
            </a:r>
            <a:r>
              <a:rPr lang="de-CH" sz="1200" smtClean="0">
                <a:latin typeface="Source Sans Pro Light" charset="0"/>
                <a:cs typeface="Source Sans Pro Light" charset="0"/>
              </a:rPr>
              <a:t>: classification of official + unofficial Instagram brand profile images into given brand personality attributes, brand image profile analysis</a:t>
            </a:r>
            <a:endParaRPr lang="en-US" sz="1200" smtClean="0">
              <a:latin typeface="Source Sans Pro Light" charset="0"/>
              <a:cs typeface="Source Sans Pro Light" charset="0"/>
            </a:endParaRP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vs rest approach of multiclass classification, we need to create 4 classifiers one for each attribute.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Twitter vs. Pinterest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12 attributes (calm, cheerful, confident, creative, exciting, fiery, happy, intelligent, natural, reliable, strong, wholesome) 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This is the reason why **we can only have brands that are listed in this dataframe** and **no other brands**.</a:t>
            </a: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respecting user’s rights when downloading copyrighted content - not using images/videos from Instagram for commercial intent</a:t>
            </a: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google app engine it does not give me any errors but when you click on the link it times out and returns a '502 bad gateway' error</a:t>
            </a:r>
            <a:endParaRPr lang="de-CH" smtClean="0"/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prefixed time horizon with tentative considersations about </a:t>
            </a:r>
          </a:p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mtClean="0"/>
              <a:t>multimedia document embedding – </a:t>
            </a:r>
          </a:p>
          <a:p>
            <a:r>
              <a:rPr lang="de-CH" smtClean="0"/>
              <a:t>adding images requires databank setup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277491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9002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492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16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9" descr="Rplo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484313"/>
            <a:ext cx="55435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3"/>
          </p:nvPr>
        </p:nvSpPr>
        <p:spPr>
          <a:xfrm>
            <a:off x="631825" y="1484313"/>
            <a:ext cx="8569647" cy="4320951"/>
          </a:xfrm>
          <a:prstGeom prst="rect">
            <a:avLst/>
          </a:prstGeom>
        </p:spPr>
        <p:txBody>
          <a:bodyPr vert="horz"/>
          <a:lstStyle>
            <a:lvl1pPr>
              <a:defRPr b="0" baseline="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201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="0" baseline="0">
                <a:latin typeface="Source Sans Pro Bold"/>
                <a:cs typeface="Source Sans Pro Bold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77534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>
                <a:sym typeface="Monotype Sorts"/>
              </a:rPr>
              <a:t>Fare clic per modificare gli stili del testo dello schema</a:t>
            </a:r>
          </a:p>
          <a:p>
            <a:pPr lvl="1"/>
            <a:r>
              <a:rPr lang="fr-CH">
                <a:sym typeface="Monotype Sorts"/>
              </a:rPr>
              <a:t>Secondo livello</a:t>
            </a:r>
          </a:p>
          <a:p>
            <a:pPr lvl="2"/>
            <a:r>
              <a:rPr lang="fr-CH">
                <a:sym typeface="Monotype Sorts"/>
              </a:rPr>
              <a:t>Terzo livello</a:t>
            </a:r>
          </a:p>
          <a:p>
            <a:pPr lvl="3"/>
            <a:r>
              <a:rPr lang="fr-CH">
                <a:sym typeface="Monotype Sorts"/>
              </a:rPr>
              <a:t>Quarto livello</a:t>
            </a:r>
          </a:p>
          <a:p>
            <a:pPr lvl="4"/>
            <a:r>
              <a:rPr lang="fr-CH">
                <a:sym typeface="Monotype Sorts"/>
              </a:rPr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47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740512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32295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2570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34012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81393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/>
        </p:nvSpPr>
        <p:spPr>
          <a:xfrm>
            <a:off x="8769350" y="333375"/>
            <a:ext cx="1152525" cy="546100"/>
          </a:xfrm>
          <a:prstGeom prst="rect">
            <a:avLst/>
          </a:prstGeom>
        </p:spPr>
        <p:txBody>
          <a:bodyPr wrap="none" lIns="91429" tIns="45715" rIns="91429" bIns="45715"/>
          <a:lstStyle>
            <a:lvl1pPr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 algn="r" eaLnBrk="1" hangingPunct="1"/>
            <a:fld id="{7D6738CC-8B73-D841-8D57-8FE6EF68B95D}" type="slidenum">
              <a:rPr lang="en-US" sz="2800" b="1">
                <a:solidFill>
                  <a:srgbClr val="E6E6E6"/>
                </a:solidFill>
                <a:latin typeface="Neutraface Text Bold" charset="0"/>
              </a:rPr>
              <a:pPr algn="r" eaLnBrk="1" hangingPunct="1"/>
              <a:t>‹#›</a:t>
            </a:fld>
            <a:endParaRPr lang="en-US" sz="2800" b="1">
              <a:solidFill>
                <a:srgbClr val="E6E6E6"/>
              </a:solidFill>
              <a:latin typeface="Neutraface Text Bold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rgbClr val="000000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>
              <a:latin typeface="NeutrafaceText-Light"/>
              <a:cs typeface="NeutrafaceText-Light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0" y="0"/>
            <a:ext cx="257175" cy="1196975"/>
          </a:xfrm>
          <a:prstGeom prst="rect">
            <a:avLst/>
          </a:prstGeom>
          <a:solidFill>
            <a:srgbClr val="00009B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9" tIns="45715" rIns="91429" bIns="45715"/>
          <a:lstStyle>
            <a:lvl1pPr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466138" y="0"/>
            <a:ext cx="1439862" cy="441325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tabLst>
                <a:tab pos="444450" algn="l"/>
              </a:tabLst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17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marR="0" indent="-22857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tabLst/>
              <a:defRPr sz="1800" b="0" i="0" baseline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r">
              <a:defRPr/>
            </a:pPr>
            <a:endParaRPr lang="en-US" sz="1600">
              <a:solidFill>
                <a:schemeClr val="bg1">
                  <a:lumMod val="75000"/>
                </a:schemeClr>
              </a:solidFill>
              <a:latin typeface="NeutrafaceText-DemiAlt"/>
              <a:cs typeface="NeutrafaceText-DemiA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" y="366713"/>
            <a:ext cx="8027988" cy="571500"/>
          </a:xfrm>
          <a:prstGeom prst="rect">
            <a:avLst/>
          </a:prstGeom>
        </p:spPr>
        <p:txBody>
          <a:bodyPr/>
          <a:lstStyle>
            <a:lvl1pPr marL="41271" indent="-4127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rgbClr val="00009B"/>
                </a:solidFill>
                <a:latin typeface="NeutrafaceText-DemiAlt"/>
                <a:ea typeface="+mj-ea"/>
                <a:cs typeface="NeutrafaceText-DemiAlt"/>
                <a:sym typeface="Neutraface Text Book" charset="0"/>
              </a:defRPr>
            </a:lvl1pPr>
            <a:lvl2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378827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71556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1052298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138903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9125" y="1555750"/>
            <a:ext cx="866775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9959" marR="0" indent="-359959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355559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1pPr>
            <a:lvl2pPr marL="726992" indent="-358734" algn="l" defTabSz="723818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2pPr>
            <a:lvl3pPr marL="1082552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3pPr>
            <a:lvl4pPr marL="1438111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4pPr>
            <a:lvl5pPr marL="1793671" marR="0" indent="-35873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 sz="1800" b="0" i="0" baseline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marL="0" indent="0">
              <a:buFont typeface="+mj-lt"/>
              <a:buNone/>
              <a:defRPr/>
            </a:pPr>
            <a:endParaRPr lang="en-US" sz="4000"/>
          </a:p>
        </p:txBody>
      </p:sp>
      <p:sp>
        <p:nvSpPr>
          <p:cNvPr id="5128" name="CasellaDiTesto 2"/>
          <p:cNvSpPr txBox="1">
            <a:spLocks noChangeArrowheads="1"/>
          </p:cNvSpPr>
          <p:nvPr/>
        </p:nvSpPr>
        <p:spPr bwMode="auto">
          <a:xfrm>
            <a:off x="1703388" y="7826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it-IT" altLang="de-DE" sz="18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7" r:id="rId11"/>
    <p:sldLayoutId id="2147483988" r:id="rId12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/>
          <a:ea typeface="+mj-ea"/>
          <a:cs typeface="NeutrafaceText-DemiAlt"/>
          <a:sym typeface="Neutraface Text Book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5pPr>
      <a:lvl6pPr marL="37882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6pPr>
      <a:lvl7pPr marL="71556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7pPr>
      <a:lvl8pPr marL="105229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8pPr>
      <a:lvl9pPr marL="138903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9pPr>
    </p:titleStyle>
    <p:bodyStyle>
      <a:lvl1pPr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tabLst>
          <a:tab pos="442913" algn="l"/>
        </a:tabLst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1pPr>
      <a:lvl2pPr indent="-1841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2pPr>
      <a:lvl3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3pPr>
      <a:lvl4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4pPr>
      <a:lvl5pPr indent="-227013" algn="l" defTabSz="912813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5pPr>
      <a:lvl6pPr marL="336736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6pPr>
      <a:lvl7pPr marL="67347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7pPr>
      <a:lvl8pPr marL="1010207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8pPr>
      <a:lvl9pPr marL="134694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9pPr>
    </p:bodyStyle>
    <p:otherStyle>
      <a:defPPr>
        <a:defRPr lang="de-DE"/>
      </a:defPPr>
      <a:lvl1pPr marL="0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3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7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0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4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67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1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14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882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7.svg"/><Relationship Id="rId39" Type="http://schemas.openxmlformats.org/officeDocument/2006/relationships/image" Target="../media/image14.png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15.svg"/><Relationship Id="rId42" Type="http://schemas.openxmlformats.org/officeDocument/2006/relationships/image" Target="../media/image17.png"/><Relationship Id="rId47" Type="http://schemas.openxmlformats.org/officeDocument/2006/relationships/image" Target="../media/image22.pn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5.png"/><Relationship Id="rId33" Type="http://schemas.openxmlformats.org/officeDocument/2006/relationships/image" Target="../media/image9.png"/><Relationship Id="rId38" Type="http://schemas.openxmlformats.org/officeDocument/2006/relationships/image" Target="../media/image13.png"/><Relationship Id="rId46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7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5.svg"/><Relationship Id="rId32" Type="http://schemas.openxmlformats.org/officeDocument/2006/relationships/image" Target="../media/image13.sv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45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4.png"/><Relationship Id="rId28" Type="http://schemas.openxmlformats.org/officeDocument/2006/relationships/image" Target="../media/image9.svg"/><Relationship Id="rId36" Type="http://schemas.openxmlformats.org/officeDocument/2006/relationships/image" Target="../media/image11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8.png"/><Relationship Id="rId44" Type="http://schemas.openxmlformats.org/officeDocument/2006/relationships/image" Target="../media/image1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image" Target="../media/image6.png"/><Relationship Id="rId30" Type="http://schemas.openxmlformats.org/officeDocument/2006/relationships/image" Target="../media/image11.svg"/><Relationship Id="rId35" Type="http://schemas.openxmlformats.org/officeDocument/2006/relationships/image" Target="../media/image10.png"/><Relationship Id="rId43" Type="http://schemas.openxmlformats.org/officeDocument/2006/relationships/image" Target="../media/image18.png"/><Relationship Id="rId48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17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1"/>
          <p:cNvSpPr>
            <a:spLocks noGrp="1"/>
          </p:cNvSpPr>
          <p:nvPr>
            <p:ph idx="1"/>
          </p:nvPr>
        </p:nvSpPr>
        <p:spPr bwMode="auto">
          <a:xfrm>
            <a:off x="619125" y="3140968"/>
            <a:ext cx="8648700" cy="1656184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Extracting Brand Image Portrayed on Social </a:t>
            </a:r>
            <a:r>
              <a:rPr lang="de-CH" smtClean="0">
                <a:latin typeface="Source Sans Pro Semibold" charset="0"/>
                <a:ea typeface="ヒラギノ角ゴ ProN W3" charset="0"/>
                <a:cs typeface="Source Sans Pro Semibold" charset="0"/>
              </a:rPr>
              <a:t>Media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i="1" smtClean="0">
                <a:latin typeface="Neutraface Text Book" charset="0"/>
                <a:ea typeface="ヒラギノ角ゴ ProN W3" charset="0"/>
                <a:cs typeface="Neutraface Text Book" charset="0"/>
              </a:rPr>
              <a:t>21 </a:t>
            </a:r>
            <a:r>
              <a:rPr lang="en-US" i="1">
                <a:latin typeface="Neutraface Text Book" charset="0"/>
                <a:ea typeface="ヒラギノ角ゴ ProN W3" charset="0"/>
                <a:cs typeface="Neutraface Text Book" charset="0"/>
              </a:rPr>
              <a:t>April </a:t>
            </a:r>
            <a:r>
              <a:rPr lang="en-US" i="1" smtClean="0">
                <a:latin typeface="Neutraface Text Book" charset="0"/>
                <a:ea typeface="ヒラギノ角ゴ ProN W3" charset="0"/>
                <a:cs typeface="Neutraface Text Book" charset="0"/>
              </a:rPr>
              <a:t>2020 - Zurich</a:t>
            </a:r>
            <a:endParaRPr lang="de-CH" i="1" smtClean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7171" name="Textplatzhalter 2"/>
          <p:cNvSpPr>
            <a:spLocks noGrp="1"/>
          </p:cNvSpPr>
          <p:nvPr>
            <p:ph type="body" sz="quarter" idx="10"/>
          </p:nvPr>
        </p:nvSpPr>
        <p:spPr bwMode="auto">
          <a:xfrm>
            <a:off x="0" y="6524625"/>
            <a:ext cx="9906000" cy="2603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de-DE" smtClean="0">
                <a:latin typeface="Source Sans Pro Semibold" charset="0"/>
                <a:ea typeface="ヒラギノ角ゴ ProN W3" charset="0"/>
                <a:cs typeface="Source Sans Pro Semibold" charset="0"/>
              </a:rPr>
              <a:t>						  </a:t>
            </a:r>
            <a:r>
              <a:rPr lang="de-DE" smtClean="0">
                <a:latin typeface="Neutraface Text Book" charset="0"/>
                <a:ea typeface="ヒラギノ角ゴ ProN W3" charset="0"/>
                <a:cs typeface="Neutraface Text Book" charset="0"/>
              </a:rPr>
              <a:t>Neeraj </a:t>
            </a:r>
            <a:r>
              <a:rPr lang="de-DE">
                <a:latin typeface="Neutraface Text Book" charset="0"/>
                <a:ea typeface="ヒラギノ角ゴ ProN W3" charset="0"/>
                <a:cs typeface="Neutraface Text Book" charset="0"/>
              </a:rPr>
              <a:t>Kumar | Linda Samsinger  | Theebana Rajendram | Vincent Rüegge</a:t>
            </a:r>
          </a:p>
        </p:txBody>
      </p:sp>
      <p:sp>
        <p:nvSpPr>
          <p:cNvPr id="7172" name="Titel 3"/>
          <p:cNvSpPr>
            <a:spLocks noGrp="1"/>
          </p:cNvSpPr>
          <p:nvPr>
            <p:ph type="title"/>
          </p:nvPr>
        </p:nvSpPr>
        <p:spPr bwMode="auto">
          <a:xfrm>
            <a:off x="524508" y="2018250"/>
            <a:ext cx="8648700" cy="1230729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720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Visual </a:t>
            </a:r>
            <a:r>
              <a:rPr lang="de-CH" sz="7200" smtClean="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Listening</a:t>
            </a:r>
            <a:endParaRPr lang="de-DE" sz="7200">
              <a:latin typeface="Berlin Sans FB" panose="020E0602020502020306" pitchFamily="34" charset="0"/>
              <a:ea typeface="ヒラギノ角ゴ ProN W3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3645024"/>
            <a:ext cx="9906000" cy="0"/>
          </a:xfrm>
          <a:prstGeom prst="line">
            <a:avLst/>
          </a:prstGeom>
          <a:solidFill>
            <a:srgbClr val="BBE0E3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Agenda</a:t>
            </a:r>
            <a:endParaRPr lang="de-DE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>
          <a:xfrm>
            <a:off x="619125" y="1555750"/>
            <a:ext cx="8667750" cy="43846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Introduction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en-US" noProof="1" smtClean="0">
                <a:latin typeface="Source Sans Pro Light" charset="0"/>
                <a:ea typeface="ヒラギノ角ゴ ProN W3" charset="0"/>
                <a:cs typeface="Source Sans Pro Light" charset="0"/>
              </a:rPr>
              <a:t>Benefits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of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a Brand Management Web Tool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for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Marketing Personnel 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Design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of the Deep Learning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Model Architecture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From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Image Data to Model Deployment on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a Web Application</a:t>
            </a: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 Problems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and Improvements</a:t>
            </a:r>
          </a:p>
          <a:p>
            <a:pPr marL="0" indent="0">
              <a:buNone/>
              <a:tabLst>
                <a:tab pos="354013" algn="l"/>
              </a:tabLst>
            </a:pP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endParaRPr lang="de-CH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660740"/>
            <a:ext cx="9903070" cy="22464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</a:t>
            </a:r>
            <a:r>
              <a:rPr lang="de-DE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Listening</a:t>
            </a:r>
            <a:endParaRPr lang="de-DE" b="1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noProof="1" smtClean="0">
                <a:latin typeface="Source Sans Pro Semibold" charset="0"/>
                <a:ea typeface="ヒラギノ角ゴ ProN W3" charset="0"/>
                <a:cs typeface="Source Sans Pro Semibold" charset="0"/>
              </a:rPr>
              <a:t>Introduction</a:t>
            </a:r>
            <a:endParaRPr lang="de-CH" noProof="1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>
          <a:xfrm>
            <a:off x="619124" y="1016733"/>
            <a:ext cx="9014396" cy="52925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smtClean="0">
                <a:latin typeface="Source Sans Pro Light" charset="0"/>
                <a:ea typeface="ヒラギノ角ゴ ProN W3" charset="0"/>
                <a:cs typeface="Source Sans Pro Light" charset="0"/>
              </a:rPr>
              <a:t>Task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: Design an AI-powered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Web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App to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analyze brand images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as portrayed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on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social media: </a:t>
            </a:r>
            <a:r>
              <a:rPr lang="en-US" smtClean="0">
                <a:latin typeface="Source Sans Pro Light" charset="0"/>
                <a:cs typeface="Source Sans Pro Light" charset="0"/>
              </a:rPr>
              <a:t>Flickr (training image-to-label), Instagram (testing label-to-image)</a:t>
            </a:r>
            <a:endParaRPr lang="en-US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smtClean="0">
                <a:latin typeface="Source Sans Pro Light" charset="0"/>
                <a:ea typeface="ヒラギノ角ゴ ProN W3" charset="0"/>
                <a:cs typeface="Source Sans Pro Light" charset="0"/>
              </a:rPr>
              <a:t>Approach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: Develop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a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deep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l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earning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m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odel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to classify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web 2.0-sourced images based on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predefined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brand personality attributes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and deploy the model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on a </a:t>
            </a:r>
            <a:r>
              <a:rPr lang="en-US">
                <a:latin typeface="Source Sans Pro Light" charset="0"/>
                <a:ea typeface="ヒラギノ角ゴ ProN W3" charset="0"/>
                <a:cs typeface="Source Sans Pro Light" charset="0"/>
              </a:rPr>
              <a:t>Web </a:t>
            </a:r>
            <a:r>
              <a:rPr lang="en-US" smtClean="0">
                <a:latin typeface="Source Sans Pro Light" charset="0"/>
                <a:ea typeface="ヒラギノ角ゴ ProN W3" charset="0"/>
                <a:cs typeface="Source Sans Pro Light" charset="0"/>
              </a:rPr>
              <a:t>App.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smtClean="0">
                <a:latin typeface="Source Sans Pro Light" charset="0"/>
                <a:ea typeface="ヒラギノ角ゴ ProN W3" charset="0"/>
                <a:cs typeface="Source Sans Pro Light" charset="0"/>
              </a:rPr>
              <a:t>Web App: </a:t>
            </a:r>
            <a:r>
              <a:rPr lang="de-CH">
                <a:latin typeface="Source Sans Pro Light" charset="0"/>
                <a:cs typeface="Source Sans Pro Light" charset="0"/>
              </a:rPr>
              <a:t>classification of official + unofficial Instagram brand profile images into </a:t>
            </a:r>
            <a:r>
              <a:rPr lang="de-CH" smtClean="0">
                <a:latin typeface="Source Sans Pro Light" charset="0"/>
                <a:cs typeface="Source Sans Pro Light" charset="0"/>
              </a:rPr>
              <a:t>4-12 given </a:t>
            </a:r>
            <a:r>
              <a:rPr lang="de-CH">
                <a:latin typeface="Source Sans Pro Light" charset="0"/>
                <a:cs typeface="Source Sans Pro Light" charset="0"/>
              </a:rPr>
              <a:t>brand personality </a:t>
            </a:r>
            <a:r>
              <a:rPr lang="de-CH" smtClean="0">
                <a:latin typeface="Source Sans Pro Light" charset="0"/>
                <a:cs typeface="Source Sans Pro Light" charset="0"/>
              </a:rPr>
              <a:t>attributes for statistical </a:t>
            </a:r>
            <a:r>
              <a:rPr lang="de-CH">
                <a:latin typeface="Source Sans Pro Light" charset="0"/>
                <a:cs typeface="Source Sans Pro Light" charset="0"/>
              </a:rPr>
              <a:t>brand image profile analysis</a:t>
            </a:r>
            <a:endParaRPr lang="en-US">
              <a:latin typeface="Source Sans Pro Light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endParaRPr lang="en-US" b="1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endParaRPr lang="en-US" b="1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graphicFrame>
        <p:nvGraphicFramePr>
          <p:cNvPr id="13" name="Inhaltsplatzhalter 1">
            <a:extLst>
              <a:ext uri="{FF2B5EF4-FFF2-40B4-BE49-F238E27FC236}">
                <a16:creationId xmlns:a16="http://schemas.microsoft.com/office/drawing/2014/main" id="{67E4525E-CAF9-42CF-889E-5CCD07586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120325"/>
              </p:ext>
            </p:extLst>
          </p:nvPr>
        </p:nvGraphicFramePr>
        <p:xfrm>
          <a:off x="619125" y="4239387"/>
          <a:ext cx="2173635" cy="167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Inhaltsplatzhalter 1">
            <a:extLst>
              <a:ext uri="{FF2B5EF4-FFF2-40B4-BE49-F238E27FC236}">
                <a16:creationId xmlns:a16="http://schemas.microsoft.com/office/drawing/2014/main" id="{8539A56D-7A8E-40A2-BE2C-577547F81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516201"/>
              </p:ext>
            </p:extLst>
          </p:nvPr>
        </p:nvGraphicFramePr>
        <p:xfrm>
          <a:off x="7099443" y="4239387"/>
          <a:ext cx="2173635" cy="161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8C17DF7A-7CC6-4C43-8B9F-0FFCCB544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475505"/>
              </p:ext>
            </p:extLst>
          </p:nvPr>
        </p:nvGraphicFramePr>
        <p:xfrm>
          <a:off x="3859284" y="4208296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Inhaltsplatzhalter 1">
            <a:extLst>
              <a:ext uri="{FF2B5EF4-FFF2-40B4-BE49-F238E27FC236}">
                <a16:creationId xmlns:a16="http://schemas.microsoft.com/office/drawing/2014/main" id="{50FC43FD-6FCD-44FF-967A-9C8A56461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219352"/>
              </p:ext>
            </p:extLst>
          </p:nvPr>
        </p:nvGraphicFramePr>
        <p:xfrm>
          <a:off x="3866182" y="5416933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1" name="Grafik 20" descr="Zurück RNL">
            <a:extLst>
              <a:ext uri="{FF2B5EF4-FFF2-40B4-BE49-F238E27FC236}">
                <a16:creationId xmlns:a16="http://schemas.microsoft.com/office/drawing/2014/main" id="{1235F239-8337-4F0A-AF87-A2DB5562EF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21087087">
            <a:off x="2897324" y="4371541"/>
            <a:ext cx="720000" cy="720000"/>
          </a:xfrm>
          <a:prstGeom prst="rect">
            <a:avLst/>
          </a:prstGeom>
        </p:spPr>
      </p:pic>
      <p:pic>
        <p:nvPicPr>
          <p:cNvPr id="30" name="Grafik 29" descr="Zurück RNL">
            <a:extLst>
              <a:ext uri="{FF2B5EF4-FFF2-40B4-BE49-F238E27FC236}">
                <a16:creationId xmlns:a16="http://schemas.microsoft.com/office/drawing/2014/main" id="{AD27084D-8696-4F1E-8939-12CC604DA4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3292379">
            <a:off x="6319537" y="4331618"/>
            <a:ext cx="720000" cy="720000"/>
          </a:xfrm>
          <a:prstGeom prst="rect">
            <a:avLst/>
          </a:prstGeom>
        </p:spPr>
      </p:pic>
      <p:pic>
        <p:nvPicPr>
          <p:cNvPr id="31" name="Grafik 30" descr="Lupe">
            <a:extLst>
              <a:ext uri="{FF2B5EF4-FFF2-40B4-BE49-F238E27FC236}">
                <a16:creationId xmlns:a16="http://schemas.microsoft.com/office/drawing/2014/main" id="{4FF9548A-CF48-43F3-A99C-68923567E0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355959" y="4951297"/>
            <a:ext cx="720000" cy="720000"/>
          </a:xfrm>
          <a:prstGeom prst="rect">
            <a:avLst/>
          </a:prstGeom>
        </p:spPr>
      </p:pic>
      <p:pic>
        <p:nvPicPr>
          <p:cNvPr id="32" name="Grafik 31" descr="Balkendiagramm">
            <a:extLst>
              <a:ext uri="{FF2B5EF4-FFF2-40B4-BE49-F238E27FC236}">
                <a16:creationId xmlns:a16="http://schemas.microsoft.com/office/drawing/2014/main" id="{FE34B65D-35C3-4506-A1DA-BD840CE415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7826260" y="4901254"/>
            <a:ext cx="720000" cy="72000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E1D98BE6-BB07-40A2-9BF3-3B387461D79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4586101" y="4421738"/>
            <a:ext cx="720000" cy="720000"/>
          </a:xfrm>
          <a:prstGeom prst="rect">
            <a:avLst/>
          </a:prstGeom>
        </p:spPr>
      </p:pic>
      <p:pic>
        <p:nvPicPr>
          <p:cNvPr id="36" name="Grafik 35" descr="Gehirn im Kopf">
            <a:extLst>
              <a:ext uri="{FF2B5EF4-FFF2-40B4-BE49-F238E27FC236}">
                <a16:creationId xmlns:a16="http://schemas.microsoft.com/office/drawing/2014/main" id="{9BBC5126-35AB-431F-8DEA-61557D201F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682999" y="5771033"/>
            <a:ext cx="540000" cy="540000"/>
          </a:xfrm>
          <a:prstGeom prst="rect">
            <a:avLst/>
          </a:prstGeom>
        </p:spPr>
      </p:pic>
      <p:sp>
        <p:nvSpPr>
          <p:cNvPr id="37" name="Sprechblase: rechteckig mit abgerundeten Ecken 36">
            <a:extLst>
              <a:ext uri="{FF2B5EF4-FFF2-40B4-BE49-F238E27FC236}">
                <a16:creationId xmlns:a16="http://schemas.microsoft.com/office/drawing/2014/main" id="{C7978CCC-B0F8-4DFE-B757-D4A28B982001}"/>
              </a:ext>
            </a:extLst>
          </p:cNvPr>
          <p:cNvSpPr/>
          <p:nvPr/>
        </p:nvSpPr>
        <p:spPr bwMode="auto">
          <a:xfrm>
            <a:off x="176782" y="5896552"/>
            <a:ext cx="2557091" cy="513579"/>
          </a:xfrm>
          <a:prstGeom prst="wedgeRoundRectCallout">
            <a:avLst>
              <a:gd name="adj1" fmla="val -4092"/>
              <a:gd name="adj2" fmla="val -84778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Social Media </a:t>
            </a: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 URL</a:t>
            </a:r>
            <a:endParaRPr kumimoji="0" lang="de-CH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/>
              <a:t>Brand </a:t>
            </a:r>
            <a:r>
              <a:rPr lang="de-CH" sz="1200" smtClean="0"/>
              <a:t>name: official + unofficial</a:t>
            </a:r>
            <a:endParaRPr kumimoji="0" lang="de-CH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8" name="Sprechblase: rechteckig mit abgerundeten Ecken 37">
            <a:extLst>
              <a:ext uri="{FF2B5EF4-FFF2-40B4-BE49-F238E27FC236}">
                <a16:creationId xmlns:a16="http://schemas.microsoft.com/office/drawing/2014/main" id="{0386E3AD-425A-4D6C-BDB8-C2DF4F4A4E85}"/>
              </a:ext>
            </a:extLst>
          </p:cNvPr>
          <p:cNvSpPr/>
          <p:nvPr/>
        </p:nvSpPr>
        <p:spPr bwMode="auto">
          <a:xfrm>
            <a:off x="5569881" y="5058317"/>
            <a:ext cx="1405813" cy="280096"/>
          </a:xfrm>
          <a:prstGeom prst="wedgeRoundRectCallout">
            <a:avLst>
              <a:gd name="adj1" fmla="val -79324"/>
              <a:gd name="adj2" fmla="val -6592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Model Prediction</a:t>
            </a:r>
          </a:p>
        </p:txBody>
      </p:sp>
      <p:sp>
        <p:nvSpPr>
          <p:cNvPr id="39" name="Sprechblase: rechteckig mit abgerundeten Ecken 38">
            <a:extLst>
              <a:ext uri="{FF2B5EF4-FFF2-40B4-BE49-F238E27FC236}">
                <a16:creationId xmlns:a16="http://schemas.microsoft.com/office/drawing/2014/main" id="{67A61387-6880-4592-B1F1-9059BFFEBB2E}"/>
              </a:ext>
            </a:extLst>
          </p:cNvPr>
          <p:cNvSpPr/>
          <p:nvPr/>
        </p:nvSpPr>
        <p:spPr bwMode="auto">
          <a:xfrm>
            <a:off x="8114729" y="5850581"/>
            <a:ext cx="1627553" cy="696291"/>
          </a:xfrm>
          <a:prstGeom prst="wedgeRoundRectCallout">
            <a:avLst>
              <a:gd name="adj1" fmla="val 3536"/>
              <a:gd name="adj2" fmla="val -67053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Classification </a:t>
            </a: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 </a:t>
            </a: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one brand at</a:t>
            </a:r>
            <a:r>
              <a:rPr kumimoji="0" lang="de-CH" sz="12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a time</a:t>
            </a:r>
            <a:r>
              <a:rPr kumimoji="0" lang="de-CH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into brand </a:t>
            </a: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attributes</a:t>
            </a:r>
          </a:p>
        </p:txBody>
      </p:sp>
      <p:pic>
        <p:nvPicPr>
          <p:cNvPr id="3" name="Grafik 2" descr="Übertragen">
            <a:extLst>
              <a:ext uri="{FF2B5EF4-FFF2-40B4-BE49-F238E27FC236}">
                <a16:creationId xmlns:a16="http://schemas.microsoft.com/office/drawing/2014/main" id="{E16066A5-10E3-4351-A3D8-AE2B131F06D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 rot="5400000">
            <a:off x="4830067" y="5090994"/>
            <a:ext cx="245866" cy="360000"/>
          </a:xfrm>
          <a:prstGeom prst="rect">
            <a:avLst/>
          </a:prstGeom>
        </p:spPr>
      </p:pic>
      <p:sp>
        <p:nvSpPr>
          <p:cNvPr id="22" name="Textplatzhalter 4"/>
          <p:cNvSpPr txBox="1">
            <a:spLocks/>
          </p:cNvSpPr>
          <p:nvPr/>
        </p:nvSpPr>
        <p:spPr bwMode="auto">
          <a:xfrm>
            <a:off x="2930" y="6660740"/>
            <a:ext cx="9903070" cy="224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kern="0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Listening</a:t>
            </a:r>
            <a:endParaRPr lang="de-DE" b="1" kern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112971" y="3870068"/>
            <a:ext cx="439972" cy="438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6"/>
          <a:srcRect l="23522" r="19857"/>
          <a:stretch/>
        </p:blipFill>
        <p:spPr>
          <a:xfrm>
            <a:off x="6158051" y="5426268"/>
            <a:ext cx="452621" cy="44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893075" y="3895883"/>
            <a:ext cx="525280" cy="2941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8"/>
          <a:srcRect l="19618" r="25150"/>
          <a:stretch/>
        </p:blipFill>
        <p:spPr>
          <a:xfrm>
            <a:off x="2514297" y="3896000"/>
            <a:ext cx="433852" cy="439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511722" y="3908316"/>
            <a:ext cx="985466" cy="4223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800634" y="5756881"/>
            <a:ext cx="1007413" cy="426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1"/>
          <a:srcRect t="14939" b="20945"/>
          <a:stretch/>
        </p:blipFill>
        <p:spPr>
          <a:xfrm>
            <a:off x="6975694" y="5825188"/>
            <a:ext cx="1113034" cy="4089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970874" y="5405394"/>
            <a:ext cx="751134" cy="2929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030813" y="6183206"/>
            <a:ext cx="745059" cy="3018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4"/>
          <a:srcRect t="34880" b="31101"/>
          <a:stretch/>
        </p:blipFill>
        <p:spPr>
          <a:xfrm>
            <a:off x="275695" y="3914771"/>
            <a:ext cx="1222499" cy="415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992984" y="3918599"/>
            <a:ext cx="740557" cy="3622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004036" y="4961160"/>
            <a:ext cx="591468" cy="3189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572396" y="3856876"/>
            <a:ext cx="918986" cy="3421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8"/>
          <a:srcRect l="21179" t="24460" r="27830" b="27014"/>
          <a:stretch/>
        </p:blipFill>
        <p:spPr>
          <a:xfrm>
            <a:off x="6117347" y="5924282"/>
            <a:ext cx="770607" cy="3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36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90025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indent="0">
              <a:tabLst>
                <a:tab pos="354013" algn="l"/>
              </a:tabLst>
            </a:pPr>
            <a:r>
              <a:rPr lang="en-US" noProof="1">
                <a:latin typeface="Source Sans Pro Light" charset="0"/>
                <a:ea typeface="ヒラギノ角ゴ ProN W3" charset="0"/>
                <a:cs typeface="Source Sans Pro Light" charset="0"/>
              </a:rPr>
              <a:t>Benefits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 of a Brand Management Web </a:t>
            </a:r>
            <a:r>
              <a:rPr lang="de-CH" smtClean="0">
                <a:latin typeface="Source Sans Pro Light" charset="0"/>
                <a:ea typeface="ヒラギノ角ゴ ProN W3" charset="0"/>
                <a:cs typeface="Source Sans Pro Light" charset="0"/>
              </a:rPr>
              <a:t>Tool 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for Marketing Personnel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10" name="Textplatzhalter 4"/>
          <p:cNvSpPr txBox="1">
            <a:spLocks/>
          </p:cNvSpPr>
          <p:nvPr/>
        </p:nvSpPr>
        <p:spPr bwMode="auto">
          <a:xfrm>
            <a:off x="2930" y="6660740"/>
            <a:ext cx="9903070" cy="224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kern="0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Listening</a:t>
            </a:r>
            <a:endParaRPr lang="de-DE" b="1" kern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9662" y="2217638"/>
            <a:ext cx="764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u="dotted" smtClean="0">
                <a:latin typeface="Berlin Sans FB" panose="020E0602020502020306" pitchFamily="34" charset="0"/>
              </a:rPr>
              <a:t>San Pellegrino 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Official portrayal is healthy 38% &amp; fun 42%.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Unofficial portrayal is fun only 52%. </a:t>
            </a:r>
            <a:endParaRPr lang="en-US" sz="1800">
              <a:latin typeface="Berlin Sans FB" panose="020E0602020502020306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30"/>
          <a:stretch/>
        </p:blipFill>
        <p:spPr>
          <a:xfrm>
            <a:off x="7942796" y="1285522"/>
            <a:ext cx="2033170" cy="5307067"/>
          </a:xfrm>
          <a:prstGeom prst="rect">
            <a:avLst/>
          </a:prstGeom>
        </p:spPr>
      </p:pic>
      <p:sp>
        <p:nvSpPr>
          <p:cNvPr id="13" name="Oval 12" descr="Kopf mit Zahnrädern"/>
          <p:cNvSpPr/>
          <p:nvPr/>
        </p:nvSpPr>
        <p:spPr>
          <a:xfrm>
            <a:off x="342900" y="1520788"/>
            <a:ext cx="1033591" cy="103359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="" xmlns:asvg="http://schemas.microsoft.com/office/drawing/2016/SVG/main" xmlns:dgm="http://schemas.openxmlformats.org/drawingml/2006/diagram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Oval 13" descr="Nadel"/>
          <p:cNvSpPr/>
          <p:nvPr/>
        </p:nvSpPr>
        <p:spPr>
          <a:xfrm>
            <a:off x="374740" y="3002134"/>
            <a:ext cx="1033591" cy="1033591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="" xmlns:asvg="http://schemas.microsoft.com/office/drawing/2016/SVG/main" xmlns:dgm="http://schemas.openxmlformats.org/drawingml/2006/diagram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Oval 14" descr="Glühbirne und Zahnrad"/>
          <p:cNvSpPr/>
          <p:nvPr/>
        </p:nvSpPr>
        <p:spPr>
          <a:xfrm>
            <a:off x="374739" y="4437112"/>
            <a:ext cx="1033591" cy="1033591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="" xmlns:asvg="http://schemas.microsoft.com/office/drawing/2016/SVG/main" xmlns:dgm="http://schemas.openxmlformats.org/drawingml/2006/diagram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69920" y="1626514"/>
            <a:ext cx="6896217" cy="3751563"/>
          </a:xfrm>
        </p:spPr>
        <p:txBody>
          <a:bodyPr/>
          <a:lstStyle/>
          <a:p>
            <a:r>
              <a:rPr lang="de-CH" b="1" smtClean="0"/>
              <a:t> Consumer Insights </a:t>
            </a:r>
            <a:r>
              <a:rPr lang="de-CH" smtClean="0"/>
              <a:t>- Better </a:t>
            </a:r>
            <a:r>
              <a:rPr lang="de-CH"/>
              <a:t>understand consumer brand </a:t>
            </a:r>
            <a:r>
              <a:rPr lang="de-CH" smtClean="0"/>
              <a:t>perception</a:t>
            </a:r>
          </a:p>
          <a:p>
            <a:endParaRPr lang="de-CH" smtClean="0"/>
          </a:p>
          <a:p>
            <a:r>
              <a:rPr lang="de-CH" b="1" smtClean="0"/>
              <a:t> Benchmarking </a:t>
            </a:r>
            <a:r>
              <a:rPr lang="de-CH" smtClean="0"/>
              <a:t>- </a:t>
            </a:r>
            <a:r>
              <a:rPr lang="de-CH"/>
              <a:t>Brand positioning </a:t>
            </a:r>
            <a:r>
              <a:rPr lang="de-CH" smtClean="0"/>
              <a:t>and comparison with </a:t>
            </a:r>
            <a:r>
              <a:rPr lang="en-US" smtClean="0"/>
              <a:t>competitors</a:t>
            </a:r>
          </a:p>
          <a:p>
            <a:endParaRPr lang="de-CH" smtClean="0"/>
          </a:p>
          <a:p>
            <a:r>
              <a:rPr lang="de-CH" b="1" smtClean="0"/>
              <a:t> </a:t>
            </a:r>
            <a:r>
              <a:rPr lang="de-CH" b="1"/>
              <a:t>New </a:t>
            </a:r>
            <a:r>
              <a:rPr lang="de-CH" b="1" smtClean="0"/>
              <a:t>Opportunities </a:t>
            </a:r>
            <a:r>
              <a:rPr lang="de-CH" smtClean="0"/>
              <a:t>- Improve </a:t>
            </a:r>
            <a:r>
              <a:rPr lang="de-CH"/>
              <a:t>corporate brand image</a:t>
            </a:r>
          </a:p>
          <a:p>
            <a:endParaRPr lang="de-CH"/>
          </a:p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20952" y="3655854"/>
            <a:ext cx="76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u="dotted" smtClean="0">
                <a:latin typeface="Berlin Sans FB" panose="020E0602020502020306" pitchFamily="34" charset="0"/>
              </a:rPr>
              <a:t>San Pellegrino vs. Evian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4421" y="751823"/>
            <a:ext cx="1589919" cy="4613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8983" y="4149159"/>
            <a:ext cx="639802" cy="4545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617" y="4142559"/>
            <a:ext cx="1352258" cy="3923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72768" y="5254320"/>
            <a:ext cx="629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u="dotted" smtClean="0">
                <a:latin typeface="Berlin Sans FB" panose="020E0602020502020306" pitchFamily="34" charset="0"/>
              </a:rPr>
              <a:t>San Pellegrino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«Marketing department to revise its 5-year brand positioning plan to focus on strenghtening its brand’s health benefits in advertising and social media campaigns.»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8664" y="2494637"/>
            <a:ext cx="22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smtClean="0">
                <a:latin typeface="Berlin Sans FB" panose="020E0602020502020306" pitchFamily="34" charset="0"/>
              </a:rPr>
              <a:t>sanpellegrino_official:</a:t>
            </a:r>
          </a:p>
          <a:p>
            <a:r>
              <a:rPr lang="de-CH" sz="1800" smtClean="0">
                <a:latin typeface="Berlin Sans FB" panose="020E0602020502020306" pitchFamily="34" charset="0"/>
              </a:rPr>
              <a:t>#sanpellegrino:</a:t>
            </a:r>
            <a:endParaRPr lang="en-US" sz="180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70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354516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indent="0">
              <a:tabLst>
                <a:tab pos="354013" algn="l"/>
              </a:tabLst>
            </a:pP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Design of </a:t>
            </a:r>
            <a:r>
              <a:rPr lang="de-CH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err="1">
                <a:latin typeface="Source Sans Pro Light" charset="0"/>
                <a:ea typeface="ヒラギノ角ゴ ProN W3" charset="0"/>
                <a:cs typeface="Source Sans Pro Light" charset="0"/>
              </a:rPr>
              <a:t>Deep</a:t>
            </a:r>
            <a:r>
              <a:rPr lang="de-CH">
                <a:latin typeface="Source Sans Pro Light" charset="0"/>
                <a:ea typeface="ヒラギノ角ゴ ProN W3" charset="0"/>
                <a:cs typeface="Source Sans Pro Light" charset="0"/>
              </a:rPr>
              <a:t> Learning Model Architecture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329CD-DF4B-4D35-A790-3225B0E4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25149"/>
            <a:ext cx="9086404" cy="50561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smtClean="0"/>
              <a:t>OneVsRest Multiclass </a:t>
            </a:r>
            <a:r>
              <a:rPr lang="de-CH" b="1"/>
              <a:t>Image Classification Problem</a:t>
            </a:r>
          </a:p>
          <a:p>
            <a:pPr marL="0" indent="0">
              <a:buNone/>
            </a:pPr>
            <a:r>
              <a:rPr lang="de-CH"/>
              <a:t>Classified manually annotated </a:t>
            </a:r>
            <a:r>
              <a:rPr lang="de-CH" smtClean="0"/>
              <a:t>16.000 </a:t>
            </a:r>
            <a:r>
              <a:rPr lang="de-CH"/>
              <a:t>images </a:t>
            </a:r>
            <a:r>
              <a:rPr lang="de-CH" smtClean="0"/>
              <a:t>downloaded from Flickr using Linux-on-Windows into one of </a:t>
            </a:r>
            <a:r>
              <a:rPr lang="de-CH"/>
              <a:t>the following 4 attributes </a:t>
            </a:r>
            <a:r>
              <a:rPr lang="de-CH" smtClean="0"/>
              <a:t>(+ their antonyms + UNK classes) taking </a:t>
            </a:r>
            <a:r>
              <a:rPr lang="de-CH"/>
              <a:t>the </a:t>
            </a:r>
            <a:r>
              <a:rPr lang="de-CH" smtClean="0"/>
              <a:t>argmax </a:t>
            </a:r>
            <a:r>
              <a:rPr lang="de-CH"/>
              <a:t>probability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smtClean="0"/>
              <a:t>Transfer </a:t>
            </a:r>
            <a:r>
              <a:rPr lang="de-CH" b="1"/>
              <a:t>Learning Approach</a:t>
            </a:r>
          </a:p>
          <a:p>
            <a:pPr marL="0" indent="0">
              <a:buNone/>
            </a:pPr>
            <a:r>
              <a:rPr lang="de-CH" smtClean="0"/>
              <a:t>Used pre-trained «ResNet50» </a:t>
            </a:r>
            <a:r>
              <a:rPr lang="de-CH"/>
              <a:t>model </a:t>
            </a:r>
            <a:r>
              <a:rPr lang="de-CH" smtClean="0"/>
              <a:t>(CNN) with 500k parameters and added </a:t>
            </a:r>
            <a:r>
              <a:rPr lang="de-CH"/>
              <a:t>our own last fully </a:t>
            </a:r>
            <a:r>
              <a:rPr lang="de-CH" smtClean="0"/>
              <a:t>connected </a:t>
            </a:r>
            <a:r>
              <a:rPr lang="de-CH"/>
              <a:t>classifier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/>
              <a:t>Model Prediction</a:t>
            </a:r>
            <a:endParaRPr lang="de-CH"/>
          </a:p>
          <a:p>
            <a:pPr marL="0" indent="0">
              <a:buNone/>
            </a:pPr>
            <a:r>
              <a:rPr lang="de-CH" smtClean="0"/>
              <a:t>Predicted </a:t>
            </a:r>
            <a:r>
              <a:rPr lang="de-CH"/>
              <a:t>class label for brand images.</a:t>
            </a:r>
          </a:p>
          <a:p>
            <a:pPr marL="0" indent="0">
              <a:buNone/>
            </a:pPr>
            <a:r>
              <a:rPr lang="de-CH" smtClean="0"/>
              <a:t>Example</a:t>
            </a:r>
            <a:r>
              <a:rPr lang="de-CH"/>
              <a:t>: Brand «DAR-VIDA» </a:t>
            </a:r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44C93209-B695-43BD-9134-3616C4710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87144"/>
              </p:ext>
            </p:extLst>
          </p:nvPr>
        </p:nvGraphicFramePr>
        <p:xfrm>
          <a:off x="6828341" y="2849624"/>
          <a:ext cx="2275698" cy="1008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7849">
                  <a:extLst>
                    <a:ext uri="{9D8B030D-6E8A-4147-A177-3AD203B41FA5}">
                      <a16:colId xmlns:a16="http://schemas.microsoft.com/office/drawing/2014/main" val="1206606293"/>
                    </a:ext>
                  </a:extLst>
                </a:gridCol>
                <a:gridCol w="1137849">
                  <a:extLst>
                    <a:ext uri="{9D8B030D-6E8A-4147-A177-3AD203B41FA5}">
                      <a16:colId xmlns:a16="http://schemas.microsoft.com/office/drawing/2014/main" val="126615385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Fun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Healthy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548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Glamorous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>
                          <a:solidFill>
                            <a:schemeClr val="accent4"/>
                          </a:solidFill>
                        </a:rPr>
                        <a:t>Rugged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17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2E9F72B-6F61-478E-89F9-462C59DEB2D2}"/>
              </a:ext>
            </a:extLst>
          </p:cNvPr>
          <p:cNvSpPr/>
          <p:nvPr/>
        </p:nvSpPr>
        <p:spPr bwMode="auto">
          <a:xfrm>
            <a:off x="6897216" y="5309125"/>
            <a:ext cx="648072" cy="4227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D782766D-637C-4136-AE12-0EE00C326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041985"/>
              </p:ext>
            </p:extLst>
          </p:nvPr>
        </p:nvGraphicFramePr>
        <p:xfrm>
          <a:off x="4664968" y="449176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B5A43DE-8773-4BCB-AD4C-5B48052C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062807"/>
              </p:ext>
            </p:extLst>
          </p:nvPr>
        </p:nvGraphicFramePr>
        <p:xfrm>
          <a:off x="7365268" y="448709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platzhalter 4"/>
          <p:cNvSpPr txBox="1">
            <a:spLocks/>
          </p:cNvSpPr>
          <p:nvPr/>
        </p:nvSpPr>
        <p:spPr bwMode="auto">
          <a:xfrm>
            <a:off x="2930" y="6660740"/>
            <a:ext cx="9903070" cy="224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kern="0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Listening</a:t>
            </a:r>
            <a:endParaRPr lang="de-DE" b="1" kern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49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12323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From Image Data to Model Deployment </a:t>
            </a:r>
            <a:r>
              <a:rPr lang="de-CH" smtClean="0">
                <a:latin typeface="Source Sans Pro Semibold" charset="0"/>
                <a:ea typeface="ヒラギノ角ゴ ProN W3" charset="0"/>
                <a:cs typeface="Source Sans Pro Semibold" charset="0"/>
              </a:rPr>
              <a:t>on a Web </a:t>
            </a:r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App</a:t>
            </a:r>
            <a:endParaRPr lang="de-DE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F80C483-48AB-4EA8-AB0C-E7C62C20B48C}"/>
              </a:ext>
            </a:extLst>
          </p:cNvPr>
          <p:cNvSpPr/>
          <p:nvPr/>
        </p:nvSpPr>
        <p:spPr bwMode="auto">
          <a:xfrm>
            <a:off x="557638" y="1664804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Flickr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CFC015-3DB5-461B-AA43-A6F776ED542D}"/>
              </a:ext>
            </a:extLst>
          </p:cNvPr>
          <p:cNvSpPr/>
          <p:nvPr/>
        </p:nvSpPr>
        <p:spPr bwMode="auto">
          <a:xfrm>
            <a:off x="3128256" y="1664804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Data Preprocessing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D1C62B-0B7B-4F07-A5E9-A25489185591}"/>
              </a:ext>
            </a:extLst>
          </p:cNvPr>
          <p:cNvSpPr/>
          <p:nvPr/>
        </p:nvSpPr>
        <p:spPr bwMode="auto">
          <a:xfrm>
            <a:off x="3130731" y="2874181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Train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F1F0B-5A93-479F-BB2A-97C878F9829B}"/>
              </a:ext>
            </a:extLst>
          </p:cNvPr>
          <p:cNvSpPr/>
          <p:nvPr/>
        </p:nvSpPr>
        <p:spPr bwMode="auto">
          <a:xfrm>
            <a:off x="4973862" y="2874181"/>
            <a:ext cx="951246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Validate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110BCE-213D-4B42-9F9B-B88E8EA12A7B}"/>
              </a:ext>
            </a:extLst>
          </p:cNvPr>
          <p:cNvSpPr/>
          <p:nvPr/>
        </p:nvSpPr>
        <p:spPr bwMode="auto">
          <a:xfrm>
            <a:off x="6365759" y="2874181"/>
            <a:ext cx="846889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Test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659907-703D-4265-9BDE-E97178F6F96D}"/>
              </a:ext>
            </a:extLst>
          </p:cNvPr>
          <p:cNvSpPr/>
          <p:nvPr/>
        </p:nvSpPr>
        <p:spPr bwMode="auto">
          <a:xfrm>
            <a:off x="3128256" y="4071628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 Classifier Model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EE4FDB0-288D-4D91-9BFF-3658D8A96213}"/>
              </a:ext>
            </a:extLst>
          </p:cNvPr>
          <p:cNvSpPr/>
          <p:nvPr/>
        </p:nvSpPr>
        <p:spPr bwMode="auto">
          <a:xfrm>
            <a:off x="560512" y="4071628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Unlabeled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Instagram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24BFB8EF-596F-488A-904E-C38070F84557}"/>
              </a:ext>
            </a:extLst>
          </p:cNvPr>
          <p:cNvSpPr/>
          <p:nvPr/>
        </p:nvSpPr>
        <p:spPr bwMode="auto">
          <a:xfrm>
            <a:off x="6645188" y="5199755"/>
            <a:ext cx="1980220" cy="1001553"/>
          </a:xfrm>
          <a:prstGeom prst="flowChartTerminator">
            <a:avLst/>
          </a:prstGeom>
          <a:solidFill>
            <a:srgbClr val="B6DF8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Web Application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D907F3D-84A5-4CBC-9909-71D9D0AB900E}"/>
              </a:ext>
            </a:extLst>
          </p:cNvPr>
          <p:cNvSpPr/>
          <p:nvPr/>
        </p:nvSpPr>
        <p:spPr bwMode="auto">
          <a:xfrm>
            <a:off x="3128256" y="5286485"/>
            <a:ext cx="1836204" cy="82809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Model Prediction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995AD0-7079-439E-919F-2664BA069970}"/>
              </a:ext>
            </a:extLst>
          </p:cNvPr>
          <p:cNvSpPr/>
          <p:nvPr/>
        </p:nvSpPr>
        <p:spPr bwMode="auto">
          <a:xfrm>
            <a:off x="3008784" y="2786372"/>
            <a:ext cx="4320480" cy="1020231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B2C36A0-2120-41F6-AE2F-10711B490AA3}"/>
              </a:ext>
            </a:extLst>
          </p:cNvPr>
          <p:cNvCxnSpPr>
            <a:stCxn id="3" idx="6"/>
            <a:endCxn id="5" idx="1"/>
          </p:cNvCxnSpPr>
          <p:nvPr/>
        </p:nvCxnSpPr>
        <p:spPr bwMode="auto">
          <a:xfrm>
            <a:off x="2249826" y="2078850"/>
            <a:ext cx="87843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4D88891-4F9C-4FC3-9620-5D1920CBE889}"/>
              </a:ext>
            </a:extLst>
          </p:cNvPr>
          <p:cNvCxnSpPr/>
          <p:nvPr/>
        </p:nvCxnSpPr>
        <p:spPr bwMode="auto">
          <a:xfrm>
            <a:off x="2261286" y="4485674"/>
            <a:ext cx="86697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62AC879-1391-4F75-A3A7-BF367CAC4C76}"/>
              </a:ext>
            </a:extLst>
          </p:cNvPr>
          <p:cNvCxnSpPr>
            <a:stCxn id="14" idx="2"/>
            <a:endCxn id="17" idx="0"/>
          </p:cNvCxnSpPr>
          <p:nvPr/>
        </p:nvCxnSpPr>
        <p:spPr bwMode="auto">
          <a:xfrm>
            <a:off x="4046358" y="4899720"/>
            <a:ext cx="0" cy="38676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36D857-52ED-48AA-9A24-5E0A47DF7C4D}"/>
              </a:ext>
            </a:extLst>
          </p:cNvPr>
          <p:cNvCxnSpPr>
            <a:stCxn id="5" idx="2"/>
          </p:cNvCxnSpPr>
          <p:nvPr/>
        </p:nvCxnSpPr>
        <p:spPr bwMode="auto">
          <a:xfrm>
            <a:off x="4046358" y="2492896"/>
            <a:ext cx="0" cy="29347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FC92CF2-63F3-4850-B786-1E80AE169C1B}"/>
              </a:ext>
            </a:extLst>
          </p:cNvPr>
          <p:cNvCxnSpPr>
            <a:endCxn id="14" idx="0"/>
          </p:cNvCxnSpPr>
          <p:nvPr/>
        </p:nvCxnSpPr>
        <p:spPr bwMode="auto">
          <a:xfrm>
            <a:off x="4046358" y="3806603"/>
            <a:ext cx="0" cy="26502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1D3A44-D877-4206-9AFF-AD531DBEE640}"/>
              </a:ext>
            </a:extLst>
          </p:cNvPr>
          <p:cNvCxnSpPr>
            <a:stCxn id="17" idx="3"/>
            <a:endCxn id="7" idx="1"/>
          </p:cNvCxnSpPr>
          <p:nvPr/>
        </p:nvCxnSpPr>
        <p:spPr bwMode="auto">
          <a:xfrm>
            <a:off x="4964460" y="5700531"/>
            <a:ext cx="1680728" cy="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46AA05-67BC-4EE9-8D94-75D3CA2CC998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5925108" y="3288227"/>
            <a:ext cx="440651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FAEEBDCE-C40F-44C8-B686-E69CE2A1B484}"/>
              </a:ext>
            </a:extLst>
          </p:cNvPr>
          <p:cNvSpPr/>
          <p:nvPr/>
        </p:nvSpPr>
        <p:spPr bwMode="auto">
          <a:xfrm>
            <a:off x="3722322" y="3394963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889A2627-F915-4237-8BAA-A2D016F060E2}"/>
              </a:ext>
            </a:extLst>
          </p:cNvPr>
          <p:cNvSpPr/>
          <p:nvPr/>
        </p:nvSpPr>
        <p:spPr bwMode="auto">
          <a:xfrm rot="10800000">
            <a:off x="3708822" y="2928269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21CB9E2F-7B4E-41A1-BD51-3AF6E9A609ED}"/>
              </a:ext>
            </a:extLst>
          </p:cNvPr>
          <p:cNvSpPr/>
          <p:nvPr/>
        </p:nvSpPr>
        <p:spPr bwMode="auto">
          <a:xfrm>
            <a:off x="7658485" y="2620620"/>
            <a:ext cx="2155055" cy="1865054"/>
          </a:xfrm>
          <a:prstGeom prst="wedgeRoundRectCallout">
            <a:avLst>
              <a:gd name="adj1" fmla="val -64967"/>
              <a:gd name="adj2" fmla="val 29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>
                <a:latin typeface="+mn-lt"/>
              </a:rPr>
              <a:t>Train-Test-Validation Split: </a:t>
            </a:r>
            <a:r>
              <a:rPr kumimoji="0" lang="de-CH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Neutraface Text Book" charset="0"/>
              </a:rPr>
              <a:t>80:10:10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One-vs-Rest approach: multiclass classification used where each </a:t>
            </a:r>
            <a:r>
              <a:rPr lang="de-CH" sz="1200">
                <a:latin typeface="+mn-lt"/>
              </a:rPr>
              <a:t>classifier was trained independently </a:t>
            </a:r>
            <a:r>
              <a:rPr lang="de-CH" sz="1200" smtClean="0">
                <a:latin typeface="+mn-lt"/>
              </a:rPr>
              <a:t>for </a:t>
            </a:r>
            <a:r>
              <a:rPr lang="de-CH" sz="1200">
                <a:latin typeface="+mn-lt"/>
              </a:rPr>
              <a:t>the corresponding  attribute </a:t>
            </a:r>
            <a:r>
              <a:rPr lang="de-CH" sz="1200" smtClean="0">
                <a:latin typeface="+mn-lt"/>
              </a:rPr>
              <a:t>in the dataset</a:t>
            </a:r>
            <a:endParaRPr kumimoji="0" lang="de-CH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rechblase: rechteckig mit abgerundeten Ecken 29">
                <a:extLst>
                  <a:ext uri="{FF2B5EF4-FFF2-40B4-BE49-F238E27FC236}">
                    <a16:creationId xmlns:a16="http://schemas.microsoft.com/office/drawing/2014/main" id="{72F02271-62C3-4D5B-BB74-D50397FCB035}"/>
                  </a:ext>
                </a:extLst>
              </p:cNvPr>
              <p:cNvSpPr/>
              <p:nvPr/>
            </p:nvSpPr>
            <p:spPr bwMode="auto">
              <a:xfrm>
                <a:off x="5259037" y="3990088"/>
                <a:ext cx="2070227" cy="1115969"/>
              </a:xfrm>
              <a:prstGeom prst="wedgeRoundRectCallout">
                <a:avLst>
                  <a:gd name="adj1" fmla="val -63439"/>
                  <a:gd name="adj2" fmla="val 39805"/>
                  <a:gd name="adj3" fmla="val 16667"/>
                </a:avLst>
              </a:prstGeom>
              <a:solidFill>
                <a:srgbClr val="FFD13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71450" marR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de-CH" sz="1200" smtClean="0">
                    <a:latin typeface="+mn-lt"/>
                  </a:rPr>
                  <a:t>Fitting one </a:t>
                </a:r>
                <a:r>
                  <a:rPr lang="de-CH" sz="1200">
                    <a:latin typeface="+mn-lt"/>
                  </a:rPr>
                  <a:t>classifier </a:t>
                </a:r>
                <a:r>
                  <a:rPr lang="de-CH" sz="1200" smtClean="0">
                    <a:latin typeface="+mn-lt"/>
                  </a:rPr>
                  <a:t>per </a:t>
                </a:r>
                <a:r>
                  <a:rPr lang="de-CH" sz="1200">
                    <a:latin typeface="+mn-lt"/>
                  </a:rPr>
                  <a:t>attribute</a:t>
                </a:r>
              </a:p>
              <a:p>
                <a:pPr marL="171450" indent="-171450" eaLnBrk="1" hangingPunct="1">
                  <a:buFont typeface="Arial" panose="020B0604020202020204" pitchFamily="34" charset="0"/>
                  <a:buChar char="•"/>
                </a:pPr>
                <a:r>
                  <a:rPr lang="de-CH" sz="1200">
                    <a:latin typeface="+mn-lt"/>
                  </a:rPr>
                  <a:t>Model accuracy</a:t>
                </a:r>
                <a:r>
                  <a:rPr lang="de-CH" sz="1200" smtClean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de-CH" sz="1200"/>
                  <a:t> </a:t>
                </a:r>
                <a:r>
                  <a:rPr lang="de-CH" sz="1200" smtClean="0"/>
                  <a:t>55%</a:t>
                </a:r>
                <a:r>
                  <a:rPr lang="de-CH" sz="1200"/>
                  <a:t> </a:t>
                </a:r>
                <a:r>
                  <a:rPr lang="de-CH" sz="1200" smtClean="0"/>
                  <a:t>up to</a:t>
                </a:r>
                <a:r>
                  <a:rPr lang="de-CH" sz="120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CH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de-CH" sz="1200" smtClean="0">
                    <a:latin typeface="+mn-lt"/>
                  </a:rPr>
                  <a:t> </a:t>
                </a:r>
                <a:r>
                  <a:rPr lang="de-CH" sz="1200">
                    <a:latin typeface="+mn-lt"/>
                  </a:rPr>
                  <a:t>73</a:t>
                </a:r>
                <a:r>
                  <a:rPr lang="de-CH" sz="1200" smtClean="0">
                    <a:latin typeface="+mn-lt"/>
                  </a:rPr>
                  <a:t>% (official benchmark: </a:t>
                </a:r>
                <a14:m>
                  <m:oMath xmlns:m="http://schemas.openxmlformats.org/officeDocument/2006/math">
                    <m:r>
                      <a:rPr lang="de-CH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de-CH" sz="1200"/>
                  <a:t> </a:t>
                </a:r>
                <a:r>
                  <a:rPr lang="de-CH" sz="1200" smtClean="0"/>
                  <a:t>80%</a:t>
                </a:r>
                <a:r>
                  <a:rPr lang="de-CH" sz="1200" smtClean="0">
                    <a:latin typeface="+mn-lt"/>
                  </a:rPr>
                  <a:t>)</a:t>
                </a:r>
                <a:endParaRPr lang="de-CH" sz="1200">
                  <a:latin typeface="+mn-lt"/>
                </a:endParaRPr>
              </a:p>
            </p:txBody>
          </p:sp>
        </mc:Choice>
        <mc:Fallback xmlns="">
          <p:sp>
            <p:nvSpPr>
              <p:cNvPr id="30" name="Sprechblase: rechteckig mit abgerundeten Ecken 29">
                <a:extLst>
                  <a:ext uri="{FF2B5EF4-FFF2-40B4-BE49-F238E27FC236}">
                    <a16:creationId xmlns:a16="http://schemas.microsoft.com/office/drawing/2014/main" id="{72F02271-62C3-4D5B-BB74-D50397FCB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9037" y="3990088"/>
                <a:ext cx="2070227" cy="1115969"/>
              </a:xfrm>
              <a:prstGeom prst="wedgeRoundRectCallout">
                <a:avLst>
                  <a:gd name="adj1" fmla="val -63439"/>
                  <a:gd name="adj2" fmla="val 3980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rechblase: rechteckig mit abgerundeten Ecken 31">
            <a:extLst>
              <a:ext uri="{FF2B5EF4-FFF2-40B4-BE49-F238E27FC236}">
                <a16:creationId xmlns:a16="http://schemas.microsoft.com/office/drawing/2014/main" id="{08EDACF1-DFFE-4802-A6D3-C160FF072A90}"/>
              </a:ext>
            </a:extLst>
          </p:cNvPr>
          <p:cNvSpPr/>
          <p:nvPr/>
        </p:nvSpPr>
        <p:spPr bwMode="auto">
          <a:xfrm>
            <a:off x="5259036" y="1268392"/>
            <a:ext cx="3207102" cy="1103935"/>
          </a:xfrm>
          <a:prstGeom prst="wedgeRoundRectCallout">
            <a:avLst>
              <a:gd name="adj1" fmla="val -63439"/>
              <a:gd name="adj2" fmla="val 3980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Resize images to same dimensions (300,300)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Remove corrupt images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Label antonym negatives for attributes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smtClean="0">
                <a:latin typeface="+mn-lt"/>
              </a:rPr>
              <a:t>Data augmentation</a:t>
            </a:r>
            <a:endParaRPr lang="de-CH" sz="1200">
              <a:latin typeface="+mn-lt"/>
            </a:endParaRPr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660740"/>
            <a:ext cx="9903070" cy="22464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</a:t>
            </a:r>
            <a:r>
              <a:rPr lang="de-DE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Listening</a:t>
            </a:r>
            <a:endParaRPr lang="de-DE" b="1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1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Limitations and Improvements</a:t>
            </a:r>
            <a:endParaRPr lang="en-GB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r>
              <a:rPr lang="de-DE" smtClean="0"/>
              <a:t>AI4Marketing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C283B-8D8F-4AD8-8AA8-F611770E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44" y="1236078"/>
            <a:ext cx="9118241" cy="46283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b="1" smtClean="0"/>
              <a:t>Back-end development: </a:t>
            </a:r>
            <a:r>
              <a:rPr lang="de-CH" smtClean="0"/>
              <a:t>tested model on images sourced with Github Instagram API, application still </a:t>
            </a:r>
            <a:r>
              <a:rPr lang="de-CH" err="1" smtClean="0"/>
              <a:t>pending</a:t>
            </a:r>
            <a:r>
              <a:rPr lang="de-CH" smtClean="0"/>
              <a:t> for Pinterest API on Pinterest Developers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smtClean="0"/>
              <a:t>Downloaded 23.2 GB worth of Flickr images, 1000 for all 12 attributes (+8) using Java/ shell script, made infinite scroll possible for sourcing Instagram images, copyright/licenses/royalties, bypass video URLs, age-limited http request blockages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smtClean="0"/>
              <a:t>Enlarged </a:t>
            </a:r>
            <a:r>
              <a:rPr lang="de-CH"/>
              <a:t>pipeline </a:t>
            </a:r>
            <a:r>
              <a:rPr lang="de-CH" smtClean="0"/>
              <a:t>throughput: ameliorated model accuracy (or F1-score) to 91.13% for </a:t>
            </a:r>
            <a:r>
              <a:rPr lang="de-CH"/>
              <a:t>attribute «</a:t>
            </a:r>
            <a:r>
              <a:rPr lang="de-CH"/>
              <a:t>healthy</a:t>
            </a:r>
            <a:r>
              <a:rPr lang="de-CH" smtClean="0"/>
              <a:t>», </a:t>
            </a:r>
            <a:r>
              <a:rPr lang="de-CH" smtClean="0"/>
              <a:t>but necessitates complexity vs. slimmed-down model design for user-friendliness and fast computing results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/>
              <a:t>Trained Model reiterations: changed approach from one model to OneVsRest models, used different pretrained </a:t>
            </a:r>
            <a:r>
              <a:rPr lang="de-CH" smtClean="0"/>
              <a:t>models resnet50, resnet100, and </a:t>
            </a:r>
            <a:r>
              <a:rPr lang="de-CH"/>
              <a:t>vgg16 and weights and sized them up through cross-validation, batch-trained , use multilabel instead of multiclass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b="1" smtClean="0"/>
              <a:t>Front-end development: </a:t>
            </a:r>
            <a:r>
              <a:rPr lang="de-CH" smtClean="0"/>
              <a:t>solved</a:t>
            </a:r>
            <a:r>
              <a:rPr lang="de-CH" b="1" smtClean="0"/>
              <a:t> </a:t>
            </a:r>
            <a:r>
              <a:rPr lang="de-CH" smtClean="0"/>
              <a:t>naming idiosyncrasies of official Instagram brand accounts, saved images to variable not onto user’s desktop client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de-CH" smtClean="0"/>
              <a:t>Tentative deployment on Google App Engine, portability across browsers, responsive design, UI/UX design, user traffic, multimedia document embedding </a:t>
            </a:r>
          </a:p>
          <a:p>
            <a:pPr marL="285750" indent="-285750">
              <a:buFontTx/>
              <a:buChar char="-"/>
            </a:pPr>
            <a:endParaRPr lang="de-CH" smtClean="0"/>
          </a:p>
          <a:p>
            <a:pPr marL="285750" indent="-285750">
              <a:buFontTx/>
              <a:buChar char="-"/>
            </a:pPr>
            <a:endParaRPr lang="de-CH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660740"/>
            <a:ext cx="9903070" cy="22464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 to use Deep Learning for Marketing? | Visual </a:t>
            </a:r>
            <a:r>
              <a:rPr lang="de-DE" smtClean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Listening</a:t>
            </a:r>
            <a:endParaRPr lang="de-DE" b="1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olo 3"/>
          <p:cNvSpPr>
            <a:spLocks noGrp="1"/>
          </p:cNvSpPr>
          <p:nvPr>
            <p:ph type="title"/>
          </p:nvPr>
        </p:nvSpPr>
        <p:spPr bwMode="auto">
          <a:xfrm>
            <a:off x="619125" y="2408238"/>
            <a:ext cx="8648700" cy="660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noProof="1" smtClean="0">
                <a:latin typeface="Source Sans Pro Semibold" charset="0"/>
                <a:ea typeface="ヒラギノ角ゴ ProN W3" charset="0"/>
                <a:cs typeface="Source Sans Pro Semibold" charset="0"/>
              </a:rPr>
              <a:t>            </a:t>
            </a:r>
            <a:endParaRPr lang="en-US" noProof="1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9A499-C810-4816-A32B-35813142A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latin typeface="Neutraface Text Book" charset="0"/>
                <a:ea typeface="ヒラギノ角ゴ ProN W3" charset="0"/>
                <a:cs typeface="Neutraface Text Book" charset="0"/>
              </a:rPr>
              <a:t>Neeraj Kumar | Linda Samsinger  | Theebana Rajendram | Vincent Rüegge</a:t>
            </a:r>
          </a:p>
          <a:p>
            <a:endParaRPr lang="en-US" noProof="1"/>
          </a:p>
        </p:txBody>
      </p:sp>
      <p:sp>
        <p:nvSpPr>
          <p:cNvPr id="5" name="Titel 3"/>
          <p:cNvSpPr>
            <a:spLocks noGrp="1"/>
          </p:cNvSpPr>
          <p:nvPr>
            <p:ph idx="1"/>
          </p:nvPr>
        </p:nvSpPr>
        <p:spPr bwMode="auto">
          <a:xfrm>
            <a:off x="619125" y="2528888"/>
            <a:ext cx="8648700" cy="2286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noProof="1" smtClean="0">
                <a:latin typeface="Berlin Sans FB" panose="020E0602020502020306" pitchFamily="34" charset="0"/>
                <a:ea typeface="ヒラギノ角ゴ ProN W3" charset="0"/>
                <a:cs typeface="Arial" panose="020B0604020202020204" pitchFamily="34" charset="0"/>
              </a:rPr>
              <a:t>Thank you for listening!</a:t>
            </a:r>
            <a:endParaRPr lang="en-US" sz="4400" noProof="1">
              <a:latin typeface="Berlin Sans FB" panose="020E0602020502020306" pitchFamily="34" charset="0"/>
              <a:ea typeface="ヒラギノ角ゴ ProN W3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heme/theme1.xml><?xml version="1.0" encoding="utf-8"?>
<a:theme xmlns:a="http://schemas.openxmlformats.org/drawingml/2006/main" name="Greenpeace_Presentation">
  <a:themeElements>
    <a:clrScheme name="Custom 1">
      <a:dk1>
        <a:srgbClr val="00009B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99CC00"/>
      </a:folHlink>
    </a:clrScheme>
    <a:fontScheme name="text cat 1">
      <a:majorFont>
        <a:latin typeface="Neutraface Text Book"/>
        <a:ea typeface="ヒラギノ角ゴ ProN W3"/>
        <a:cs typeface="ヒラギノ角ゴ ProN W3"/>
      </a:majorFont>
      <a:minorFont>
        <a:latin typeface="Neutraface Text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lnDef>
  </a:objectDefaults>
  <a:extraClrSchemeLst>
    <a:extraClrScheme>
      <a:clrScheme name="text ca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D139C2-9CC7-49AF-9020-15A0AF14A24C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Greenpeace_Presentation.potx</Template>
  <TotalTime>0</TotalTime>
  <Pages>0</Pages>
  <Words>959</Words>
  <Characters>0</Characters>
  <Application>Microsoft Office PowerPoint</Application>
  <PresentationFormat>A4 Paper (210x297 mm)</PresentationFormat>
  <Lines>0</Lines>
  <Paragraphs>115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MS PGothic</vt:lpstr>
      <vt:lpstr>Arial</vt:lpstr>
      <vt:lpstr>Berlin Sans FB</vt:lpstr>
      <vt:lpstr>Calibri</vt:lpstr>
      <vt:lpstr>Cambria Math</vt:lpstr>
      <vt:lpstr>Monotype Sorts</vt:lpstr>
      <vt:lpstr>Neutraface Text Bold</vt:lpstr>
      <vt:lpstr>Neutraface Text Book</vt:lpstr>
      <vt:lpstr>NeutrafaceText-DemiAlt</vt:lpstr>
      <vt:lpstr>NeutrafaceText-Light</vt:lpstr>
      <vt:lpstr>Source Sans Pro</vt:lpstr>
      <vt:lpstr>Source Sans Pro Bold</vt:lpstr>
      <vt:lpstr>Source Sans Pro Light</vt:lpstr>
      <vt:lpstr>Source Sans Pro Semibold</vt:lpstr>
      <vt:lpstr>ヒラギノ角ゴ ProN W3</vt:lpstr>
      <vt:lpstr>Greenpeace_Presentation</vt:lpstr>
      <vt:lpstr>think-cell Slide</vt:lpstr>
      <vt:lpstr>Visual Listening</vt:lpstr>
      <vt:lpstr>Agenda</vt:lpstr>
      <vt:lpstr>Introduction</vt:lpstr>
      <vt:lpstr>Benefits of a Brand Management Web Tool for Marketing Personnel </vt:lpstr>
      <vt:lpstr>Design of the Deep Learning Model Architecture</vt:lpstr>
      <vt:lpstr>From Image Data to Model Deployment on a Web App</vt:lpstr>
      <vt:lpstr>Limitations and Improvements</vt:lpstr>
      <vt:lpstr>           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Meierer</dc:creator>
  <cp:lastModifiedBy>Linda Samsinger (lsamsi)</cp:lastModifiedBy>
  <cp:revision>1107</cp:revision>
  <cp:lastPrinted>2017-02-09T19:24:07Z</cp:lastPrinted>
  <dcterms:created xsi:type="dcterms:W3CDTF">2012-01-01T19:20:04Z</dcterms:created>
  <dcterms:modified xsi:type="dcterms:W3CDTF">2020-04-21T14:09:51Z</dcterms:modified>
</cp:coreProperties>
</file>