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60"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82" d="100"/>
          <a:sy n="82"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4D05E-9879-4045-8566-A6C145891754}" type="datetimeFigureOut">
              <a:rPr lang="de-CH" smtClean="0"/>
              <a:t>18.04.2020</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2990C-6F4A-4746-AECC-2F5760C23671}" type="slidenum">
              <a:rPr lang="de-CH" smtClean="0"/>
              <a:t>‹#›</a:t>
            </a:fld>
            <a:endParaRPr lang="de-CH"/>
          </a:p>
        </p:txBody>
      </p:sp>
    </p:spTree>
    <p:extLst>
      <p:ext uri="{BB962C8B-B14F-4D97-AF65-F5344CB8AC3E}">
        <p14:creationId xmlns:p14="http://schemas.microsoft.com/office/powerpoint/2010/main" val="418731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18.04.2020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32823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18.04.2020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76249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18.04.2020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74973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18.04.2020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09846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C7ED8D-8335-45BF-A55E-4E4CF5103BD5}" type="datetimeFigureOut">
              <a:rPr lang="de-CH" smtClean="0"/>
              <a:t>18.04.2020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60803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04C7ED8D-8335-45BF-A55E-4E4CF5103BD5}" type="datetimeFigureOut">
              <a:rPr lang="de-CH" smtClean="0"/>
              <a:t>18.04.2020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69850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04C7ED8D-8335-45BF-A55E-4E4CF5103BD5}" type="datetimeFigureOut">
              <a:rPr lang="de-CH" smtClean="0"/>
              <a:t>18.04.2020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92398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04C7ED8D-8335-45BF-A55E-4E4CF5103BD5}" type="datetimeFigureOut">
              <a:rPr lang="de-CH" smtClean="0"/>
              <a:t>18.04.2020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06016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7ED8D-8335-45BF-A55E-4E4CF5103BD5}" type="datetimeFigureOut">
              <a:rPr lang="de-CH" smtClean="0"/>
              <a:t>18.04.2020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99357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C7ED8D-8335-45BF-A55E-4E4CF5103BD5}" type="datetimeFigureOut">
              <a:rPr lang="de-CH" smtClean="0"/>
              <a:t>18.04.2020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8806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C7ED8D-8335-45BF-A55E-4E4CF5103BD5}" type="datetimeFigureOut">
              <a:rPr lang="de-CH" smtClean="0"/>
              <a:t>18.04.2020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1387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7ED8D-8335-45BF-A55E-4E4CF5103BD5}" type="datetimeFigureOut">
              <a:rPr lang="de-CH" smtClean="0"/>
              <a:t>18.04.2020</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40C6E-DC75-4710-AE74-971D565EAFB9}" type="slidenum">
              <a:rPr lang="de-CH" smtClean="0"/>
              <a:t>‹#›</a:t>
            </a:fld>
            <a:endParaRPr lang="de-CH"/>
          </a:p>
        </p:txBody>
      </p:sp>
    </p:spTree>
    <p:extLst>
      <p:ext uri="{BB962C8B-B14F-4D97-AF65-F5344CB8AC3E}">
        <p14:creationId xmlns:p14="http://schemas.microsoft.com/office/powerpoint/2010/main" val="225848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err="1" smtClean="0"/>
              <a:t>Webapp</a:t>
            </a:r>
            <a:endParaRPr lang="de-CH" dirty="0"/>
          </a:p>
        </p:txBody>
      </p:sp>
      <p:sp>
        <p:nvSpPr>
          <p:cNvPr id="3" name="Subtitle 2"/>
          <p:cNvSpPr>
            <a:spLocks noGrp="1"/>
          </p:cNvSpPr>
          <p:nvPr>
            <p:ph type="subTitle" idx="1"/>
          </p:nvPr>
        </p:nvSpPr>
        <p:spPr/>
        <p:txBody>
          <a:bodyPr/>
          <a:lstStyle/>
          <a:p>
            <a:r>
              <a:rPr lang="de-CH" dirty="0" smtClean="0"/>
              <a:t>Brand Management</a:t>
            </a:r>
            <a:endParaRPr lang="de-CH" dirty="0"/>
          </a:p>
        </p:txBody>
      </p:sp>
    </p:spTree>
    <p:extLst>
      <p:ext uri="{BB962C8B-B14F-4D97-AF65-F5344CB8AC3E}">
        <p14:creationId xmlns:p14="http://schemas.microsoft.com/office/powerpoint/2010/main" val="122366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75571" y="1028668"/>
            <a:ext cx="11316429" cy="5416868"/>
          </a:xfrm>
          <a:prstGeom prst="rect">
            <a:avLst/>
          </a:prstGeom>
          <a:noFill/>
        </p:spPr>
        <p:txBody>
          <a:bodyPr wrap="square" rtlCol="0">
            <a:spAutoFit/>
          </a:bodyPr>
          <a:lstStyle/>
          <a:p>
            <a:r>
              <a:rPr lang="de-CH" sz="3200" b="1" dirty="0" smtClean="0"/>
              <a:t>Brand </a:t>
            </a:r>
            <a:r>
              <a:rPr lang="de-CH" sz="3200" b="1" dirty="0" err="1" smtClean="0"/>
              <a:t>Personality</a:t>
            </a:r>
            <a:r>
              <a:rPr lang="de-CH" sz="3200" b="1" dirty="0" smtClean="0"/>
              <a:t> </a:t>
            </a:r>
            <a:r>
              <a:rPr lang="de-CH" sz="3200" b="1" dirty="0" err="1" smtClean="0"/>
              <a:t>Calculator</a:t>
            </a:r>
            <a:r>
              <a:rPr lang="de-CH" sz="3200" b="1" dirty="0" smtClean="0"/>
              <a:t> </a:t>
            </a:r>
          </a:p>
          <a:p>
            <a:endParaRPr lang="de-CH" sz="3200" b="1" dirty="0"/>
          </a:p>
          <a:p>
            <a:r>
              <a:rPr lang="de-CH" sz="2400" b="1" dirty="0" err="1" smtClean="0"/>
              <a:t>Discover</a:t>
            </a:r>
            <a:r>
              <a:rPr lang="de-CH" sz="2400" b="1" dirty="0" smtClean="0"/>
              <a:t> </a:t>
            </a:r>
            <a:r>
              <a:rPr lang="de-CH" sz="2400" b="1" dirty="0" err="1" smtClean="0"/>
              <a:t>how</a:t>
            </a:r>
            <a:r>
              <a:rPr lang="de-CH" sz="2400" b="1" dirty="0" smtClean="0"/>
              <a:t> </a:t>
            </a:r>
            <a:r>
              <a:rPr lang="de-CH" sz="2400" b="1" dirty="0" err="1" smtClean="0"/>
              <a:t>your</a:t>
            </a:r>
            <a:r>
              <a:rPr lang="de-CH" sz="2400" b="1" dirty="0" smtClean="0"/>
              <a:t> </a:t>
            </a:r>
            <a:r>
              <a:rPr lang="de-CH" sz="2400" b="1" dirty="0" err="1" smtClean="0"/>
              <a:t>brand</a:t>
            </a:r>
            <a:r>
              <a:rPr lang="de-CH" sz="2400" b="1" dirty="0" smtClean="0"/>
              <a:t> </a:t>
            </a:r>
            <a:r>
              <a:rPr lang="de-CH" sz="2400" b="1" dirty="0" err="1" smtClean="0"/>
              <a:t>is</a:t>
            </a:r>
            <a:r>
              <a:rPr lang="de-CH" sz="2400" b="1" dirty="0" smtClean="0"/>
              <a:t> </a:t>
            </a:r>
            <a:r>
              <a:rPr lang="de-CH" sz="2400" b="1" dirty="0" err="1" smtClean="0"/>
              <a:t>perceived</a:t>
            </a:r>
            <a:r>
              <a:rPr lang="de-CH" sz="2400" b="1" dirty="0" smtClean="0"/>
              <a:t>. </a:t>
            </a:r>
          </a:p>
          <a:p>
            <a:endParaRPr lang="de-CH" sz="2400" b="1" dirty="0" smtClean="0"/>
          </a:p>
          <a:p>
            <a:endParaRPr lang="de-CH" sz="2400" b="1" dirty="0" smtClean="0"/>
          </a:p>
          <a:p>
            <a:r>
              <a:rPr lang="de-CH" sz="2400" b="1" dirty="0" smtClean="0"/>
              <a:t>Brand: </a:t>
            </a:r>
            <a:r>
              <a:rPr lang="de-CH" sz="2400" i="1" dirty="0" err="1" smtClean="0"/>
              <a:t>Manor</a:t>
            </a:r>
            <a:endParaRPr lang="de-CH" sz="2400" i="1" dirty="0" smtClean="0"/>
          </a:p>
          <a:p>
            <a:r>
              <a:rPr lang="de-CH" sz="2400" b="1" dirty="0" smtClean="0"/>
              <a:t>Account name</a:t>
            </a:r>
            <a:r>
              <a:rPr lang="de-CH" sz="2400" b="1" baseline="30000" dirty="0" smtClean="0"/>
              <a:t>1</a:t>
            </a:r>
            <a:r>
              <a:rPr lang="de-CH" sz="2400" b="1" dirty="0" smtClean="0"/>
              <a:t>:  </a:t>
            </a:r>
            <a:r>
              <a:rPr lang="de-CH" sz="2400" i="1" dirty="0" err="1" smtClean="0"/>
              <a:t>manor_schweiz</a:t>
            </a:r>
            <a:endParaRPr lang="de-CH" sz="2400" i="1" dirty="0"/>
          </a:p>
          <a:p>
            <a:endParaRPr lang="de-CH" sz="2400" i="1" dirty="0" smtClean="0"/>
          </a:p>
          <a:p>
            <a:r>
              <a:rPr lang="de-CH" sz="2400" dirty="0" smtClean="0"/>
              <a:t>The </a:t>
            </a:r>
            <a:r>
              <a:rPr lang="de-CH" sz="2400" dirty="0" err="1" smtClean="0"/>
              <a:t>brand</a:t>
            </a:r>
            <a:r>
              <a:rPr lang="de-CH" sz="2400" dirty="0" smtClean="0"/>
              <a:t> </a:t>
            </a:r>
            <a:r>
              <a:rPr lang="de-CH" sz="2400" dirty="0" err="1" smtClean="0"/>
              <a:t>personality</a:t>
            </a:r>
            <a:r>
              <a:rPr lang="de-CH" sz="2400" dirty="0" smtClean="0"/>
              <a:t> </a:t>
            </a:r>
            <a:r>
              <a:rPr lang="de-CH" sz="2400" dirty="0" err="1" smtClean="0"/>
              <a:t>is</a:t>
            </a:r>
            <a:r>
              <a:rPr lang="de-CH" sz="2400" dirty="0" smtClean="0"/>
              <a:t> </a:t>
            </a:r>
            <a:r>
              <a:rPr lang="de-CH" sz="2400" dirty="0" err="1" smtClean="0"/>
              <a:t>assessed</a:t>
            </a:r>
            <a:r>
              <a:rPr lang="de-CH" sz="2400" dirty="0" smtClean="0"/>
              <a:t> on Instagram </a:t>
            </a:r>
            <a:r>
              <a:rPr lang="de-CH" sz="2400" dirty="0" err="1" smtClean="0"/>
              <a:t>based</a:t>
            </a:r>
            <a:r>
              <a:rPr lang="de-CH" sz="2400" dirty="0" smtClean="0"/>
              <a:t> on </a:t>
            </a:r>
            <a:r>
              <a:rPr lang="de-CH" sz="2400" dirty="0" err="1" smtClean="0"/>
              <a:t>the</a:t>
            </a:r>
            <a:r>
              <a:rPr lang="de-CH" sz="2400" dirty="0" smtClean="0"/>
              <a:t> </a:t>
            </a:r>
            <a:r>
              <a:rPr lang="de-CH" sz="2400" dirty="0" err="1" smtClean="0"/>
              <a:t>following</a:t>
            </a:r>
            <a:r>
              <a:rPr lang="de-CH" sz="2400" dirty="0" smtClean="0"/>
              <a:t> </a:t>
            </a:r>
            <a:r>
              <a:rPr lang="de-CH" sz="2400" dirty="0" err="1" smtClean="0"/>
              <a:t>categories</a:t>
            </a:r>
            <a:r>
              <a:rPr lang="de-CH" sz="2400" dirty="0" smtClean="0"/>
              <a:t>: </a:t>
            </a:r>
            <a:r>
              <a:rPr lang="en-US" sz="2400" dirty="0" smtClean="0"/>
              <a:t>1. fun 2. glamorous 3. healthy 4. rugged 5. honest 6. competent 7. intelligent 8. sophisticated 9. excited 10. sincere 11. wholesome 12. cheerful 13. daring 14. spirited 15. imaginative 16. reliable 17. charming 18. outdoorsy 19. tough 20. successful</a:t>
            </a:r>
            <a:endParaRPr lang="de-CH" sz="2400" dirty="0" smtClean="0"/>
          </a:p>
          <a:p>
            <a:endParaRPr lang="de-CH" sz="2400" i="1" dirty="0"/>
          </a:p>
          <a:p>
            <a:r>
              <a:rPr lang="de-CH" i="1" dirty="0" smtClean="0"/>
              <a:t>1. Official Instagram </a:t>
            </a:r>
            <a:r>
              <a:rPr lang="de-CH" i="1" dirty="0" err="1" smtClean="0"/>
              <a:t>brand</a:t>
            </a:r>
            <a:r>
              <a:rPr lang="de-CH" i="1" dirty="0" smtClean="0"/>
              <a:t> </a:t>
            </a:r>
            <a:r>
              <a:rPr lang="de-CH" i="1" dirty="0" err="1" smtClean="0"/>
              <a:t>account</a:t>
            </a:r>
            <a:r>
              <a:rPr lang="de-CH" i="1" dirty="0" smtClean="0"/>
              <a:t> </a:t>
            </a:r>
            <a:r>
              <a:rPr lang="de-CH" i="1" dirty="0" err="1" smtClean="0"/>
              <a:t>name</a:t>
            </a:r>
            <a:r>
              <a:rPr lang="de-CH" i="1" dirty="0" smtClean="0"/>
              <a:t> </a:t>
            </a:r>
          </a:p>
        </p:txBody>
      </p:sp>
      <p:pic>
        <p:nvPicPr>
          <p:cNvPr id="13" name="Picture 12"/>
          <p:cNvPicPr>
            <a:picLocks noChangeAspect="1"/>
          </p:cNvPicPr>
          <p:nvPr/>
        </p:nvPicPr>
        <p:blipFill>
          <a:blip r:embed="rId2"/>
          <a:stretch>
            <a:fillRect/>
          </a:stretch>
        </p:blipFill>
        <p:spPr>
          <a:xfrm>
            <a:off x="7671755" y="595401"/>
            <a:ext cx="2948506" cy="3369721"/>
          </a:xfrm>
          <a:prstGeom prst="rect">
            <a:avLst/>
          </a:prstGeom>
        </p:spPr>
      </p:pic>
    </p:spTree>
    <p:extLst>
      <p:ext uri="{BB962C8B-B14F-4D97-AF65-F5344CB8AC3E}">
        <p14:creationId xmlns:p14="http://schemas.microsoft.com/office/powerpoint/2010/main" val="1113634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1532" y="769533"/>
            <a:ext cx="3190875" cy="14287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08687293"/>
              </p:ext>
            </p:extLst>
          </p:nvPr>
        </p:nvGraphicFramePr>
        <p:xfrm>
          <a:off x="875571" y="3214146"/>
          <a:ext cx="6812896" cy="2966720"/>
        </p:xfrm>
        <a:graphic>
          <a:graphicData uri="http://schemas.openxmlformats.org/drawingml/2006/table">
            <a:tbl>
              <a:tblPr firstRow="1" bandRow="1">
                <a:tableStyleId>{5940675A-B579-460E-94D1-54222C63F5DA}</a:tableStyleId>
              </a:tblPr>
              <a:tblGrid>
                <a:gridCol w="914119">
                  <a:extLst>
                    <a:ext uri="{9D8B030D-6E8A-4147-A177-3AD203B41FA5}">
                      <a16:colId xmlns:a16="http://schemas.microsoft.com/office/drawing/2014/main" val="410872876"/>
                    </a:ext>
                  </a:extLst>
                </a:gridCol>
                <a:gridCol w="1416423">
                  <a:extLst>
                    <a:ext uri="{9D8B030D-6E8A-4147-A177-3AD203B41FA5}">
                      <a16:colId xmlns:a16="http://schemas.microsoft.com/office/drawing/2014/main" val="3063393729"/>
                    </a:ext>
                  </a:extLst>
                </a:gridCol>
                <a:gridCol w="1212036">
                  <a:extLst>
                    <a:ext uri="{9D8B030D-6E8A-4147-A177-3AD203B41FA5}">
                      <a16:colId xmlns:a16="http://schemas.microsoft.com/office/drawing/2014/main" val="4210006735"/>
                    </a:ext>
                  </a:extLst>
                </a:gridCol>
                <a:gridCol w="1090106">
                  <a:extLst>
                    <a:ext uri="{9D8B030D-6E8A-4147-A177-3AD203B41FA5}">
                      <a16:colId xmlns:a16="http://schemas.microsoft.com/office/drawing/2014/main" val="2311601528"/>
                    </a:ext>
                  </a:extLst>
                </a:gridCol>
                <a:gridCol w="953842">
                  <a:extLst>
                    <a:ext uri="{9D8B030D-6E8A-4147-A177-3AD203B41FA5}">
                      <a16:colId xmlns:a16="http://schemas.microsoft.com/office/drawing/2014/main" val="1840300841"/>
                    </a:ext>
                  </a:extLst>
                </a:gridCol>
                <a:gridCol w="1226370">
                  <a:extLst>
                    <a:ext uri="{9D8B030D-6E8A-4147-A177-3AD203B41FA5}">
                      <a16:colId xmlns:a16="http://schemas.microsoft.com/office/drawing/2014/main" val="3027026714"/>
                    </a:ext>
                  </a:extLst>
                </a:gridCol>
              </a:tblGrid>
              <a:tr h="370840">
                <a:tc>
                  <a:txBody>
                    <a:bodyPr/>
                    <a:lstStyle/>
                    <a:p>
                      <a:r>
                        <a:rPr lang="de-CH" dirty="0" smtClean="0"/>
                        <a:t>Rank</a:t>
                      </a:r>
                      <a:endParaRPr lang="de-CH" dirty="0"/>
                    </a:p>
                  </a:txBody>
                  <a:tcPr/>
                </a:tc>
                <a:tc>
                  <a:txBody>
                    <a:bodyPr/>
                    <a:lstStyle/>
                    <a:p>
                      <a:r>
                        <a:rPr lang="de-CH" dirty="0" smtClean="0"/>
                        <a:t>Attribute</a:t>
                      </a:r>
                      <a:endParaRPr lang="de-CH" dirty="0"/>
                    </a:p>
                  </a:txBody>
                  <a:tcPr/>
                </a:tc>
                <a:tc gridSpan="2">
                  <a:txBody>
                    <a:bodyPr/>
                    <a:lstStyle/>
                    <a:p>
                      <a:r>
                        <a:rPr lang="de-CH" dirty="0" smtClean="0"/>
                        <a:t>Official Instagram</a:t>
                      </a:r>
                      <a:endParaRPr lang="de-CH" dirty="0"/>
                    </a:p>
                  </a:txBody>
                  <a:tcPr/>
                </a:tc>
                <a:tc hMerge="1">
                  <a:txBody>
                    <a:bodyPr/>
                    <a:lstStyle/>
                    <a:p>
                      <a:endParaRPr lang="de-CH"/>
                    </a:p>
                  </a:txBody>
                  <a:tcPr/>
                </a:tc>
                <a:tc gridSpan="2">
                  <a:txBody>
                    <a:bodyPr/>
                    <a:lstStyle/>
                    <a:p>
                      <a:r>
                        <a:rPr lang="de-CH" dirty="0" err="1" smtClean="0"/>
                        <a:t>Inofficial</a:t>
                      </a:r>
                      <a:r>
                        <a:rPr lang="de-CH" dirty="0" smtClean="0"/>
                        <a:t> Instagram </a:t>
                      </a:r>
                      <a:endParaRPr lang="de-CH" dirty="0"/>
                    </a:p>
                  </a:txBody>
                  <a:tcPr/>
                </a:tc>
                <a:tc hMerge="1">
                  <a:txBody>
                    <a:bodyPr/>
                    <a:lstStyle/>
                    <a:p>
                      <a:endParaRPr lang="de-CH"/>
                    </a:p>
                  </a:txBody>
                  <a:tcPr/>
                </a:tc>
                <a:extLst>
                  <a:ext uri="{0D108BD9-81ED-4DB2-BD59-A6C34878D82A}">
                    <a16:rowId xmlns:a16="http://schemas.microsoft.com/office/drawing/2014/main" val="3979480586"/>
                  </a:ext>
                </a:extLst>
              </a:tr>
              <a:tr h="370840">
                <a:tc>
                  <a:txBody>
                    <a:bodyPr/>
                    <a:lstStyle/>
                    <a:p>
                      <a:r>
                        <a:rPr lang="de-CH" dirty="0" smtClean="0"/>
                        <a:t>1.</a:t>
                      </a:r>
                      <a:endParaRPr lang="de-CH" dirty="0"/>
                    </a:p>
                  </a:txBody>
                  <a:tcPr/>
                </a:tc>
                <a:tc>
                  <a:txBody>
                    <a:bodyPr/>
                    <a:lstStyle/>
                    <a:p>
                      <a:r>
                        <a:rPr lang="de-CH" dirty="0" err="1" smtClean="0"/>
                        <a:t>Healthy</a:t>
                      </a:r>
                      <a:endParaRPr lang="de-CH" dirty="0"/>
                    </a:p>
                  </a:txBody>
                  <a:tcPr/>
                </a:tc>
                <a:tc>
                  <a:txBody>
                    <a:bodyPr/>
                    <a:lstStyle/>
                    <a:p>
                      <a:r>
                        <a:rPr lang="de-CH" dirty="0" smtClean="0"/>
                        <a:t>20</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60.6%</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432</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80%</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0781063"/>
                  </a:ext>
                </a:extLst>
              </a:tr>
              <a:tr h="370840">
                <a:tc>
                  <a:txBody>
                    <a:bodyPr/>
                    <a:lstStyle/>
                    <a:p>
                      <a:r>
                        <a:rPr lang="de-CH" dirty="0" smtClean="0"/>
                        <a:t>2. </a:t>
                      </a:r>
                      <a:endParaRPr lang="de-CH" dirty="0"/>
                    </a:p>
                  </a:txBody>
                  <a:tcPr/>
                </a:tc>
                <a:tc>
                  <a:txBody>
                    <a:bodyPr/>
                    <a:lstStyle/>
                    <a:p>
                      <a:r>
                        <a:rPr lang="de-CH" dirty="0" err="1" smtClean="0"/>
                        <a:t>Rugged</a:t>
                      </a:r>
                      <a:endParaRPr lang="de-CH" dirty="0"/>
                    </a:p>
                  </a:txBody>
                  <a:tcPr/>
                </a:tc>
                <a:tc>
                  <a:txBody>
                    <a:bodyPr/>
                    <a:lstStyle/>
                    <a:p>
                      <a:r>
                        <a:rPr lang="de-CH" dirty="0" smtClean="0"/>
                        <a:t>13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21.5%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144</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78%</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01583437"/>
                  </a:ext>
                </a:extLst>
              </a:tr>
              <a:tr h="370840">
                <a:tc>
                  <a:txBody>
                    <a:bodyPr/>
                    <a:lstStyle/>
                    <a:p>
                      <a:r>
                        <a:rPr lang="de-CH" dirty="0" smtClean="0"/>
                        <a:t>3. </a:t>
                      </a:r>
                      <a:endParaRPr lang="de-CH" dirty="0"/>
                    </a:p>
                  </a:txBody>
                  <a:tcPr/>
                </a:tc>
                <a:tc>
                  <a:txBody>
                    <a:bodyPr/>
                    <a:lstStyle/>
                    <a:p>
                      <a:r>
                        <a:rPr lang="de-CH" dirty="0" err="1" smtClean="0"/>
                        <a:t>Optimistic</a:t>
                      </a:r>
                      <a:endParaRPr lang="de-CH" dirty="0"/>
                    </a:p>
                  </a:txBody>
                  <a:tcPr/>
                </a:tc>
                <a:tc>
                  <a:txBody>
                    <a:bodyPr/>
                    <a:lstStyle/>
                    <a:p>
                      <a:r>
                        <a:rPr lang="de-CH" dirty="0" smtClean="0"/>
                        <a:t>7</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11.4%</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90</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66%</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3838069"/>
                  </a:ext>
                </a:extLst>
              </a:tr>
              <a:tr h="370840">
                <a:tc>
                  <a:txBody>
                    <a:bodyPr/>
                    <a:lstStyle/>
                    <a:p>
                      <a:r>
                        <a:rPr lang="de-CH" dirty="0" smtClean="0"/>
                        <a:t>4.</a:t>
                      </a:r>
                      <a:endParaRPr lang="de-CH" dirty="0"/>
                    </a:p>
                  </a:txBody>
                  <a:tcPr/>
                </a:tc>
                <a:tc>
                  <a:txBody>
                    <a:bodyPr/>
                    <a:lstStyle/>
                    <a:p>
                      <a:r>
                        <a:rPr lang="de-CH" dirty="0" err="1" smtClean="0"/>
                        <a:t>Reliable</a:t>
                      </a:r>
                      <a:endParaRPr lang="de-CH" dirty="0"/>
                    </a:p>
                  </a:txBody>
                  <a:tcPr/>
                </a:tc>
                <a:tc>
                  <a:txBody>
                    <a:bodyPr/>
                    <a:lstStyle/>
                    <a:p>
                      <a:r>
                        <a:rPr lang="de-CH" dirty="0" smtClean="0"/>
                        <a:t>5</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66</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50%</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361812"/>
                  </a:ext>
                </a:extLst>
              </a:tr>
              <a:tr h="370840">
                <a:tc>
                  <a:txBody>
                    <a:bodyPr/>
                    <a:lstStyle/>
                    <a:p>
                      <a:r>
                        <a:rPr lang="de-CH" dirty="0" smtClean="0"/>
                        <a:t>5. </a:t>
                      </a:r>
                      <a:endParaRPr lang="de-CH" dirty="0"/>
                    </a:p>
                  </a:txBody>
                  <a:tcPr/>
                </a:tc>
                <a:tc>
                  <a:txBody>
                    <a:bodyPr/>
                    <a:lstStyle/>
                    <a:p>
                      <a:r>
                        <a:rPr lang="de-CH" dirty="0" smtClean="0"/>
                        <a:t>Fun</a:t>
                      </a:r>
                      <a:endParaRPr lang="de-CH" dirty="0"/>
                    </a:p>
                  </a:txBody>
                  <a:tcPr/>
                </a:tc>
                <a:tc>
                  <a:txBody>
                    <a:bodyPr/>
                    <a:lstStyle/>
                    <a:p>
                      <a:r>
                        <a:rPr lang="de-CH" dirty="0" smtClean="0"/>
                        <a:t>4</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45</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47%</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68620970"/>
                  </a:ext>
                </a:extLst>
              </a:tr>
              <a:tr h="370840">
                <a:tc>
                  <a:txBody>
                    <a:bodyPr/>
                    <a:lstStyle/>
                    <a:p>
                      <a:r>
                        <a:rPr lang="de-CH" dirty="0" smtClean="0"/>
                        <a:t>6. </a:t>
                      </a:r>
                      <a:endParaRPr lang="de-CH" dirty="0"/>
                    </a:p>
                  </a:txBody>
                  <a:tcPr/>
                </a:tc>
                <a:tc>
                  <a:txBody>
                    <a:bodyPr/>
                    <a:lstStyle/>
                    <a:p>
                      <a:r>
                        <a:rPr lang="de-CH" dirty="0" err="1" smtClean="0"/>
                        <a:t>Daring</a:t>
                      </a:r>
                      <a:endParaRPr lang="de-CH" dirty="0"/>
                    </a:p>
                  </a:txBody>
                  <a:tcPr/>
                </a:tc>
                <a:tc>
                  <a:txBody>
                    <a:bodyPr/>
                    <a:lstStyle/>
                    <a:p>
                      <a:r>
                        <a:rPr lang="de-CH" dirty="0" smtClean="0"/>
                        <a:t>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3.2%</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36</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45%</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48930571"/>
                  </a:ext>
                </a:extLst>
              </a:tr>
              <a:tr h="370840">
                <a:tc>
                  <a:txBody>
                    <a:bodyPr/>
                    <a:lstStyle/>
                    <a:p>
                      <a:r>
                        <a:rPr lang="de-CH" dirty="0" smtClean="0"/>
                        <a:t>7. </a:t>
                      </a:r>
                      <a:endParaRPr lang="de-CH" dirty="0"/>
                    </a:p>
                  </a:txBody>
                  <a:tcPr/>
                </a:tc>
                <a:tc>
                  <a:txBody>
                    <a:bodyPr/>
                    <a:lstStyle/>
                    <a:p>
                      <a:r>
                        <a:rPr lang="de-CH" dirty="0" err="1" smtClean="0"/>
                        <a:t>cheerful</a:t>
                      </a:r>
                      <a:endParaRPr lang="de-CH" dirty="0"/>
                    </a:p>
                  </a:txBody>
                  <a:tcPr/>
                </a:tc>
                <a:tc>
                  <a:txBody>
                    <a:bodyPr/>
                    <a:lstStyle/>
                    <a:p>
                      <a:r>
                        <a:rPr lang="de-CH" dirty="0" smtClean="0"/>
                        <a:t>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3.3%</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32</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24%</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4712043"/>
                  </a:ext>
                </a:extLst>
              </a:tr>
            </a:tbl>
          </a:graphicData>
        </a:graphic>
      </p:graphicFrame>
      <p:sp>
        <p:nvSpPr>
          <p:cNvPr id="4" name="Rectangle 3"/>
          <p:cNvSpPr/>
          <p:nvPr/>
        </p:nvSpPr>
        <p:spPr>
          <a:xfrm>
            <a:off x="8054834" y="688602"/>
            <a:ext cx="3760647" cy="585563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1654118" y="688602"/>
            <a:ext cx="161364" cy="58556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 name="Picture 5"/>
          <p:cNvPicPr>
            <a:picLocks noChangeAspect="1"/>
          </p:cNvPicPr>
          <p:nvPr/>
        </p:nvPicPr>
        <p:blipFill>
          <a:blip r:embed="rId3"/>
          <a:stretch>
            <a:fillRect/>
          </a:stretch>
        </p:blipFill>
        <p:spPr>
          <a:xfrm>
            <a:off x="8139117" y="769533"/>
            <a:ext cx="2619375" cy="1743075"/>
          </a:xfrm>
          <a:prstGeom prst="rect">
            <a:avLst/>
          </a:prstGeom>
        </p:spPr>
      </p:pic>
      <p:pic>
        <p:nvPicPr>
          <p:cNvPr id="7" name="Picture 6"/>
          <p:cNvPicPr>
            <a:picLocks noChangeAspect="1"/>
          </p:cNvPicPr>
          <p:nvPr/>
        </p:nvPicPr>
        <p:blipFill>
          <a:blip r:embed="rId4"/>
          <a:stretch>
            <a:fillRect/>
          </a:stretch>
        </p:blipFill>
        <p:spPr>
          <a:xfrm>
            <a:off x="8139116" y="2804552"/>
            <a:ext cx="2523939" cy="1892954"/>
          </a:xfrm>
          <a:prstGeom prst="rect">
            <a:avLst/>
          </a:prstGeom>
        </p:spPr>
      </p:pic>
      <p:pic>
        <p:nvPicPr>
          <p:cNvPr id="8" name="Picture 7"/>
          <p:cNvPicPr>
            <a:picLocks noChangeAspect="1"/>
          </p:cNvPicPr>
          <p:nvPr/>
        </p:nvPicPr>
        <p:blipFill rotWithShape="1">
          <a:blip r:embed="rId5"/>
          <a:srcRect b="50361"/>
          <a:stretch/>
        </p:blipFill>
        <p:spPr>
          <a:xfrm>
            <a:off x="8127738" y="4807044"/>
            <a:ext cx="2535317" cy="1629615"/>
          </a:xfrm>
          <a:prstGeom prst="rect">
            <a:avLst/>
          </a:prstGeom>
        </p:spPr>
      </p:pic>
      <p:sp>
        <p:nvSpPr>
          <p:cNvPr id="9" name="TextBox 8"/>
          <p:cNvSpPr txBox="1"/>
          <p:nvPr/>
        </p:nvSpPr>
        <p:spPr>
          <a:xfrm>
            <a:off x="10842775" y="1456404"/>
            <a:ext cx="2079812" cy="369332"/>
          </a:xfrm>
          <a:prstGeom prst="rect">
            <a:avLst/>
          </a:prstGeom>
          <a:noFill/>
        </p:spPr>
        <p:txBody>
          <a:bodyPr wrap="square" rtlCol="0">
            <a:spAutoFit/>
          </a:bodyPr>
          <a:lstStyle/>
          <a:p>
            <a:r>
              <a:rPr lang="de-CH" b="1" dirty="0" err="1" smtClean="0"/>
              <a:t>rugged</a:t>
            </a:r>
            <a:endParaRPr lang="de-CH" b="1" dirty="0"/>
          </a:p>
        </p:txBody>
      </p:sp>
      <p:sp>
        <p:nvSpPr>
          <p:cNvPr id="10" name="TextBox 9"/>
          <p:cNvSpPr txBox="1"/>
          <p:nvPr/>
        </p:nvSpPr>
        <p:spPr>
          <a:xfrm>
            <a:off x="10775576" y="3616418"/>
            <a:ext cx="2079812" cy="369332"/>
          </a:xfrm>
          <a:prstGeom prst="rect">
            <a:avLst/>
          </a:prstGeom>
          <a:noFill/>
        </p:spPr>
        <p:txBody>
          <a:bodyPr wrap="square" rtlCol="0">
            <a:spAutoFit/>
          </a:bodyPr>
          <a:lstStyle/>
          <a:p>
            <a:r>
              <a:rPr lang="de-CH" b="1" dirty="0" err="1" smtClean="0"/>
              <a:t>rugged</a:t>
            </a:r>
            <a:endParaRPr lang="de-CH" b="1" dirty="0"/>
          </a:p>
        </p:txBody>
      </p:sp>
      <p:sp>
        <p:nvSpPr>
          <p:cNvPr id="11" name="TextBox 10"/>
          <p:cNvSpPr txBox="1"/>
          <p:nvPr/>
        </p:nvSpPr>
        <p:spPr>
          <a:xfrm>
            <a:off x="10735959" y="5407100"/>
            <a:ext cx="2079812" cy="369332"/>
          </a:xfrm>
          <a:prstGeom prst="rect">
            <a:avLst/>
          </a:prstGeom>
          <a:noFill/>
        </p:spPr>
        <p:txBody>
          <a:bodyPr wrap="square" rtlCol="0">
            <a:spAutoFit/>
          </a:bodyPr>
          <a:lstStyle/>
          <a:p>
            <a:r>
              <a:rPr lang="de-CH" b="1" dirty="0" err="1" smtClean="0"/>
              <a:t>fun</a:t>
            </a:r>
            <a:endParaRPr lang="de-CH" b="1" dirty="0"/>
          </a:p>
        </p:txBody>
      </p:sp>
      <p:sp>
        <p:nvSpPr>
          <p:cNvPr id="12" name="TextBox 11"/>
          <p:cNvSpPr txBox="1"/>
          <p:nvPr/>
        </p:nvSpPr>
        <p:spPr>
          <a:xfrm>
            <a:off x="8054834" y="224015"/>
            <a:ext cx="2079812" cy="369332"/>
          </a:xfrm>
          <a:prstGeom prst="rect">
            <a:avLst/>
          </a:prstGeom>
          <a:noFill/>
        </p:spPr>
        <p:txBody>
          <a:bodyPr wrap="square" rtlCol="0">
            <a:spAutoFit/>
          </a:bodyPr>
          <a:lstStyle/>
          <a:p>
            <a:r>
              <a:rPr lang="de-CH" b="1" dirty="0" smtClean="0"/>
              <a:t>Image </a:t>
            </a:r>
            <a:r>
              <a:rPr lang="de-CH" b="1" dirty="0" err="1" smtClean="0"/>
              <a:t>Classification</a:t>
            </a:r>
            <a:endParaRPr lang="de-CH" b="1" dirty="0"/>
          </a:p>
        </p:txBody>
      </p:sp>
      <p:sp>
        <p:nvSpPr>
          <p:cNvPr id="14" name="TextBox 13"/>
          <p:cNvSpPr txBox="1"/>
          <p:nvPr/>
        </p:nvSpPr>
        <p:spPr>
          <a:xfrm>
            <a:off x="875571" y="2158221"/>
            <a:ext cx="3162553" cy="646331"/>
          </a:xfrm>
          <a:prstGeom prst="rect">
            <a:avLst/>
          </a:prstGeom>
          <a:noFill/>
        </p:spPr>
        <p:txBody>
          <a:bodyPr wrap="square" rtlCol="0">
            <a:spAutoFit/>
          </a:bodyPr>
          <a:lstStyle/>
          <a:p>
            <a:r>
              <a:rPr lang="de-CH" b="1" dirty="0" smtClean="0"/>
              <a:t>Brand: </a:t>
            </a:r>
            <a:r>
              <a:rPr lang="de-CH" b="1" dirty="0" err="1" smtClean="0"/>
              <a:t>Manor</a:t>
            </a:r>
            <a:endParaRPr lang="de-CH" b="1" dirty="0" smtClean="0"/>
          </a:p>
          <a:p>
            <a:r>
              <a:rPr lang="de-CH" b="1" dirty="0" err="1" smtClean="0"/>
              <a:t>Social</a:t>
            </a:r>
            <a:r>
              <a:rPr lang="de-CH" b="1" dirty="0" smtClean="0"/>
              <a:t> Media: Instagram</a:t>
            </a:r>
            <a:endParaRPr lang="de-CH" b="1" dirty="0"/>
          </a:p>
        </p:txBody>
      </p:sp>
    </p:spTree>
    <p:extLst>
      <p:ext uri="{BB962C8B-B14F-4D97-AF65-F5344CB8AC3E}">
        <p14:creationId xmlns:p14="http://schemas.microsoft.com/office/powerpoint/2010/main" val="1393183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Backup Slide</a:t>
            </a:r>
            <a:endParaRPr lang="de-CH" dirty="0"/>
          </a:p>
        </p:txBody>
      </p:sp>
      <p:pic>
        <p:nvPicPr>
          <p:cNvPr id="3" name="Picture 2" descr="Quellbild anzei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5146" y="4720947"/>
            <a:ext cx="2534244" cy="1860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014037142"/>
              </p:ext>
            </p:extLst>
          </p:nvPr>
        </p:nvGraphicFramePr>
        <p:xfrm>
          <a:off x="1129322" y="1524891"/>
          <a:ext cx="3735755" cy="2966720"/>
        </p:xfrm>
        <a:graphic>
          <a:graphicData uri="http://schemas.openxmlformats.org/drawingml/2006/table">
            <a:tbl>
              <a:tblPr firstRow="1" bandRow="1">
                <a:tableStyleId>{5940675A-B579-460E-94D1-54222C63F5DA}</a:tableStyleId>
              </a:tblPr>
              <a:tblGrid>
                <a:gridCol w="1000422">
                  <a:extLst>
                    <a:ext uri="{9D8B030D-6E8A-4147-A177-3AD203B41FA5}">
                      <a16:colId xmlns:a16="http://schemas.microsoft.com/office/drawing/2014/main" val="51185461"/>
                    </a:ext>
                  </a:extLst>
                </a:gridCol>
                <a:gridCol w="2735333">
                  <a:extLst>
                    <a:ext uri="{9D8B030D-6E8A-4147-A177-3AD203B41FA5}">
                      <a16:colId xmlns:a16="http://schemas.microsoft.com/office/drawing/2014/main" val="2407964219"/>
                    </a:ext>
                  </a:extLst>
                </a:gridCol>
              </a:tblGrid>
              <a:tr h="370840">
                <a:tc>
                  <a:txBody>
                    <a:bodyPr/>
                    <a:lstStyle/>
                    <a:p>
                      <a:r>
                        <a:rPr lang="de-CH" dirty="0" smtClean="0"/>
                        <a:t>1</a:t>
                      </a:r>
                      <a:endParaRPr lang="de-CH" dirty="0"/>
                    </a:p>
                  </a:txBody>
                  <a:tcPr>
                    <a:solidFill>
                      <a:srgbClr val="FF0000"/>
                    </a:solidFill>
                  </a:tcPr>
                </a:tc>
                <a:tc>
                  <a:txBody>
                    <a:bodyPr/>
                    <a:lstStyle/>
                    <a:p>
                      <a:r>
                        <a:rPr lang="de-CH" dirty="0" err="1" smtClean="0">
                          <a:solidFill>
                            <a:schemeClr val="bg1"/>
                          </a:solidFill>
                        </a:rPr>
                        <a:t>Exciting</a:t>
                      </a:r>
                      <a:r>
                        <a:rPr lang="de-CH" dirty="0" smtClean="0">
                          <a:solidFill>
                            <a:schemeClr val="bg1"/>
                          </a:solidFill>
                        </a:rPr>
                        <a:t>, </a:t>
                      </a:r>
                      <a:r>
                        <a:rPr lang="de-CH" dirty="0" err="1" smtClean="0">
                          <a:solidFill>
                            <a:schemeClr val="bg1"/>
                          </a:solidFill>
                        </a:rPr>
                        <a:t>fiery</a:t>
                      </a:r>
                      <a:endParaRPr lang="de-CH" dirty="0">
                        <a:solidFill>
                          <a:schemeClr val="bg1"/>
                        </a:solidFill>
                      </a:endParaRPr>
                    </a:p>
                  </a:txBody>
                  <a:tcPr>
                    <a:solidFill>
                      <a:srgbClr val="FF0000"/>
                    </a:solidFill>
                  </a:tcPr>
                </a:tc>
                <a:extLst>
                  <a:ext uri="{0D108BD9-81ED-4DB2-BD59-A6C34878D82A}">
                    <a16:rowId xmlns:a16="http://schemas.microsoft.com/office/drawing/2014/main" val="41229034"/>
                  </a:ext>
                </a:extLst>
              </a:tr>
              <a:tr h="370840">
                <a:tc>
                  <a:txBody>
                    <a:bodyPr/>
                    <a:lstStyle/>
                    <a:p>
                      <a:r>
                        <a:rPr lang="de-CH" dirty="0" smtClean="0"/>
                        <a:t>2</a:t>
                      </a:r>
                      <a:endParaRPr lang="de-CH" dirty="0"/>
                    </a:p>
                  </a:txBody>
                  <a:tcPr>
                    <a:solidFill>
                      <a:srgbClr val="FFC000"/>
                    </a:solidFill>
                  </a:tcPr>
                </a:tc>
                <a:tc>
                  <a:txBody>
                    <a:bodyPr/>
                    <a:lstStyle/>
                    <a:p>
                      <a:r>
                        <a:rPr lang="de-CH" dirty="0" err="1" smtClean="0">
                          <a:solidFill>
                            <a:schemeClr val="bg1"/>
                          </a:solidFill>
                        </a:rPr>
                        <a:t>Friendly</a:t>
                      </a:r>
                      <a:r>
                        <a:rPr lang="de-CH" dirty="0" smtClean="0">
                          <a:solidFill>
                            <a:schemeClr val="bg1"/>
                          </a:solidFill>
                        </a:rPr>
                        <a:t>, </a:t>
                      </a:r>
                      <a:r>
                        <a:rPr lang="de-CH" dirty="0" err="1" smtClean="0">
                          <a:solidFill>
                            <a:schemeClr val="bg1"/>
                          </a:solidFill>
                        </a:rPr>
                        <a:t>friendly</a:t>
                      </a:r>
                      <a:endParaRPr lang="de-CH" dirty="0">
                        <a:solidFill>
                          <a:schemeClr val="bg1"/>
                        </a:solidFill>
                      </a:endParaRPr>
                    </a:p>
                  </a:txBody>
                  <a:tcPr>
                    <a:solidFill>
                      <a:srgbClr val="FFC000"/>
                    </a:solidFill>
                  </a:tcPr>
                </a:tc>
                <a:extLst>
                  <a:ext uri="{0D108BD9-81ED-4DB2-BD59-A6C34878D82A}">
                    <a16:rowId xmlns:a16="http://schemas.microsoft.com/office/drawing/2014/main" val="1592975519"/>
                  </a:ext>
                </a:extLst>
              </a:tr>
              <a:tr h="370840">
                <a:tc>
                  <a:txBody>
                    <a:bodyPr/>
                    <a:lstStyle/>
                    <a:p>
                      <a:r>
                        <a:rPr lang="de-CH" dirty="0" smtClean="0"/>
                        <a:t>3</a:t>
                      </a:r>
                      <a:endParaRPr lang="de-CH" dirty="0"/>
                    </a:p>
                  </a:txBody>
                  <a:tcPr>
                    <a:solidFill>
                      <a:srgbClr val="FFFF00"/>
                    </a:solidFill>
                  </a:tcPr>
                </a:tc>
                <a:tc>
                  <a:txBody>
                    <a:bodyPr/>
                    <a:lstStyle/>
                    <a:p>
                      <a:r>
                        <a:rPr lang="de-CH" dirty="0" smtClean="0">
                          <a:solidFill>
                            <a:schemeClr val="tx1"/>
                          </a:solidFill>
                        </a:rPr>
                        <a:t>Fun, happy</a:t>
                      </a:r>
                      <a:endParaRPr lang="de-CH" dirty="0">
                        <a:solidFill>
                          <a:schemeClr val="tx1"/>
                        </a:solidFill>
                      </a:endParaRPr>
                    </a:p>
                  </a:txBody>
                  <a:tcPr>
                    <a:solidFill>
                      <a:srgbClr val="FFFF00"/>
                    </a:solidFill>
                  </a:tcPr>
                </a:tc>
                <a:extLst>
                  <a:ext uri="{0D108BD9-81ED-4DB2-BD59-A6C34878D82A}">
                    <a16:rowId xmlns:a16="http://schemas.microsoft.com/office/drawing/2014/main" val="2301444003"/>
                  </a:ext>
                </a:extLst>
              </a:tr>
              <a:tr h="370840">
                <a:tc>
                  <a:txBody>
                    <a:bodyPr/>
                    <a:lstStyle/>
                    <a:p>
                      <a:r>
                        <a:rPr lang="de-CH" dirty="0" smtClean="0"/>
                        <a:t>4</a:t>
                      </a:r>
                      <a:endParaRPr lang="de-CH" dirty="0"/>
                    </a:p>
                  </a:txBody>
                  <a:tcPr>
                    <a:solidFill>
                      <a:srgbClr val="92D050"/>
                    </a:solidFill>
                  </a:tcPr>
                </a:tc>
                <a:tc>
                  <a:txBody>
                    <a:bodyPr/>
                    <a:lstStyle/>
                    <a:p>
                      <a:r>
                        <a:rPr lang="de-CH" dirty="0" err="1" smtClean="0">
                          <a:solidFill>
                            <a:schemeClr val="bg1"/>
                          </a:solidFill>
                        </a:rPr>
                        <a:t>Healthy</a:t>
                      </a:r>
                      <a:r>
                        <a:rPr lang="de-CH" dirty="0" smtClean="0">
                          <a:solidFill>
                            <a:schemeClr val="bg1"/>
                          </a:solidFill>
                        </a:rPr>
                        <a:t>, </a:t>
                      </a:r>
                      <a:r>
                        <a:rPr lang="de-CH" dirty="0" err="1" smtClean="0">
                          <a:solidFill>
                            <a:schemeClr val="bg1"/>
                          </a:solidFill>
                        </a:rPr>
                        <a:t>wholesome</a:t>
                      </a:r>
                      <a:endParaRPr lang="de-CH" dirty="0">
                        <a:solidFill>
                          <a:schemeClr val="bg1"/>
                        </a:solidFill>
                      </a:endParaRPr>
                    </a:p>
                  </a:txBody>
                  <a:tcPr>
                    <a:solidFill>
                      <a:srgbClr val="92D050"/>
                    </a:solidFill>
                  </a:tcPr>
                </a:tc>
                <a:extLst>
                  <a:ext uri="{0D108BD9-81ED-4DB2-BD59-A6C34878D82A}">
                    <a16:rowId xmlns:a16="http://schemas.microsoft.com/office/drawing/2014/main" val="2430809888"/>
                  </a:ext>
                </a:extLst>
              </a:tr>
              <a:tr h="370840">
                <a:tc>
                  <a:txBody>
                    <a:bodyPr/>
                    <a:lstStyle/>
                    <a:p>
                      <a:r>
                        <a:rPr lang="de-CH" dirty="0" smtClean="0"/>
                        <a:t>5</a:t>
                      </a:r>
                      <a:endParaRPr lang="de-CH" dirty="0"/>
                    </a:p>
                  </a:txBody>
                  <a:tcPr>
                    <a:solidFill>
                      <a:srgbClr val="0070C0"/>
                    </a:solidFill>
                  </a:tcPr>
                </a:tc>
                <a:tc>
                  <a:txBody>
                    <a:bodyPr/>
                    <a:lstStyle/>
                    <a:p>
                      <a:r>
                        <a:rPr lang="de-CH" dirty="0" smtClean="0">
                          <a:solidFill>
                            <a:schemeClr val="bg1"/>
                          </a:solidFill>
                        </a:rPr>
                        <a:t>Strong, honest</a:t>
                      </a:r>
                      <a:endParaRPr lang="de-CH" dirty="0">
                        <a:solidFill>
                          <a:schemeClr val="bg1"/>
                        </a:solidFill>
                      </a:endParaRPr>
                    </a:p>
                  </a:txBody>
                  <a:tcPr>
                    <a:solidFill>
                      <a:srgbClr val="0070C0"/>
                    </a:solidFill>
                  </a:tcPr>
                </a:tc>
                <a:extLst>
                  <a:ext uri="{0D108BD9-81ED-4DB2-BD59-A6C34878D82A}">
                    <a16:rowId xmlns:a16="http://schemas.microsoft.com/office/drawing/2014/main" val="2781376985"/>
                  </a:ext>
                </a:extLst>
              </a:tr>
              <a:tr h="370840">
                <a:tc>
                  <a:txBody>
                    <a:bodyPr/>
                    <a:lstStyle/>
                    <a:p>
                      <a:r>
                        <a:rPr lang="de-CH" dirty="0" smtClean="0"/>
                        <a:t>6</a:t>
                      </a:r>
                      <a:endParaRPr lang="de-CH" dirty="0"/>
                    </a:p>
                  </a:txBody>
                  <a:tcPr>
                    <a:solidFill>
                      <a:srgbClr val="7030A0"/>
                    </a:solidFill>
                  </a:tcPr>
                </a:tc>
                <a:tc>
                  <a:txBody>
                    <a:bodyPr/>
                    <a:lstStyle/>
                    <a:p>
                      <a:r>
                        <a:rPr lang="de-CH" dirty="0" smtClean="0">
                          <a:solidFill>
                            <a:schemeClr val="bg1"/>
                          </a:solidFill>
                        </a:rPr>
                        <a:t>Creative, intelligent</a:t>
                      </a:r>
                      <a:endParaRPr lang="de-CH" dirty="0">
                        <a:solidFill>
                          <a:schemeClr val="bg1"/>
                        </a:solidFill>
                      </a:endParaRPr>
                    </a:p>
                  </a:txBody>
                  <a:tcPr>
                    <a:solidFill>
                      <a:srgbClr val="7030A0"/>
                    </a:solidFill>
                  </a:tcPr>
                </a:tc>
                <a:extLst>
                  <a:ext uri="{0D108BD9-81ED-4DB2-BD59-A6C34878D82A}">
                    <a16:rowId xmlns:a16="http://schemas.microsoft.com/office/drawing/2014/main" val="113271036"/>
                  </a:ext>
                </a:extLst>
              </a:tr>
              <a:tr h="370840">
                <a:tc>
                  <a:txBody>
                    <a:bodyPr/>
                    <a:lstStyle/>
                    <a:p>
                      <a:r>
                        <a:rPr lang="de-CH" dirty="0" smtClean="0"/>
                        <a:t>7</a:t>
                      </a:r>
                      <a:endParaRPr lang="de-CH" dirty="0"/>
                    </a:p>
                  </a:txBody>
                  <a:tcPr>
                    <a:solidFill>
                      <a:schemeClr val="tx1"/>
                    </a:solidFill>
                  </a:tcPr>
                </a:tc>
                <a:tc>
                  <a:txBody>
                    <a:bodyPr/>
                    <a:lstStyle/>
                    <a:p>
                      <a:r>
                        <a:rPr lang="de-CH" dirty="0" err="1" smtClean="0">
                          <a:solidFill>
                            <a:schemeClr val="bg1"/>
                          </a:solidFill>
                        </a:rPr>
                        <a:t>Glamorous</a:t>
                      </a:r>
                      <a:r>
                        <a:rPr lang="de-CH" dirty="0" smtClean="0">
                          <a:solidFill>
                            <a:schemeClr val="bg1"/>
                          </a:solidFill>
                        </a:rPr>
                        <a:t>, </a:t>
                      </a:r>
                      <a:r>
                        <a:rPr lang="de-CH" dirty="0" err="1" smtClean="0">
                          <a:solidFill>
                            <a:schemeClr val="bg1"/>
                          </a:solidFill>
                        </a:rPr>
                        <a:t>calm</a:t>
                      </a:r>
                      <a:endParaRPr lang="de-CH" dirty="0">
                        <a:solidFill>
                          <a:schemeClr val="bg1"/>
                        </a:solidFill>
                      </a:endParaRPr>
                    </a:p>
                  </a:txBody>
                  <a:tcPr>
                    <a:solidFill>
                      <a:schemeClr val="tx1"/>
                    </a:solidFill>
                  </a:tcPr>
                </a:tc>
                <a:extLst>
                  <a:ext uri="{0D108BD9-81ED-4DB2-BD59-A6C34878D82A}">
                    <a16:rowId xmlns:a16="http://schemas.microsoft.com/office/drawing/2014/main" val="2544701770"/>
                  </a:ext>
                </a:extLst>
              </a:tr>
              <a:tr h="370840">
                <a:tc>
                  <a:txBody>
                    <a:bodyPr/>
                    <a:lstStyle/>
                    <a:p>
                      <a:r>
                        <a:rPr lang="de-CH" dirty="0" smtClean="0"/>
                        <a:t>8</a:t>
                      </a:r>
                      <a:endParaRPr lang="de-CH" dirty="0"/>
                    </a:p>
                  </a:txBody>
                  <a:tcPr>
                    <a:solidFill>
                      <a:srgbClr val="996633"/>
                    </a:solidFill>
                  </a:tcPr>
                </a:tc>
                <a:tc>
                  <a:txBody>
                    <a:bodyPr/>
                    <a:lstStyle/>
                    <a:p>
                      <a:r>
                        <a:rPr lang="de-CH" dirty="0" err="1" smtClean="0">
                          <a:solidFill>
                            <a:schemeClr val="bg1"/>
                          </a:solidFill>
                        </a:rPr>
                        <a:t>Rugged</a:t>
                      </a:r>
                      <a:r>
                        <a:rPr lang="de-CH" dirty="0" smtClean="0">
                          <a:solidFill>
                            <a:schemeClr val="bg1"/>
                          </a:solidFill>
                        </a:rPr>
                        <a:t>, </a:t>
                      </a:r>
                      <a:r>
                        <a:rPr lang="de-CH" dirty="0" err="1" smtClean="0">
                          <a:solidFill>
                            <a:schemeClr val="bg1"/>
                          </a:solidFill>
                        </a:rPr>
                        <a:t>natural</a:t>
                      </a:r>
                      <a:endParaRPr lang="de-CH" dirty="0">
                        <a:solidFill>
                          <a:schemeClr val="bg1"/>
                        </a:solidFill>
                      </a:endParaRPr>
                    </a:p>
                  </a:txBody>
                  <a:tcPr>
                    <a:solidFill>
                      <a:srgbClr val="996633"/>
                    </a:solidFill>
                  </a:tcPr>
                </a:tc>
                <a:extLst>
                  <a:ext uri="{0D108BD9-81ED-4DB2-BD59-A6C34878D82A}">
                    <a16:rowId xmlns:a16="http://schemas.microsoft.com/office/drawing/2014/main" val="3701018563"/>
                  </a:ext>
                </a:extLst>
              </a:tr>
            </a:tbl>
          </a:graphicData>
        </a:graphic>
      </p:graphicFrame>
      <p:sp>
        <p:nvSpPr>
          <p:cNvPr id="5" name="TextBox 4"/>
          <p:cNvSpPr txBox="1"/>
          <p:nvPr/>
        </p:nvSpPr>
        <p:spPr>
          <a:xfrm>
            <a:off x="949569" y="4970585"/>
            <a:ext cx="4923693" cy="369332"/>
          </a:xfrm>
          <a:prstGeom prst="rect">
            <a:avLst/>
          </a:prstGeom>
          <a:noFill/>
        </p:spPr>
        <p:txBody>
          <a:bodyPr wrap="square" rtlCol="0">
            <a:spAutoFit/>
          </a:bodyPr>
          <a:lstStyle/>
          <a:p>
            <a:r>
              <a:rPr lang="de-CH" dirty="0" err="1" smtClean="0"/>
              <a:t>Based</a:t>
            </a:r>
            <a:r>
              <a:rPr lang="de-CH" dirty="0" smtClean="0"/>
              <a:t> on: </a:t>
            </a:r>
            <a:endParaRPr lang="de-CH" dirty="0"/>
          </a:p>
        </p:txBody>
      </p:sp>
      <p:sp>
        <p:nvSpPr>
          <p:cNvPr id="6" name="TextBox 5"/>
          <p:cNvSpPr txBox="1"/>
          <p:nvPr/>
        </p:nvSpPr>
        <p:spPr>
          <a:xfrm>
            <a:off x="5697415" y="1524891"/>
            <a:ext cx="3892062" cy="646331"/>
          </a:xfrm>
          <a:prstGeom prst="rect">
            <a:avLst/>
          </a:prstGeom>
          <a:noFill/>
        </p:spPr>
        <p:txBody>
          <a:bodyPr wrap="square" rtlCol="0">
            <a:spAutoFit/>
          </a:bodyPr>
          <a:lstStyle/>
          <a:p>
            <a:r>
              <a:rPr lang="de-CH" dirty="0" err="1" smtClean="0"/>
              <a:t>Number</a:t>
            </a:r>
            <a:r>
              <a:rPr lang="de-CH" dirty="0" smtClean="0"/>
              <a:t> </a:t>
            </a:r>
            <a:r>
              <a:rPr lang="de-CH" dirty="0" err="1" smtClean="0"/>
              <a:t>of</a:t>
            </a:r>
            <a:r>
              <a:rPr lang="de-CH" dirty="0" smtClean="0"/>
              <a:t> </a:t>
            </a:r>
            <a:r>
              <a:rPr lang="de-CH" dirty="0" err="1" smtClean="0"/>
              <a:t>attributes</a:t>
            </a:r>
            <a:r>
              <a:rPr lang="de-CH" dirty="0" smtClean="0"/>
              <a:t>: 16 </a:t>
            </a:r>
          </a:p>
          <a:p>
            <a:r>
              <a:rPr lang="de-CH" dirty="0" smtClean="0"/>
              <a:t>Brand </a:t>
            </a:r>
            <a:r>
              <a:rPr lang="de-CH" dirty="0" err="1" smtClean="0"/>
              <a:t>category</a:t>
            </a:r>
            <a:r>
              <a:rPr lang="de-CH" smtClean="0"/>
              <a:t>: 2x </a:t>
            </a:r>
            <a:endParaRPr lang="de-CH" dirty="0"/>
          </a:p>
        </p:txBody>
      </p:sp>
    </p:spTree>
    <p:extLst>
      <p:ext uri="{BB962C8B-B14F-4D97-AF65-F5344CB8AC3E}">
        <p14:creationId xmlns:p14="http://schemas.microsoft.com/office/powerpoint/2010/main" val="3810097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Webapp</vt:lpstr>
      <vt:lpstr>PowerPoint Presentation</vt:lpstr>
      <vt:lpstr>PowerPoint Presentation</vt:lpstr>
      <vt:lpstr>Backup Slide</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Samsinger (lsamsi)</dc:creator>
  <cp:lastModifiedBy>Linda Samsinger (lsamsi)</cp:lastModifiedBy>
  <cp:revision>11</cp:revision>
  <dcterms:created xsi:type="dcterms:W3CDTF">2020-04-18T14:35:05Z</dcterms:created>
  <dcterms:modified xsi:type="dcterms:W3CDTF">2020-04-18T15:48:33Z</dcterms:modified>
</cp:coreProperties>
</file>