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70" r:id="rId4"/>
    <p:sldId id="269" r:id="rId5"/>
    <p:sldId id="268" r:id="rId6"/>
    <p:sldId id="267" r:id="rId7"/>
    <p:sldId id="263" r:id="rId8"/>
    <p:sldId id="266" r:id="rId9"/>
    <p:sldId id="265" r:id="rId10"/>
    <p:sldId id="264" r:id="rId11"/>
    <p:sldId id="262" r:id="rId12"/>
    <p:sldId id="261" r:id="rId13"/>
    <p:sldId id="260" r:id="rId14"/>
    <p:sldId id="259" r:id="rId15"/>
    <p:sldId id="258" r:id="rId16"/>
    <p:sldId id="25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C18638-52C4-48C3-9724-836E45C304C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683D319-C5C1-4C30-84FF-5AC29E193D7A}">
      <dgm:prSet/>
      <dgm:spPr/>
      <dgm:t>
        <a:bodyPr/>
        <a:lstStyle/>
        <a:p>
          <a:r>
            <a:rPr lang="en-US" b="0" i="0"/>
            <a:t>This project will focus on the types of athletes that succeed in the Olympics. </a:t>
          </a:r>
          <a:endParaRPr lang="en-US"/>
        </a:p>
      </dgm:t>
    </dgm:pt>
    <dgm:pt modelId="{A3783C0B-F1EB-4E4C-BB05-060EDE383926}" type="parTrans" cxnId="{7BD2EC5E-B1E0-4E1C-BABD-98C5AF51BD02}">
      <dgm:prSet/>
      <dgm:spPr/>
      <dgm:t>
        <a:bodyPr/>
        <a:lstStyle/>
        <a:p>
          <a:endParaRPr lang="en-US"/>
        </a:p>
      </dgm:t>
    </dgm:pt>
    <dgm:pt modelId="{142D3085-9B12-4896-8045-9B615D7A1667}" type="sibTrans" cxnId="{7BD2EC5E-B1E0-4E1C-BABD-98C5AF51BD02}">
      <dgm:prSet/>
      <dgm:spPr/>
      <dgm:t>
        <a:bodyPr/>
        <a:lstStyle/>
        <a:p>
          <a:endParaRPr lang="en-US"/>
        </a:p>
      </dgm:t>
    </dgm:pt>
    <dgm:pt modelId="{A7BEEF28-C36A-4F36-AAAB-26B94EBDB425}">
      <dgm:prSet/>
      <dgm:spPr/>
      <dgm:t>
        <a:bodyPr/>
        <a:lstStyle/>
        <a:p>
          <a:r>
            <a:rPr lang="en-US" b="0" i="0"/>
            <a:t>Specifically, this project will look at the whether height and weight play a role for an athlete’s success, as a general principle. </a:t>
          </a:r>
          <a:endParaRPr lang="en-US"/>
        </a:p>
      </dgm:t>
    </dgm:pt>
    <dgm:pt modelId="{A77B48AB-9C18-4D30-BF0D-B5EFAAB67625}" type="parTrans" cxnId="{5D631A0F-233D-4671-8D18-AA977533FB38}">
      <dgm:prSet/>
      <dgm:spPr/>
      <dgm:t>
        <a:bodyPr/>
        <a:lstStyle/>
        <a:p>
          <a:endParaRPr lang="en-US"/>
        </a:p>
      </dgm:t>
    </dgm:pt>
    <dgm:pt modelId="{F40FCDBC-A6B6-4CCD-B2D3-E4817A74B0C8}" type="sibTrans" cxnId="{5D631A0F-233D-4671-8D18-AA977533FB38}">
      <dgm:prSet/>
      <dgm:spPr/>
      <dgm:t>
        <a:bodyPr/>
        <a:lstStyle/>
        <a:p>
          <a:endParaRPr lang="en-US"/>
        </a:p>
      </dgm:t>
    </dgm:pt>
    <dgm:pt modelId="{D82A10C5-F96D-4C77-AAFD-3122C2F3413C}">
      <dgm:prSet/>
      <dgm:spPr/>
      <dgm:t>
        <a:bodyPr/>
        <a:lstStyle/>
        <a:p>
          <a:r>
            <a:rPr lang="en-US" b="0" i="0"/>
            <a:t>A personal trainer could use this to determine, based on the event (and from this, the season) to influence how to adapt someone’s body to succeed. </a:t>
          </a:r>
          <a:endParaRPr lang="en-US"/>
        </a:p>
      </dgm:t>
    </dgm:pt>
    <dgm:pt modelId="{EFCB7963-4732-4B77-B371-4D75042EF2FF}" type="parTrans" cxnId="{7A2CB82C-2B61-4AD9-8750-DB16B9AC8C36}">
      <dgm:prSet/>
      <dgm:spPr/>
      <dgm:t>
        <a:bodyPr/>
        <a:lstStyle/>
        <a:p>
          <a:endParaRPr lang="en-US"/>
        </a:p>
      </dgm:t>
    </dgm:pt>
    <dgm:pt modelId="{0AED8138-D1E6-4215-9CB9-48FABAF7B1BE}" type="sibTrans" cxnId="{7A2CB82C-2B61-4AD9-8750-DB16B9AC8C36}">
      <dgm:prSet/>
      <dgm:spPr/>
      <dgm:t>
        <a:bodyPr/>
        <a:lstStyle/>
        <a:p>
          <a:endParaRPr lang="en-US"/>
        </a:p>
      </dgm:t>
    </dgm:pt>
    <dgm:pt modelId="{7C480D98-76AF-47F5-8439-092D64BFD9AB}">
      <dgm:prSet/>
      <dgm:spPr/>
      <dgm:t>
        <a:bodyPr/>
        <a:lstStyle/>
        <a:p>
          <a:r>
            <a:rPr lang="en-US" b="0" i="0"/>
            <a:t>The general public could also make conclusions from viewing these results, about the best body type for their health and fitness goals. 5. The primary audience will be anyone seeking to make physiological adaptions, to themselves or others.</a:t>
          </a:r>
          <a:endParaRPr lang="en-US"/>
        </a:p>
      </dgm:t>
    </dgm:pt>
    <dgm:pt modelId="{6DC4E639-58C2-45C3-A005-0021488717A3}" type="parTrans" cxnId="{7A3FD653-32C8-4D3F-B228-1871D6489242}">
      <dgm:prSet/>
      <dgm:spPr/>
      <dgm:t>
        <a:bodyPr/>
        <a:lstStyle/>
        <a:p>
          <a:endParaRPr lang="en-US"/>
        </a:p>
      </dgm:t>
    </dgm:pt>
    <dgm:pt modelId="{6E8E5697-8B63-45A7-89EA-4C8185F40BF9}" type="sibTrans" cxnId="{7A3FD653-32C8-4D3F-B228-1871D6489242}">
      <dgm:prSet/>
      <dgm:spPr/>
      <dgm:t>
        <a:bodyPr/>
        <a:lstStyle/>
        <a:p>
          <a:endParaRPr lang="en-US"/>
        </a:p>
      </dgm:t>
    </dgm:pt>
    <dgm:pt modelId="{506F5B57-94C7-4351-956D-9124DBDF0807}" type="pres">
      <dgm:prSet presAssocID="{49C18638-52C4-48C3-9724-836E45C304C0}" presName="linear" presStyleCnt="0">
        <dgm:presLayoutVars>
          <dgm:animLvl val="lvl"/>
          <dgm:resizeHandles val="exact"/>
        </dgm:presLayoutVars>
      </dgm:prSet>
      <dgm:spPr/>
    </dgm:pt>
    <dgm:pt modelId="{F06A7956-2433-47D8-AF31-1E33134845B5}" type="pres">
      <dgm:prSet presAssocID="{E683D319-C5C1-4C30-84FF-5AC29E193D7A}" presName="parentText" presStyleLbl="node1" presStyleIdx="0" presStyleCnt="4">
        <dgm:presLayoutVars>
          <dgm:chMax val="0"/>
          <dgm:bulletEnabled val="1"/>
        </dgm:presLayoutVars>
      </dgm:prSet>
      <dgm:spPr/>
    </dgm:pt>
    <dgm:pt modelId="{C4D7D1D8-4465-4F50-AFD4-71C13F144C2A}" type="pres">
      <dgm:prSet presAssocID="{142D3085-9B12-4896-8045-9B615D7A1667}" presName="spacer" presStyleCnt="0"/>
      <dgm:spPr/>
    </dgm:pt>
    <dgm:pt modelId="{59BD0B04-4C8B-4809-B05D-F3B0C1831F28}" type="pres">
      <dgm:prSet presAssocID="{A7BEEF28-C36A-4F36-AAAB-26B94EBDB425}" presName="parentText" presStyleLbl="node1" presStyleIdx="1" presStyleCnt="4">
        <dgm:presLayoutVars>
          <dgm:chMax val="0"/>
          <dgm:bulletEnabled val="1"/>
        </dgm:presLayoutVars>
      </dgm:prSet>
      <dgm:spPr/>
    </dgm:pt>
    <dgm:pt modelId="{C8FBC812-4D0F-4354-970D-39F602B1327A}" type="pres">
      <dgm:prSet presAssocID="{F40FCDBC-A6B6-4CCD-B2D3-E4817A74B0C8}" presName="spacer" presStyleCnt="0"/>
      <dgm:spPr/>
    </dgm:pt>
    <dgm:pt modelId="{BA4B24B6-8186-43EB-A07C-BA4DE2379FFD}" type="pres">
      <dgm:prSet presAssocID="{D82A10C5-F96D-4C77-AAFD-3122C2F3413C}" presName="parentText" presStyleLbl="node1" presStyleIdx="2" presStyleCnt="4">
        <dgm:presLayoutVars>
          <dgm:chMax val="0"/>
          <dgm:bulletEnabled val="1"/>
        </dgm:presLayoutVars>
      </dgm:prSet>
      <dgm:spPr/>
    </dgm:pt>
    <dgm:pt modelId="{3EA30771-51E4-4D3B-8D06-111C22D39062}" type="pres">
      <dgm:prSet presAssocID="{0AED8138-D1E6-4215-9CB9-48FABAF7B1BE}" presName="spacer" presStyleCnt="0"/>
      <dgm:spPr/>
    </dgm:pt>
    <dgm:pt modelId="{3FD8362E-6340-4829-8469-DED0E3D88F0D}" type="pres">
      <dgm:prSet presAssocID="{7C480D98-76AF-47F5-8439-092D64BFD9AB}" presName="parentText" presStyleLbl="node1" presStyleIdx="3" presStyleCnt="4">
        <dgm:presLayoutVars>
          <dgm:chMax val="0"/>
          <dgm:bulletEnabled val="1"/>
        </dgm:presLayoutVars>
      </dgm:prSet>
      <dgm:spPr/>
    </dgm:pt>
  </dgm:ptLst>
  <dgm:cxnLst>
    <dgm:cxn modelId="{465B3807-1D4F-4C79-A16E-FCFC3762079A}" type="presOf" srcId="{49C18638-52C4-48C3-9724-836E45C304C0}" destId="{506F5B57-94C7-4351-956D-9124DBDF0807}" srcOrd="0" destOrd="0" presId="urn:microsoft.com/office/officeart/2005/8/layout/vList2"/>
    <dgm:cxn modelId="{5D631A0F-233D-4671-8D18-AA977533FB38}" srcId="{49C18638-52C4-48C3-9724-836E45C304C0}" destId="{A7BEEF28-C36A-4F36-AAAB-26B94EBDB425}" srcOrd="1" destOrd="0" parTransId="{A77B48AB-9C18-4D30-BF0D-B5EFAAB67625}" sibTransId="{F40FCDBC-A6B6-4CCD-B2D3-E4817A74B0C8}"/>
    <dgm:cxn modelId="{7A2CB82C-2B61-4AD9-8750-DB16B9AC8C36}" srcId="{49C18638-52C4-48C3-9724-836E45C304C0}" destId="{D82A10C5-F96D-4C77-AAFD-3122C2F3413C}" srcOrd="2" destOrd="0" parTransId="{EFCB7963-4732-4B77-B371-4D75042EF2FF}" sibTransId="{0AED8138-D1E6-4215-9CB9-48FABAF7B1BE}"/>
    <dgm:cxn modelId="{7BD2EC5E-B1E0-4E1C-BABD-98C5AF51BD02}" srcId="{49C18638-52C4-48C3-9724-836E45C304C0}" destId="{E683D319-C5C1-4C30-84FF-5AC29E193D7A}" srcOrd="0" destOrd="0" parTransId="{A3783C0B-F1EB-4E4C-BB05-060EDE383926}" sibTransId="{142D3085-9B12-4896-8045-9B615D7A1667}"/>
    <dgm:cxn modelId="{7A3FD653-32C8-4D3F-B228-1871D6489242}" srcId="{49C18638-52C4-48C3-9724-836E45C304C0}" destId="{7C480D98-76AF-47F5-8439-092D64BFD9AB}" srcOrd="3" destOrd="0" parTransId="{6DC4E639-58C2-45C3-A005-0021488717A3}" sibTransId="{6E8E5697-8B63-45A7-89EA-4C8185F40BF9}"/>
    <dgm:cxn modelId="{52FAB8AF-FE2D-42FE-947D-72C9CAA1A62E}" type="presOf" srcId="{7C480D98-76AF-47F5-8439-092D64BFD9AB}" destId="{3FD8362E-6340-4829-8469-DED0E3D88F0D}" srcOrd="0" destOrd="0" presId="urn:microsoft.com/office/officeart/2005/8/layout/vList2"/>
    <dgm:cxn modelId="{935376BD-50E9-43A2-8525-BD5FED566F69}" type="presOf" srcId="{A7BEEF28-C36A-4F36-AAAB-26B94EBDB425}" destId="{59BD0B04-4C8B-4809-B05D-F3B0C1831F28}" srcOrd="0" destOrd="0" presId="urn:microsoft.com/office/officeart/2005/8/layout/vList2"/>
    <dgm:cxn modelId="{06C2CBC8-C5E1-455C-9436-4B4995BCA155}" type="presOf" srcId="{E683D319-C5C1-4C30-84FF-5AC29E193D7A}" destId="{F06A7956-2433-47D8-AF31-1E33134845B5}" srcOrd="0" destOrd="0" presId="urn:microsoft.com/office/officeart/2005/8/layout/vList2"/>
    <dgm:cxn modelId="{987C55FA-4761-41F8-96F4-CEBA8DC708D8}" type="presOf" srcId="{D82A10C5-F96D-4C77-AAFD-3122C2F3413C}" destId="{BA4B24B6-8186-43EB-A07C-BA4DE2379FFD}" srcOrd="0" destOrd="0" presId="urn:microsoft.com/office/officeart/2005/8/layout/vList2"/>
    <dgm:cxn modelId="{4F575FD7-3262-481C-ABCE-2FB1617AB9E8}" type="presParOf" srcId="{506F5B57-94C7-4351-956D-9124DBDF0807}" destId="{F06A7956-2433-47D8-AF31-1E33134845B5}" srcOrd="0" destOrd="0" presId="urn:microsoft.com/office/officeart/2005/8/layout/vList2"/>
    <dgm:cxn modelId="{636B7877-43E4-4C5F-B169-1A8CDA401ED7}" type="presParOf" srcId="{506F5B57-94C7-4351-956D-9124DBDF0807}" destId="{C4D7D1D8-4465-4F50-AFD4-71C13F144C2A}" srcOrd="1" destOrd="0" presId="urn:microsoft.com/office/officeart/2005/8/layout/vList2"/>
    <dgm:cxn modelId="{6FF29676-17D5-4E51-BB73-0DB37D981CA2}" type="presParOf" srcId="{506F5B57-94C7-4351-956D-9124DBDF0807}" destId="{59BD0B04-4C8B-4809-B05D-F3B0C1831F28}" srcOrd="2" destOrd="0" presId="urn:microsoft.com/office/officeart/2005/8/layout/vList2"/>
    <dgm:cxn modelId="{9C541DA2-330C-49F9-97C5-B68BBCF6B914}" type="presParOf" srcId="{506F5B57-94C7-4351-956D-9124DBDF0807}" destId="{C8FBC812-4D0F-4354-970D-39F602B1327A}" srcOrd="3" destOrd="0" presId="urn:microsoft.com/office/officeart/2005/8/layout/vList2"/>
    <dgm:cxn modelId="{3AC39D28-5A08-4845-BE83-153E68AD3443}" type="presParOf" srcId="{506F5B57-94C7-4351-956D-9124DBDF0807}" destId="{BA4B24B6-8186-43EB-A07C-BA4DE2379FFD}" srcOrd="4" destOrd="0" presId="urn:microsoft.com/office/officeart/2005/8/layout/vList2"/>
    <dgm:cxn modelId="{6590313C-28F8-4473-8D05-E213B0D8862E}" type="presParOf" srcId="{506F5B57-94C7-4351-956D-9124DBDF0807}" destId="{3EA30771-51E4-4D3B-8D06-111C22D39062}" srcOrd="5" destOrd="0" presId="urn:microsoft.com/office/officeart/2005/8/layout/vList2"/>
    <dgm:cxn modelId="{1B53AF56-73AB-4EBE-81ED-73913B83D3F2}" type="presParOf" srcId="{506F5B57-94C7-4351-956D-9124DBDF0807}" destId="{3FD8362E-6340-4829-8469-DED0E3D88F0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8272BE-B57C-4640-8CF4-78BD916C296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1D5955C-572D-4575-A9FA-F7E8E72A366E}">
      <dgm:prSet/>
      <dgm:spPr/>
      <dgm:t>
        <a:bodyPr/>
        <a:lstStyle/>
        <a:p>
          <a:r>
            <a:rPr lang="en-US" b="0" i="0"/>
            <a:t>From the ANOVA, we can see that for females, there is a significant difference between the group means for height and weight, when comparing medalists to non-medalists, but not comparing between medals. This means that height and weight have a relationship with a female gets to the podium but tells us nothing about what medal they might have received. </a:t>
          </a:r>
          <a:endParaRPr lang="en-US"/>
        </a:p>
      </dgm:t>
    </dgm:pt>
    <dgm:pt modelId="{33236517-E5CA-4430-954E-4E1D8DC1241C}" type="parTrans" cxnId="{44697E50-DE51-49A9-A507-C528BDBD3EBB}">
      <dgm:prSet/>
      <dgm:spPr/>
      <dgm:t>
        <a:bodyPr/>
        <a:lstStyle/>
        <a:p>
          <a:endParaRPr lang="en-US"/>
        </a:p>
      </dgm:t>
    </dgm:pt>
    <dgm:pt modelId="{986D6548-183F-42DE-8E2C-3A824D8B0BA6}" type="sibTrans" cxnId="{44697E50-DE51-49A9-A507-C528BDBD3EBB}">
      <dgm:prSet/>
      <dgm:spPr/>
      <dgm:t>
        <a:bodyPr/>
        <a:lstStyle/>
        <a:p>
          <a:endParaRPr lang="en-US"/>
        </a:p>
      </dgm:t>
    </dgm:pt>
    <dgm:pt modelId="{B7A48961-B3B3-4B1B-BF46-7A79F111AD03}">
      <dgm:prSet/>
      <dgm:spPr/>
      <dgm:t>
        <a:bodyPr/>
        <a:lstStyle/>
        <a:p>
          <a:r>
            <a:rPr lang="en-US" b="0" i="0"/>
            <a:t>For men, the ANOVA shows us that there is a significant difference between groups at all  levels, which means that there is a linear relationship between an athlete’s height or weight, and how they will place (e.g. higher weight/ height, higher medal). </a:t>
          </a:r>
          <a:endParaRPr lang="en-US"/>
        </a:p>
      </dgm:t>
    </dgm:pt>
    <dgm:pt modelId="{0DF0BBE0-1CE3-4E9C-970E-456FEA732E51}" type="parTrans" cxnId="{49452986-07B4-4A3D-A31A-9605C05B8034}">
      <dgm:prSet/>
      <dgm:spPr/>
      <dgm:t>
        <a:bodyPr/>
        <a:lstStyle/>
        <a:p>
          <a:endParaRPr lang="en-US"/>
        </a:p>
      </dgm:t>
    </dgm:pt>
    <dgm:pt modelId="{B3FAEDD2-9F30-424C-9DE0-4EC3313D1A04}" type="sibTrans" cxnId="{49452986-07B4-4A3D-A31A-9605C05B8034}">
      <dgm:prSet/>
      <dgm:spPr/>
      <dgm:t>
        <a:bodyPr/>
        <a:lstStyle/>
        <a:p>
          <a:endParaRPr lang="en-US"/>
        </a:p>
      </dgm:t>
    </dgm:pt>
    <dgm:pt modelId="{DC0B0FC1-B894-4AF1-8945-C349C7069B86}">
      <dgm:prSet/>
      <dgm:spPr/>
      <dgm:t>
        <a:bodyPr/>
        <a:lstStyle/>
        <a:p>
          <a:r>
            <a:rPr lang="en-US" b="0" i="0"/>
            <a:t>While these results are interesting, we must keep in mind how small these differences truly are. The differences between groups are only a few centimeters/kilograms. It is still interesting that on average, there is a small difference though. </a:t>
          </a:r>
          <a:endParaRPr lang="en-US"/>
        </a:p>
      </dgm:t>
    </dgm:pt>
    <dgm:pt modelId="{E4EE0880-26E4-4EBE-8817-73B8D1A85437}" type="parTrans" cxnId="{9DCD14BC-6896-40A7-9F6D-DCED4C08A22E}">
      <dgm:prSet/>
      <dgm:spPr/>
      <dgm:t>
        <a:bodyPr/>
        <a:lstStyle/>
        <a:p>
          <a:endParaRPr lang="en-US"/>
        </a:p>
      </dgm:t>
    </dgm:pt>
    <dgm:pt modelId="{4F932BFB-06DB-4947-8C68-0B0E113ABDAC}" type="sibTrans" cxnId="{9DCD14BC-6896-40A7-9F6D-DCED4C08A22E}">
      <dgm:prSet/>
      <dgm:spPr/>
      <dgm:t>
        <a:bodyPr/>
        <a:lstStyle/>
        <a:p>
          <a:endParaRPr lang="en-US"/>
        </a:p>
      </dgm:t>
    </dgm:pt>
    <dgm:pt modelId="{02AC0A7C-2A29-43BA-A7F9-8A461BC66F3A}">
      <dgm:prSet/>
      <dgm:spPr/>
      <dgm:t>
        <a:bodyPr/>
        <a:lstStyle/>
        <a:p>
          <a:r>
            <a:rPr lang="en-US" b="0" i="0"/>
            <a:t>While height cannot be changed, an athlete can see that increasing their weight (which will come from increasing muscle mass, not fat mass) can have a positive effect on performance, especially for men. </a:t>
          </a:r>
          <a:endParaRPr lang="en-US"/>
        </a:p>
      </dgm:t>
    </dgm:pt>
    <dgm:pt modelId="{D9DB64F3-7B85-4BD9-9F27-D10F5B141B32}" type="parTrans" cxnId="{D154CB74-B069-44EA-A029-A5427AE870AE}">
      <dgm:prSet/>
      <dgm:spPr/>
      <dgm:t>
        <a:bodyPr/>
        <a:lstStyle/>
        <a:p>
          <a:endParaRPr lang="en-US"/>
        </a:p>
      </dgm:t>
    </dgm:pt>
    <dgm:pt modelId="{94D53978-BCBC-44F1-B93E-99B92FF08E09}" type="sibTrans" cxnId="{D154CB74-B069-44EA-A029-A5427AE870AE}">
      <dgm:prSet/>
      <dgm:spPr/>
      <dgm:t>
        <a:bodyPr/>
        <a:lstStyle/>
        <a:p>
          <a:endParaRPr lang="en-US"/>
        </a:p>
      </dgm:t>
    </dgm:pt>
    <dgm:pt modelId="{F13CFDA6-806C-4DE1-BC04-3410074A29EC}">
      <dgm:prSet/>
      <dgm:spPr/>
      <dgm:t>
        <a:bodyPr/>
        <a:lstStyle/>
        <a:p>
          <a:r>
            <a:rPr lang="en-US" b="0" i="0"/>
            <a:t>Age did not have any significant impact on success</a:t>
          </a:r>
          <a:endParaRPr lang="en-US"/>
        </a:p>
      </dgm:t>
    </dgm:pt>
    <dgm:pt modelId="{689D4488-CC07-40A5-A054-74326C1B16D9}" type="parTrans" cxnId="{D9B3BFD8-A8C3-45D5-A863-9165A20ABCC0}">
      <dgm:prSet/>
      <dgm:spPr/>
      <dgm:t>
        <a:bodyPr/>
        <a:lstStyle/>
        <a:p>
          <a:endParaRPr lang="en-US"/>
        </a:p>
      </dgm:t>
    </dgm:pt>
    <dgm:pt modelId="{FE115E06-5CB2-41E0-BF53-C58A4711CD22}" type="sibTrans" cxnId="{D9B3BFD8-A8C3-45D5-A863-9165A20ABCC0}">
      <dgm:prSet/>
      <dgm:spPr/>
      <dgm:t>
        <a:bodyPr/>
        <a:lstStyle/>
        <a:p>
          <a:endParaRPr lang="en-US"/>
        </a:p>
      </dgm:t>
    </dgm:pt>
    <dgm:pt modelId="{52DF5032-CFA1-40B0-A9B2-9CDE3150CD61}" type="pres">
      <dgm:prSet presAssocID="{058272BE-B57C-4640-8CF4-78BD916C2966}" presName="linear" presStyleCnt="0">
        <dgm:presLayoutVars>
          <dgm:animLvl val="lvl"/>
          <dgm:resizeHandles val="exact"/>
        </dgm:presLayoutVars>
      </dgm:prSet>
      <dgm:spPr/>
    </dgm:pt>
    <dgm:pt modelId="{E3114943-AB43-46D2-A8B2-612DF0BC1508}" type="pres">
      <dgm:prSet presAssocID="{81D5955C-572D-4575-A9FA-F7E8E72A366E}" presName="parentText" presStyleLbl="node1" presStyleIdx="0" presStyleCnt="5">
        <dgm:presLayoutVars>
          <dgm:chMax val="0"/>
          <dgm:bulletEnabled val="1"/>
        </dgm:presLayoutVars>
      </dgm:prSet>
      <dgm:spPr/>
    </dgm:pt>
    <dgm:pt modelId="{CB1ADC53-E469-4240-9F57-AF0D18F99A73}" type="pres">
      <dgm:prSet presAssocID="{986D6548-183F-42DE-8E2C-3A824D8B0BA6}" presName="spacer" presStyleCnt="0"/>
      <dgm:spPr/>
    </dgm:pt>
    <dgm:pt modelId="{91BF1C1B-2EAC-4263-A07C-FC5BFCC1E42A}" type="pres">
      <dgm:prSet presAssocID="{B7A48961-B3B3-4B1B-BF46-7A79F111AD03}" presName="parentText" presStyleLbl="node1" presStyleIdx="1" presStyleCnt="5">
        <dgm:presLayoutVars>
          <dgm:chMax val="0"/>
          <dgm:bulletEnabled val="1"/>
        </dgm:presLayoutVars>
      </dgm:prSet>
      <dgm:spPr/>
    </dgm:pt>
    <dgm:pt modelId="{A6F61FEB-3427-40FE-B574-0D7D7CE87EB5}" type="pres">
      <dgm:prSet presAssocID="{B3FAEDD2-9F30-424C-9DE0-4EC3313D1A04}" presName="spacer" presStyleCnt="0"/>
      <dgm:spPr/>
    </dgm:pt>
    <dgm:pt modelId="{209F53FD-18A6-4274-A7D5-B8952F9AA10D}" type="pres">
      <dgm:prSet presAssocID="{DC0B0FC1-B894-4AF1-8945-C349C7069B86}" presName="parentText" presStyleLbl="node1" presStyleIdx="2" presStyleCnt="5">
        <dgm:presLayoutVars>
          <dgm:chMax val="0"/>
          <dgm:bulletEnabled val="1"/>
        </dgm:presLayoutVars>
      </dgm:prSet>
      <dgm:spPr/>
    </dgm:pt>
    <dgm:pt modelId="{FD18114B-A4B0-4EF8-A559-97B06696D70A}" type="pres">
      <dgm:prSet presAssocID="{4F932BFB-06DB-4947-8C68-0B0E113ABDAC}" presName="spacer" presStyleCnt="0"/>
      <dgm:spPr/>
    </dgm:pt>
    <dgm:pt modelId="{59C653EB-B1AC-4E5A-BD5E-847396408770}" type="pres">
      <dgm:prSet presAssocID="{02AC0A7C-2A29-43BA-A7F9-8A461BC66F3A}" presName="parentText" presStyleLbl="node1" presStyleIdx="3" presStyleCnt="5">
        <dgm:presLayoutVars>
          <dgm:chMax val="0"/>
          <dgm:bulletEnabled val="1"/>
        </dgm:presLayoutVars>
      </dgm:prSet>
      <dgm:spPr/>
    </dgm:pt>
    <dgm:pt modelId="{D6AA2DFA-2696-4B29-9AAD-7698D90DFDE6}" type="pres">
      <dgm:prSet presAssocID="{94D53978-BCBC-44F1-B93E-99B92FF08E09}" presName="spacer" presStyleCnt="0"/>
      <dgm:spPr/>
    </dgm:pt>
    <dgm:pt modelId="{6136BEBC-6366-49F2-9ACA-96368A4A17E9}" type="pres">
      <dgm:prSet presAssocID="{F13CFDA6-806C-4DE1-BC04-3410074A29EC}" presName="parentText" presStyleLbl="node1" presStyleIdx="4" presStyleCnt="5">
        <dgm:presLayoutVars>
          <dgm:chMax val="0"/>
          <dgm:bulletEnabled val="1"/>
        </dgm:presLayoutVars>
      </dgm:prSet>
      <dgm:spPr/>
    </dgm:pt>
  </dgm:ptLst>
  <dgm:cxnLst>
    <dgm:cxn modelId="{88C9ED17-B81D-4348-B5D7-AE0147484D9F}" type="presOf" srcId="{B7A48961-B3B3-4B1B-BF46-7A79F111AD03}" destId="{91BF1C1B-2EAC-4263-A07C-FC5BFCC1E42A}" srcOrd="0" destOrd="0" presId="urn:microsoft.com/office/officeart/2005/8/layout/vList2"/>
    <dgm:cxn modelId="{879C5925-71CC-4C73-B67B-05758F613A92}" type="presOf" srcId="{DC0B0FC1-B894-4AF1-8945-C349C7069B86}" destId="{209F53FD-18A6-4274-A7D5-B8952F9AA10D}" srcOrd="0" destOrd="0" presId="urn:microsoft.com/office/officeart/2005/8/layout/vList2"/>
    <dgm:cxn modelId="{E8578C2D-DCAB-4837-AFA8-6BF7506AF55C}" type="presOf" srcId="{02AC0A7C-2A29-43BA-A7F9-8A461BC66F3A}" destId="{59C653EB-B1AC-4E5A-BD5E-847396408770}" srcOrd="0" destOrd="0" presId="urn:microsoft.com/office/officeart/2005/8/layout/vList2"/>
    <dgm:cxn modelId="{44697E50-DE51-49A9-A507-C528BDBD3EBB}" srcId="{058272BE-B57C-4640-8CF4-78BD916C2966}" destId="{81D5955C-572D-4575-A9FA-F7E8E72A366E}" srcOrd="0" destOrd="0" parTransId="{33236517-E5CA-4430-954E-4E1D8DC1241C}" sibTransId="{986D6548-183F-42DE-8E2C-3A824D8B0BA6}"/>
    <dgm:cxn modelId="{D154CB74-B069-44EA-A029-A5427AE870AE}" srcId="{058272BE-B57C-4640-8CF4-78BD916C2966}" destId="{02AC0A7C-2A29-43BA-A7F9-8A461BC66F3A}" srcOrd="3" destOrd="0" parTransId="{D9DB64F3-7B85-4BD9-9F27-D10F5B141B32}" sibTransId="{94D53978-BCBC-44F1-B93E-99B92FF08E09}"/>
    <dgm:cxn modelId="{49452986-07B4-4A3D-A31A-9605C05B8034}" srcId="{058272BE-B57C-4640-8CF4-78BD916C2966}" destId="{B7A48961-B3B3-4B1B-BF46-7A79F111AD03}" srcOrd="1" destOrd="0" parTransId="{0DF0BBE0-1CE3-4E9C-970E-456FEA732E51}" sibTransId="{B3FAEDD2-9F30-424C-9DE0-4EC3313D1A04}"/>
    <dgm:cxn modelId="{2F074B9B-CD99-4A8B-9FED-E4EDD5A5592B}" type="presOf" srcId="{81D5955C-572D-4575-A9FA-F7E8E72A366E}" destId="{E3114943-AB43-46D2-A8B2-612DF0BC1508}" srcOrd="0" destOrd="0" presId="urn:microsoft.com/office/officeart/2005/8/layout/vList2"/>
    <dgm:cxn modelId="{9DCD14BC-6896-40A7-9F6D-DCED4C08A22E}" srcId="{058272BE-B57C-4640-8CF4-78BD916C2966}" destId="{DC0B0FC1-B894-4AF1-8945-C349C7069B86}" srcOrd="2" destOrd="0" parTransId="{E4EE0880-26E4-4EBE-8817-73B8D1A85437}" sibTransId="{4F932BFB-06DB-4947-8C68-0B0E113ABDAC}"/>
    <dgm:cxn modelId="{13FCABC0-140E-4858-9307-FDF630D5398F}" type="presOf" srcId="{F13CFDA6-806C-4DE1-BC04-3410074A29EC}" destId="{6136BEBC-6366-49F2-9ACA-96368A4A17E9}" srcOrd="0" destOrd="0" presId="urn:microsoft.com/office/officeart/2005/8/layout/vList2"/>
    <dgm:cxn modelId="{11A73CCB-151F-477A-8CEA-2B574CD5A94D}" type="presOf" srcId="{058272BE-B57C-4640-8CF4-78BD916C2966}" destId="{52DF5032-CFA1-40B0-A9B2-9CDE3150CD61}" srcOrd="0" destOrd="0" presId="urn:microsoft.com/office/officeart/2005/8/layout/vList2"/>
    <dgm:cxn modelId="{D9B3BFD8-A8C3-45D5-A863-9165A20ABCC0}" srcId="{058272BE-B57C-4640-8CF4-78BD916C2966}" destId="{F13CFDA6-806C-4DE1-BC04-3410074A29EC}" srcOrd="4" destOrd="0" parTransId="{689D4488-CC07-40A5-A054-74326C1B16D9}" sibTransId="{FE115E06-5CB2-41E0-BF53-C58A4711CD22}"/>
    <dgm:cxn modelId="{62091F6E-D25E-4C4E-8C3C-0186CEF62993}" type="presParOf" srcId="{52DF5032-CFA1-40B0-A9B2-9CDE3150CD61}" destId="{E3114943-AB43-46D2-A8B2-612DF0BC1508}" srcOrd="0" destOrd="0" presId="urn:microsoft.com/office/officeart/2005/8/layout/vList2"/>
    <dgm:cxn modelId="{0C470025-5FC5-4ACE-BEB0-21AB77EF2883}" type="presParOf" srcId="{52DF5032-CFA1-40B0-A9B2-9CDE3150CD61}" destId="{CB1ADC53-E469-4240-9F57-AF0D18F99A73}" srcOrd="1" destOrd="0" presId="urn:microsoft.com/office/officeart/2005/8/layout/vList2"/>
    <dgm:cxn modelId="{01478043-CE42-4606-8FE8-CD647A922EE6}" type="presParOf" srcId="{52DF5032-CFA1-40B0-A9B2-9CDE3150CD61}" destId="{91BF1C1B-2EAC-4263-A07C-FC5BFCC1E42A}" srcOrd="2" destOrd="0" presId="urn:microsoft.com/office/officeart/2005/8/layout/vList2"/>
    <dgm:cxn modelId="{1E25B166-4E0C-4822-AAA8-CBAB250FF513}" type="presParOf" srcId="{52DF5032-CFA1-40B0-A9B2-9CDE3150CD61}" destId="{A6F61FEB-3427-40FE-B574-0D7D7CE87EB5}" srcOrd="3" destOrd="0" presId="urn:microsoft.com/office/officeart/2005/8/layout/vList2"/>
    <dgm:cxn modelId="{DD5AEE8C-93B9-441D-AA3C-202AEA4E7034}" type="presParOf" srcId="{52DF5032-CFA1-40B0-A9B2-9CDE3150CD61}" destId="{209F53FD-18A6-4274-A7D5-B8952F9AA10D}" srcOrd="4" destOrd="0" presId="urn:microsoft.com/office/officeart/2005/8/layout/vList2"/>
    <dgm:cxn modelId="{FDA39DCB-F999-4D0F-9B14-0B903F1446F2}" type="presParOf" srcId="{52DF5032-CFA1-40B0-A9B2-9CDE3150CD61}" destId="{FD18114B-A4B0-4EF8-A559-97B06696D70A}" srcOrd="5" destOrd="0" presId="urn:microsoft.com/office/officeart/2005/8/layout/vList2"/>
    <dgm:cxn modelId="{ACA52714-1450-4467-8F66-A30404C4B5C5}" type="presParOf" srcId="{52DF5032-CFA1-40B0-A9B2-9CDE3150CD61}" destId="{59C653EB-B1AC-4E5A-BD5E-847396408770}" srcOrd="6" destOrd="0" presId="urn:microsoft.com/office/officeart/2005/8/layout/vList2"/>
    <dgm:cxn modelId="{947E34D3-0C49-46B1-A1AA-2DA0EA77AD1D}" type="presParOf" srcId="{52DF5032-CFA1-40B0-A9B2-9CDE3150CD61}" destId="{D6AA2DFA-2696-4B29-9AAD-7698D90DFDE6}" srcOrd="7" destOrd="0" presId="urn:microsoft.com/office/officeart/2005/8/layout/vList2"/>
    <dgm:cxn modelId="{8421573A-5602-44B4-8815-28E43162B9B1}" type="presParOf" srcId="{52DF5032-CFA1-40B0-A9B2-9CDE3150CD61}" destId="{6136BEBC-6366-49F2-9ACA-96368A4A17E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A7956-2433-47D8-AF31-1E33134845B5}">
      <dsp:nvSpPr>
        <dsp:cNvPr id="0" name=""/>
        <dsp:cNvSpPr/>
      </dsp:nvSpPr>
      <dsp:spPr>
        <a:xfrm>
          <a:off x="0" y="260657"/>
          <a:ext cx="6391275" cy="1146782"/>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This project will focus on the types of athletes that succeed in the Olympics. </a:t>
          </a:r>
          <a:endParaRPr lang="en-US" sz="1600" kern="1200"/>
        </a:p>
      </dsp:txBody>
      <dsp:txXfrm>
        <a:off x="55981" y="316638"/>
        <a:ext cx="6279313" cy="1034820"/>
      </dsp:txXfrm>
    </dsp:sp>
    <dsp:sp modelId="{59BD0B04-4C8B-4809-B05D-F3B0C1831F28}">
      <dsp:nvSpPr>
        <dsp:cNvPr id="0" name=""/>
        <dsp:cNvSpPr/>
      </dsp:nvSpPr>
      <dsp:spPr>
        <a:xfrm>
          <a:off x="0" y="1453520"/>
          <a:ext cx="6391275" cy="1146782"/>
        </a:xfrm>
        <a:prstGeom prst="roundRect">
          <a:avLst/>
        </a:prstGeom>
        <a:solidFill>
          <a:schemeClr val="accent2">
            <a:hueOff val="-6588574"/>
            <a:satOff val="30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Specifically, this project will look at the whether height and weight play a role for an athlete’s success, as a general principle. </a:t>
          </a:r>
          <a:endParaRPr lang="en-US" sz="1600" kern="1200"/>
        </a:p>
      </dsp:txBody>
      <dsp:txXfrm>
        <a:off x="55981" y="1509501"/>
        <a:ext cx="6279313" cy="1034820"/>
      </dsp:txXfrm>
    </dsp:sp>
    <dsp:sp modelId="{BA4B24B6-8186-43EB-A07C-BA4DE2379FFD}">
      <dsp:nvSpPr>
        <dsp:cNvPr id="0" name=""/>
        <dsp:cNvSpPr/>
      </dsp:nvSpPr>
      <dsp:spPr>
        <a:xfrm>
          <a:off x="0" y="2646383"/>
          <a:ext cx="6391275" cy="1146782"/>
        </a:xfrm>
        <a:prstGeom prst="roundRect">
          <a:avLst/>
        </a:prstGeom>
        <a:solidFill>
          <a:schemeClr val="accent2">
            <a:hueOff val="-13177148"/>
            <a:satOff val="6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A personal trainer could use this to determine, based on the event (and from this, the season) to influence how to adapt someone’s body to succeed. </a:t>
          </a:r>
          <a:endParaRPr lang="en-US" sz="1600" kern="1200"/>
        </a:p>
      </dsp:txBody>
      <dsp:txXfrm>
        <a:off x="55981" y="2702364"/>
        <a:ext cx="6279313" cy="1034820"/>
      </dsp:txXfrm>
    </dsp:sp>
    <dsp:sp modelId="{3FD8362E-6340-4829-8469-DED0E3D88F0D}">
      <dsp:nvSpPr>
        <dsp:cNvPr id="0" name=""/>
        <dsp:cNvSpPr/>
      </dsp:nvSpPr>
      <dsp:spPr>
        <a:xfrm>
          <a:off x="0" y="3839246"/>
          <a:ext cx="6391275" cy="1146782"/>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The general public could also make conclusions from viewing these results, about the best body type for their health and fitness goals. 5. The primary audience will be anyone seeking to make physiological adaptions, to themselves or others.</a:t>
          </a:r>
          <a:endParaRPr lang="en-US" sz="1600" kern="1200"/>
        </a:p>
      </dsp:txBody>
      <dsp:txXfrm>
        <a:off x="55981" y="3895227"/>
        <a:ext cx="6279313" cy="10348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14943-AB43-46D2-A8B2-612DF0BC1508}">
      <dsp:nvSpPr>
        <dsp:cNvPr id="0" name=""/>
        <dsp:cNvSpPr/>
      </dsp:nvSpPr>
      <dsp:spPr>
        <a:xfrm>
          <a:off x="0" y="179033"/>
          <a:ext cx="6391275" cy="95238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a:t>From the ANOVA, we can see that for females, there is a significant difference between the group means for height and weight, when comparing medalists to non-medalists, but not comparing between medals. This means that height and weight have a relationship with a female gets to the podium but tells us nothing about what medal they might have received. </a:t>
          </a:r>
          <a:endParaRPr lang="en-US" sz="1100" kern="1200"/>
        </a:p>
      </dsp:txBody>
      <dsp:txXfrm>
        <a:off x="46491" y="225524"/>
        <a:ext cx="6298293" cy="859398"/>
      </dsp:txXfrm>
    </dsp:sp>
    <dsp:sp modelId="{91BF1C1B-2EAC-4263-A07C-FC5BFCC1E42A}">
      <dsp:nvSpPr>
        <dsp:cNvPr id="0" name=""/>
        <dsp:cNvSpPr/>
      </dsp:nvSpPr>
      <dsp:spPr>
        <a:xfrm>
          <a:off x="0" y="1163093"/>
          <a:ext cx="6391275" cy="952380"/>
        </a:xfrm>
        <a:prstGeom prst="roundRect">
          <a:avLst/>
        </a:prstGeom>
        <a:solidFill>
          <a:schemeClr val="accent2">
            <a:hueOff val="-4941430"/>
            <a:satOff val="225"/>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a:t>For men, the ANOVA shows us that there is a significant difference between groups at all  levels, which means that there is a linear relationship between an athlete’s height or weight, and how they will place (e.g. higher weight/ height, higher medal). </a:t>
          </a:r>
          <a:endParaRPr lang="en-US" sz="1100" kern="1200"/>
        </a:p>
      </dsp:txBody>
      <dsp:txXfrm>
        <a:off x="46491" y="1209584"/>
        <a:ext cx="6298293" cy="859398"/>
      </dsp:txXfrm>
    </dsp:sp>
    <dsp:sp modelId="{209F53FD-18A6-4274-A7D5-B8952F9AA10D}">
      <dsp:nvSpPr>
        <dsp:cNvPr id="0" name=""/>
        <dsp:cNvSpPr/>
      </dsp:nvSpPr>
      <dsp:spPr>
        <a:xfrm>
          <a:off x="0" y="2147153"/>
          <a:ext cx="6391275" cy="952380"/>
        </a:xfrm>
        <a:prstGeom prst="roundRec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a:t>While these results are interesting, we must keep in mind how small these differences truly are. The differences between groups are only a few centimeters/kilograms. It is still interesting that on average, there is a small difference though. </a:t>
          </a:r>
          <a:endParaRPr lang="en-US" sz="1100" kern="1200"/>
        </a:p>
      </dsp:txBody>
      <dsp:txXfrm>
        <a:off x="46491" y="2193644"/>
        <a:ext cx="6298293" cy="859398"/>
      </dsp:txXfrm>
    </dsp:sp>
    <dsp:sp modelId="{59C653EB-B1AC-4E5A-BD5E-847396408770}">
      <dsp:nvSpPr>
        <dsp:cNvPr id="0" name=""/>
        <dsp:cNvSpPr/>
      </dsp:nvSpPr>
      <dsp:spPr>
        <a:xfrm>
          <a:off x="0" y="3131213"/>
          <a:ext cx="6391275" cy="952380"/>
        </a:xfrm>
        <a:prstGeom prst="roundRect">
          <a:avLst/>
        </a:prstGeom>
        <a:solidFill>
          <a:schemeClr val="accent2">
            <a:hueOff val="-14824290"/>
            <a:satOff val="676"/>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a:t>While height cannot be changed, an athlete can see that increasing their weight (which will come from increasing muscle mass, not fat mass) can have a positive effect on performance, especially for men. </a:t>
          </a:r>
          <a:endParaRPr lang="en-US" sz="1100" kern="1200"/>
        </a:p>
      </dsp:txBody>
      <dsp:txXfrm>
        <a:off x="46491" y="3177704"/>
        <a:ext cx="6298293" cy="859398"/>
      </dsp:txXfrm>
    </dsp:sp>
    <dsp:sp modelId="{6136BEBC-6366-49F2-9ACA-96368A4A17E9}">
      <dsp:nvSpPr>
        <dsp:cNvPr id="0" name=""/>
        <dsp:cNvSpPr/>
      </dsp:nvSpPr>
      <dsp:spPr>
        <a:xfrm>
          <a:off x="0" y="4115273"/>
          <a:ext cx="6391275" cy="952380"/>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a:t>Age did not have any significant impact on success</a:t>
          </a:r>
          <a:endParaRPr lang="en-US" sz="1100" kern="1200"/>
        </a:p>
      </dsp:txBody>
      <dsp:txXfrm>
        <a:off x="46491" y="4161764"/>
        <a:ext cx="6298293" cy="85939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F89A0F1-4F47-4023-9C62-74FB63925C54}" type="datetimeFigureOut">
              <a:rPr lang="en-IN" smtClean="0"/>
              <a:t>25-06-2020</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AA07789-C4AA-441E-9AD5-EDC7208EA99D}" type="slidenum">
              <a:rPr lang="en-IN" smtClean="0"/>
              <a:t>‹#›</a:t>
            </a:fld>
            <a:endParaRPr lang="en-IN"/>
          </a:p>
        </p:txBody>
      </p:sp>
    </p:spTree>
    <p:extLst>
      <p:ext uri="{BB962C8B-B14F-4D97-AF65-F5344CB8AC3E}">
        <p14:creationId xmlns:p14="http://schemas.microsoft.com/office/powerpoint/2010/main" val="368655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89A0F1-4F47-4023-9C62-74FB63925C54}" type="datetimeFigureOut">
              <a:rPr lang="en-IN" smtClean="0"/>
              <a:t>25-06-2020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A07789-C4AA-441E-9AD5-EDC7208EA99D}" type="slidenum">
              <a:rPr lang="en-IN" smtClean="0"/>
              <a:t>‹#›</a:t>
            </a:fld>
            <a:endParaRPr lang="en-IN"/>
          </a:p>
        </p:txBody>
      </p:sp>
    </p:spTree>
    <p:extLst>
      <p:ext uri="{BB962C8B-B14F-4D97-AF65-F5344CB8AC3E}">
        <p14:creationId xmlns:p14="http://schemas.microsoft.com/office/powerpoint/2010/main" val="594689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F89A0F1-4F47-4023-9C62-74FB63925C54}"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A07789-C4AA-441E-9AD5-EDC7208EA99D}" type="slidenum">
              <a:rPr lang="en-IN" smtClean="0"/>
              <a:t>‹#›</a:t>
            </a:fld>
            <a:endParaRPr lang="en-IN"/>
          </a:p>
        </p:txBody>
      </p:sp>
    </p:spTree>
    <p:extLst>
      <p:ext uri="{BB962C8B-B14F-4D97-AF65-F5344CB8AC3E}">
        <p14:creationId xmlns:p14="http://schemas.microsoft.com/office/powerpoint/2010/main" val="1875758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F89A0F1-4F47-4023-9C62-74FB63925C54}"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A07789-C4AA-441E-9AD5-EDC7208EA99D}" type="slidenum">
              <a:rPr lang="en-IN" smtClean="0"/>
              <a:t>‹#›</a:t>
            </a:fld>
            <a:endParaRPr lang="en-IN"/>
          </a:p>
        </p:txBody>
      </p:sp>
    </p:spTree>
    <p:extLst>
      <p:ext uri="{BB962C8B-B14F-4D97-AF65-F5344CB8AC3E}">
        <p14:creationId xmlns:p14="http://schemas.microsoft.com/office/powerpoint/2010/main" val="1837793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89A0F1-4F47-4023-9C62-74FB63925C54}"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A07789-C4AA-441E-9AD5-EDC7208EA99D}" type="slidenum">
              <a:rPr lang="en-IN" smtClean="0"/>
              <a:t>‹#›</a:t>
            </a:fld>
            <a:endParaRPr lang="en-IN"/>
          </a:p>
        </p:txBody>
      </p:sp>
    </p:spTree>
    <p:extLst>
      <p:ext uri="{BB962C8B-B14F-4D97-AF65-F5344CB8AC3E}">
        <p14:creationId xmlns:p14="http://schemas.microsoft.com/office/powerpoint/2010/main" val="105029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F89A0F1-4F47-4023-9C62-74FB63925C54}" type="datetimeFigureOut">
              <a:rPr lang="en-IN" smtClean="0"/>
              <a:t>25-06-2020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A07789-C4AA-441E-9AD5-EDC7208EA99D}" type="slidenum">
              <a:rPr lang="en-IN" smtClean="0"/>
              <a:t>‹#›</a:t>
            </a:fld>
            <a:endParaRPr lang="en-IN"/>
          </a:p>
        </p:txBody>
      </p:sp>
    </p:spTree>
    <p:extLst>
      <p:ext uri="{BB962C8B-B14F-4D97-AF65-F5344CB8AC3E}">
        <p14:creationId xmlns:p14="http://schemas.microsoft.com/office/powerpoint/2010/main" val="279666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F89A0F1-4F47-4023-9C62-74FB63925C54}" type="datetimeFigureOut">
              <a:rPr lang="en-IN" smtClean="0"/>
              <a:t>25-06-2020</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AA07789-C4AA-441E-9AD5-EDC7208EA99D}" type="slidenum">
              <a:rPr lang="en-IN" smtClean="0"/>
              <a:t>‹#›</a:t>
            </a:fld>
            <a:endParaRPr lang="en-IN"/>
          </a:p>
        </p:txBody>
      </p:sp>
    </p:spTree>
    <p:extLst>
      <p:ext uri="{BB962C8B-B14F-4D97-AF65-F5344CB8AC3E}">
        <p14:creationId xmlns:p14="http://schemas.microsoft.com/office/powerpoint/2010/main" val="3462439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F89A0F1-4F47-4023-9C62-74FB63925C54}"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A07789-C4AA-441E-9AD5-EDC7208EA99D}" type="slidenum">
              <a:rPr lang="en-IN" smtClean="0"/>
              <a:t>‹#›</a:t>
            </a:fld>
            <a:endParaRPr lang="en-IN"/>
          </a:p>
        </p:txBody>
      </p:sp>
    </p:spTree>
    <p:extLst>
      <p:ext uri="{BB962C8B-B14F-4D97-AF65-F5344CB8AC3E}">
        <p14:creationId xmlns:p14="http://schemas.microsoft.com/office/powerpoint/2010/main" val="1789790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F89A0F1-4F47-4023-9C62-74FB63925C54}"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A07789-C4AA-441E-9AD5-EDC7208EA99D}" type="slidenum">
              <a:rPr lang="en-IN" smtClean="0"/>
              <a:t>‹#›</a:t>
            </a:fld>
            <a:endParaRPr lang="en-IN"/>
          </a:p>
        </p:txBody>
      </p:sp>
    </p:spTree>
    <p:extLst>
      <p:ext uri="{BB962C8B-B14F-4D97-AF65-F5344CB8AC3E}">
        <p14:creationId xmlns:p14="http://schemas.microsoft.com/office/powerpoint/2010/main" val="1650317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9A0F1-4F47-4023-9C62-74FB63925C54}"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A07789-C4AA-441E-9AD5-EDC7208EA99D}" type="slidenum">
              <a:rPr lang="en-IN" smtClean="0"/>
              <a:t>‹#›</a:t>
            </a:fld>
            <a:endParaRPr lang="en-IN"/>
          </a:p>
        </p:txBody>
      </p:sp>
    </p:spTree>
    <p:extLst>
      <p:ext uri="{BB962C8B-B14F-4D97-AF65-F5344CB8AC3E}">
        <p14:creationId xmlns:p14="http://schemas.microsoft.com/office/powerpoint/2010/main" val="2247849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89A0F1-4F47-4023-9C62-74FB63925C54}"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A07789-C4AA-441E-9AD5-EDC7208EA99D}" type="slidenum">
              <a:rPr lang="en-IN" smtClean="0"/>
              <a:t>‹#›</a:t>
            </a:fld>
            <a:endParaRPr lang="en-IN"/>
          </a:p>
        </p:txBody>
      </p:sp>
    </p:spTree>
    <p:extLst>
      <p:ext uri="{BB962C8B-B14F-4D97-AF65-F5344CB8AC3E}">
        <p14:creationId xmlns:p14="http://schemas.microsoft.com/office/powerpoint/2010/main" val="2157684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89A0F1-4F47-4023-9C62-74FB63925C54}" type="datetimeFigureOut">
              <a:rPr lang="en-IN" smtClean="0"/>
              <a:t>25-06-2020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A07789-C4AA-441E-9AD5-EDC7208EA99D}" type="slidenum">
              <a:rPr lang="en-IN" smtClean="0"/>
              <a:t>‹#›</a:t>
            </a:fld>
            <a:endParaRPr lang="en-IN"/>
          </a:p>
        </p:txBody>
      </p:sp>
    </p:spTree>
    <p:extLst>
      <p:ext uri="{BB962C8B-B14F-4D97-AF65-F5344CB8AC3E}">
        <p14:creationId xmlns:p14="http://schemas.microsoft.com/office/powerpoint/2010/main" val="1001632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89A0F1-4F47-4023-9C62-74FB63925C54}" type="datetimeFigureOut">
              <a:rPr lang="en-IN" smtClean="0"/>
              <a:t>25-06-2020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A07789-C4AA-441E-9AD5-EDC7208EA99D}" type="slidenum">
              <a:rPr lang="en-IN" smtClean="0"/>
              <a:t>‹#›</a:t>
            </a:fld>
            <a:endParaRPr lang="en-IN"/>
          </a:p>
        </p:txBody>
      </p:sp>
    </p:spTree>
    <p:extLst>
      <p:ext uri="{BB962C8B-B14F-4D97-AF65-F5344CB8AC3E}">
        <p14:creationId xmlns:p14="http://schemas.microsoft.com/office/powerpoint/2010/main" val="1346455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89A0F1-4F47-4023-9C62-74FB63925C54}" type="datetimeFigureOut">
              <a:rPr lang="en-IN" smtClean="0"/>
              <a:t>25-06-2020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A07789-C4AA-441E-9AD5-EDC7208EA99D}" type="slidenum">
              <a:rPr lang="en-IN" smtClean="0"/>
              <a:t>‹#›</a:t>
            </a:fld>
            <a:endParaRPr lang="en-IN"/>
          </a:p>
        </p:txBody>
      </p:sp>
    </p:spTree>
    <p:extLst>
      <p:ext uri="{BB962C8B-B14F-4D97-AF65-F5344CB8AC3E}">
        <p14:creationId xmlns:p14="http://schemas.microsoft.com/office/powerpoint/2010/main" val="418830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89A0F1-4F47-4023-9C62-74FB63925C54}" type="datetimeFigureOut">
              <a:rPr lang="en-IN" smtClean="0"/>
              <a:t>25-06-2020</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AA07789-C4AA-441E-9AD5-EDC7208EA99D}" type="slidenum">
              <a:rPr lang="en-IN" smtClean="0"/>
              <a:t>‹#›</a:t>
            </a:fld>
            <a:endParaRPr lang="en-IN"/>
          </a:p>
        </p:txBody>
      </p:sp>
    </p:spTree>
    <p:extLst>
      <p:ext uri="{BB962C8B-B14F-4D97-AF65-F5344CB8AC3E}">
        <p14:creationId xmlns:p14="http://schemas.microsoft.com/office/powerpoint/2010/main" val="3403579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89A0F1-4F47-4023-9C62-74FB63925C54}" type="datetimeFigureOut">
              <a:rPr lang="en-IN" smtClean="0"/>
              <a:t>25-06-2020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A07789-C4AA-441E-9AD5-EDC7208EA99D}" type="slidenum">
              <a:rPr lang="en-IN" smtClean="0"/>
              <a:t>‹#›</a:t>
            </a:fld>
            <a:endParaRPr lang="en-IN"/>
          </a:p>
        </p:txBody>
      </p:sp>
    </p:spTree>
    <p:extLst>
      <p:ext uri="{BB962C8B-B14F-4D97-AF65-F5344CB8AC3E}">
        <p14:creationId xmlns:p14="http://schemas.microsoft.com/office/powerpoint/2010/main" val="1537452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89A0F1-4F47-4023-9C62-74FB63925C54}" type="datetimeFigureOut">
              <a:rPr lang="en-IN" smtClean="0"/>
              <a:t>25-06-2020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A07789-C4AA-441E-9AD5-EDC7208EA99D}" type="slidenum">
              <a:rPr lang="en-IN" smtClean="0"/>
              <a:t>‹#›</a:t>
            </a:fld>
            <a:endParaRPr lang="en-IN"/>
          </a:p>
        </p:txBody>
      </p:sp>
    </p:spTree>
    <p:extLst>
      <p:ext uri="{BB962C8B-B14F-4D97-AF65-F5344CB8AC3E}">
        <p14:creationId xmlns:p14="http://schemas.microsoft.com/office/powerpoint/2010/main" val="1871656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F89A0F1-4F47-4023-9C62-74FB63925C54}" type="datetimeFigureOut">
              <a:rPr lang="en-IN" smtClean="0"/>
              <a:t>25-06-2020</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AA07789-C4AA-441E-9AD5-EDC7208EA99D}" type="slidenum">
              <a:rPr lang="en-IN" smtClean="0"/>
              <a:t>‹#›</a:t>
            </a:fld>
            <a:endParaRPr lang="en-IN"/>
          </a:p>
        </p:txBody>
      </p:sp>
    </p:spTree>
    <p:extLst>
      <p:ext uri="{BB962C8B-B14F-4D97-AF65-F5344CB8AC3E}">
        <p14:creationId xmlns:p14="http://schemas.microsoft.com/office/powerpoint/2010/main" val="41275084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0263BF-D3F0-4223-BBEB-4F8F2466EED4}"/>
              </a:ext>
            </a:extLst>
          </p:cNvPr>
          <p:cNvPicPr>
            <a:picLocks noChangeAspect="1"/>
          </p:cNvPicPr>
          <p:nvPr/>
        </p:nvPicPr>
        <p:blipFill rotWithShape="1">
          <a:blip r:embed="rId2"/>
          <a:srcRect t="17034" r="-1" b="21277"/>
          <a:stretch/>
        </p:blipFill>
        <p:spPr>
          <a:xfrm>
            <a:off x="0" y="-16589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9" name="Freeform: Shape 8">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52A0D5EB-1AE9-4A76-A085-67C6FB9E64A9}"/>
              </a:ext>
            </a:extLst>
          </p:cNvPr>
          <p:cNvSpPr>
            <a:spLocks noGrp="1"/>
          </p:cNvSpPr>
          <p:nvPr>
            <p:ph type="ctrTitle"/>
          </p:nvPr>
        </p:nvSpPr>
        <p:spPr>
          <a:xfrm>
            <a:off x="892199" y="4854346"/>
            <a:ext cx="10407602" cy="868026"/>
          </a:xfrm>
        </p:spPr>
        <p:txBody>
          <a:bodyPr>
            <a:normAutofit/>
          </a:bodyPr>
          <a:lstStyle/>
          <a:p>
            <a:pPr algn="ctr"/>
            <a:r>
              <a:rPr lang="en-IN" sz="4400" dirty="0">
                <a:solidFill>
                  <a:srgbClr val="EBEBEB"/>
                </a:solidFill>
              </a:rPr>
              <a:t>Final capstone</a:t>
            </a:r>
          </a:p>
        </p:txBody>
      </p:sp>
      <p:sp>
        <p:nvSpPr>
          <p:cNvPr id="3" name="Subtitle 2">
            <a:extLst>
              <a:ext uri="{FF2B5EF4-FFF2-40B4-BE49-F238E27FC236}">
                <a16:creationId xmlns:a16="http://schemas.microsoft.com/office/drawing/2014/main" id="{B733B304-BE36-42F0-9714-9E852BF6B401}"/>
              </a:ext>
            </a:extLst>
          </p:cNvPr>
          <p:cNvSpPr>
            <a:spLocks noGrp="1"/>
          </p:cNvSpPr>
          <p:nvPr>
            <p:ph type="subTitle" idx="1"/>
          </p:nvPr>
        </p:nvSpPr>
        <p:spPr>
          <a:xfrm>
            <a:off x="892199" y="5722374"/>
            <a:ext cx="10407602" cy="487924"/>
          </a:xfrm>
        </p:spPr>
        <p:txBody>
          <a:bodyPr>
            <a:normAutofit/>
          </a:bodyPr>
          <a:lstStyle/>
          <a:p>
            <a:pPr algn="ctr"/>
            <a:r>
              <a:rPr lang="en-IN" dirty="0">
                <a:solidFill>
                  <a:schemeClr val="tx2">
                    <a:lumMod val="40000"/>
                    <a:lumOff val="60000"/>
                  </a:schemeClr>
                </a:solidFill>
              </a:rPr>
              <a:t>   </a:t>
            </a:r>
          </a:p>
        </p:txBody>
      </p:sp>
      <p:sp>
        <p:nvSpPr>
          <p:cNvPr id="13"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785499"/>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9481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text&#10;&#10;Description automatically generated">
            <a:extLst>
              <a:ext uri="{FF2B5EF4-FFF2-40B4-BE49-F238E27FC236}">
                <a16:creationId xmlns:a16="http://schemas.microsoft.com/office/drawing/2014/main" id="{C081F23C-363F-45A3-A418-61952B6CA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177" y="790206"/>
            <a:ext cx="9821646" cy="5277587"/>
          </a:xfrm>
          <a:prstGeom prst="rect">
            <a:avLst/>
          </a:prstGeom>
        </p:spPr>
      </p:pic>
    </p:spTree>
    <p:extLst>
      <p:ext uri="{BB962C8B-B14F-4D97-AF65-F5344CB8AC3E}">
        <p14:creationId xmlns:p14="http://schemas.microsoft.com/office/powerpoint/2010/main" val="2303552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71458D99-DABD-44B9-A53B-8707F8E080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861" y="785443"/>
            <a:ext cx="9688277" cy="5287113"/>
          </a:xfrm>
          <a:prstGeom prst="rect">
            <a:avLst/>
          </a:prstGeom>
        </p:spPr>
      </p:pic>
    </p:spTree>
    <p:extLst>
      <p:ext uri="{BB962C8B-B14F-4D97-AF65-F5344CB8AC3E}">
        <p14:creationId xmlns:p14="http://schemas.microsoft.com/office/powerpoint/2010/main" val="1696636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6B1AA7CE-2120-49F1-9270-6ED857A10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861" y="799733"/>
            <a:ext cx="9688277" cy="5258534"/>
          </a:xfrm>
          <a:prstGeom prst="rect">
            <a:avLst/>
          </a:prstGeom>
        </p:spPr>
      </p:pic>
    </p:spTree>
    <p:extLst>
      <p:ext uri="{BB962C8B-B14F-4D97-AF65-F5344CB8AC3E}">
        <p14:creationId xmlns:p14="http://schemas.microsoft.com/office/powerpoint/2010/main" val="3388264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B7D89A80-CC12-463B-8E6C-02E4C5B18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711" y="65950"/>
            <a:ext cx="7160455" cy="6792049"/>
          </a:xfrm>
          <a:prstGeom prst="rect">
            <a:avLst/>
          </a:prstGeom>
        </p:spPr>
      </p:pic>
    </p:spTree>
    <p:extLst>
      <p:ext uri="{BB962C8B-B14F-4D97-AF65-F5344CB8AC3E}">
        <p14:creationId xmlns:p14="http://schemas.microsoft.com/office/powerpoint/2010/main" val="3139271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 name="Rectangle 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Rectangle 1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3" name="Group 12">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4" name="Rectangle 13">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8F7F8A5B-7923-40D1-A8EF-C07EEC1565CE}"/>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a:solidFill>
                  <a:schemeClr val="tx1"/>
                </a:solidFill>
              </a:rPr>
              <a:t>Discussion </a:t>
            </a:r>
          </a:p>
        </p:txBody>
      </p:sp>
      <p:cxnSp>
        <p:nvCxnSpPr>
          <p:cNvPr id="17" name="Straight Connector 16">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45767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9E31F808-697B-4206-9EE0-EBA26B2D25AE}"/>
              </a:ext>
            </a:extLst>
          </p:cNvPr>
          <p:cNvSpPr>
            <a:spLocks noGrp="1"/>
          </p:cNvSpPr>
          <p:nvPr>
            <p:ph type="title"/>
          </p:nvPr>
        </p:nvSpPr>
        <p:spPr>
          <a:xfrm>
            <a:off x="1154955" y="973667"/>
            <a:ext cx="2942210" cy="4833745"/>
          </a:xfrm>
        </p:spPr>
        <p:txBody>
          <a:bodyPr>
            <a:normAutofit/>
          </a:bodyPr>
          <a:lstStyle/>
          <a:p>
            <a:r>
              <a:rPr lang="en-US" sz="3300">
                <a:solidFill>
                  <a:srgbClr val="EBEBEB"/>
                </a:solidFill>
              </a:rPr>
              <a:t>Interpreting Results and Relationships</a:t>
            </a:r>
            <a:br>
              <a:rPr lang="en-US" sz="3300">
                <a:solidFill>
                  <a:srgbClr val="EBEBEB"/>
                </a:solidFill>
              </a:rPr>
            </a:br>
            <a:endParaRPr lang="en-IN" sz="3300">
              <a:solidFill>
                <a:srgbClr val="EBEBEB"/>
              </a:solidFill>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0483071-ED80-4494-AD8E-78282ADB7F6B}"/>
              </a:ext>
            </a:extLst>
          </p:cNvPr>
          <p:cNvGraphicFramePr>
            <a:graphicFrameLocks noGrp="1"/>
          </p:cNvGraphicFramePr>
          <p:nvPr>
            <p:ph idx="1"/>
            <p:extLst>
              <p:ext uri="{D42A27DB-BD31-4B8C-83A1-F6EECF244321}">
                <p14:modId xmlns:p14="http://schemas.microsoft.com/office/powerpoint/2010/main" val="1961084002"/>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2904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F5425-9CCD-416D-9336-82C700D1329E}"/>
              </a:ext>
            </a:extLst>
          </p:cNvPr>
          <p:cNvSpPr>
            <a:spLocks noGrp="1"/>
          </p:cNvSpPr>
          <p:nvPr>
            <p:ph type="title"/>
          </p:nvPr>
        </p:nvSpPr>
        <p:spPr>
          <a:xfrm>
            <a:off x="801340" y="802955"/>
            <a:ext cx="4977976" cy="1454051"/>
          </a:xfrm>
        </p:spPr>
        <p:txBody>
          <a:bodyPr>
            <a:normAutofit/>
          </a:bodyPr>
          <a:lstStyle/>
          <a:p>
            <a:r>
              <a:rPr lang="en-US" dirty="0">
                <a:solidFill>
                  <a:srgbClr val="000000"/>
                </a:solidFill>
              </a:rPr>
              <a:t>Metrics Created</a:t>
            </a:r>
            <a:br>
              <a:rPr lang="en-US" dirty="0">
                <a:solidFill>
                  <a:srgbClr val="000000"/>
                </a:solidFill>
              </a:rPr>
            </a:br>
            <a:endParaRPr lang="en-IN" dirty="0">
              <a:solidFill>
                <a:srgbClr val="000000"/>
              </a:solidFill>
            </a:endParaRPr>
          </a:p>
        </p:txBody>
      </p:sp>
      <p:sp>
        <p:nvSpPr>
          <p:cNvPr id="3" name="Content Placeholder 2">
            <a:extLst>
              <a:ext uri="{FF2B5EF4-FFF2-40B4-BE49-F238E27FC236}">
                <a16:creationId xmlns:a16="http://schemas.microsoft.com/office/drawing/2014/main" id="{6494D1C0-7B37-47D2-B068-2FAA480C8395}"/>
              </a:ext>
            </a:extLst>
          </p:cNvPr>
          <p:cNvSpPr>
            <a:spLocks noGrp="1"/>
          </p:cNvSpPr>
          <p:nvPr>
            <p:ph idx="1"/>
          </p:nvPr>
        </p:nvSpPr>
        <p:spPr>
          <a:xfrm>
            <a:off x="797809" y="2421682"/>
            <a:ext cx="4977578" cy="3639289"/>
          </a:xfrm>
        </p:spPr>
        <p:txBody>
          <a:bodyPr anchor="ctr">
            <a:normAutofit fontScale="92500"/>
          </a:bodyPr>
          <a:lstStyle/>
          <a:p>
            <a:r>
              <a:rPr lang="en-US" sz="2000" dirty="0">
                <a:solidFill>
                  <a:srgbClr val="000000"/>
                </a:solidFill>
              </a:rPr>
              <a:t>◦ Metric 1: Expected height of sport's medalists. I created this so one can compare themselves to the average height (in the normal distribution range of +/- 45% of the median) of the various medal levels in a sport. ◦ Metric 2: Expected weight of sport's medalists. I created this so one can compare themselves to the average weight (in the distribution range of +/-45% of the median) of the various medal levels in a sport.</a:t>
            </a:r>
            <a:endParaRPr lang="en-IN" sz="2000" dirty="0">
              <a:solidFill>
                <a:srgbClr val="000000"/>
              </a:solidFill>
            </a:endParaRPr>
          </a:p>
        </p:txBody>
      </p:sp>
      <p:pic>
        <p:nvPicPr>
          <p:cNvPr id="5" name="Picture 4" descr="A screenshot of a cell phone&#10;&#10;Description automatically generated">
            <a:extLst>
              <a:ext uri="{FF2B5EF4-FFF2-40B4-BE49-F238E27FC236}">
                <a16:creationId xmlns:a16="http://schemas.microsoft.com/office/drawing/2014/main" id="{FA490B91-361C-4836-AF7C-7B7163315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0821" y="2509910"/>
            <a:ext cx="3661831" cy="1858379"/>
          </a:xfrm>
          <a:prstGeom prst="rect">
            <a:avLst/>
          </a:prstGeom>
        </p:spPr>
      </p:pic>
    </p:spTree>
    <p:extLst>
      <p:ext uri="{BB962C8B-B14F-4D97-AF65-F5344CB8AC3E}">
        <p14:creationId xmlns:p14="http://schemas.microsoft.com/office/powerpoint/2010/main" val="3052065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5379C-DB45-4DAC-A764-D4B2D90B6354}"/>
              </a:ext>
            </a:extLst>
          </p:cNvPr>
          <p:cNvSpPr>
            <a:spLocks noGrp="1"/>
          </p:cNvSpPr>
          <p:nvPr>
            <p:ph type="ctrTitle"/>
          </p:nvPr>
        </p:nvSpPr>
        <p:spPr>
          <a:xfrm>
            <a:off x="1154955" y="1039559"/>
            <a:ext cx="8825658" cy="861420"/>
          </a:xfrm>
        </p:spPr>
        <p:txBody>
          <a:bodyPr/>
          <a:lstStyle/>
          <a:p>
            <a:r>
              <a:rPr lang="en-IN" sz="4400" dirty="0"/>
              <a:t>Things to cover</a:t>
            </a:r>
          </a:p>
        </p:txBody>
      </p:sp>
      <p:sp>
        <p:nvSpPr>
          <p:cNvPr id="3" name="Subtitle 2">
            <a:extLst>
              <a:ext uri="{FF2B5EF4-FFF2-40B4-BE49-F238E27FC236}">
                <a16:creationId xmlns:a16="http://schemas.microsoft.com/office/drawing/2014/main" id="{C44FB74C-4D56-41F2-AF9D-6045704C0B60}"/>
              </a:ext>
            </a:extLst>
          </p:cNvPr>
          <p:cNvSpPr>
            <a:spLocks noGrp="1"/>
          </p:cNvSpPr>
          <p:nvPr>
            <p:ph type="subTitle" idx="1"/>
          </p:nvPr>
        </p:nvSpPr>
        <p:spPr>
          <a:xfrm>
            <a:off x="1154955" y="2146852"/>
            <a:ext cx="8825658" cy="3803373"/>
          </a:xfrm>
        </p:spPr>
        <p:txBody>
          <a:bodyPr>
            <a:normAutofit fontScale="92500" lnSpcReduction="10000"/>
          </a:bodyPr>
          <a:lstStyle/>
          <a:p>
            <a:r>
              <a:rPr lang="en-IN" dirty="0">
                <a:solidFill>
                  <a:schemeClr val="bg2">
                    <a:lumMod val="90000"/>
                  </a:schemeClr>
                </a:solidFill>
              </a:rPr>
              <a:t>Original Proposal ◦ </a:t>
            </a:r>
          </a:p>
          <a:p>
            <a:r>
              <a:rPr lang="en-IN" dirty="0">
                <a:solidFill>
                  <a:schemeClr val="bg2">
                    <a:lumMod val="90000"/>
                  </a:schemeClr>
                </a:solidFill>
              </a:rPr>
              <a:t>Client </a:t>
            </a:r>
          </a:p>
          <a:p>
            <a:r>
              <a:rPr lang="en-IN" dirty="0">
                <a:solidFill>
                  <a:schemeClr val="bg2">
                    <a:lumMod val="90000"/>
                  </a:schemeClr>
                </a:solidFill>
              </a:rPr>
              <a:t>Hypotheses </a:t>
            </a:r>
          </a:p>
          <a:p>
            <a:r>
              <a:rPr lang="en-IN" dirty="0">
                <a:solidFill>
                  <a:schemeClr val="bg2">
                    <a:lumMod val="90000"/>
                  </a:schemeClr>
                </a:solidFill>
              </a:rPr>
              <a:t> Approach </a:t>
            </a:r>
          </a:p>
          <a:p>
            <a:r>
              <a:rPr lang="en-IN" dirty="0">
                <a:solidFill>
                  <a:schemeClr val="bg2">
                    <a:lumMod val="90000"/>
                  </a:schemeClr>
                </a:solidFill>
              </a:rPr>
              <a:t> Results </a:t>
            </a:r>
          </a:p>
          <a:p>
            <a:r>
              <a:rPr lang="en-IN" dirty="0">
                <a:solidFill>
                  <a:schemeClr val="bg2">
                    <a:lumMod val="90000"/>
                  </a:schemeClr>
                </a:solidFill>
              </a:rPr>
              <a:t> Key SQL Query Outputs </a:t>
            </a:r>
          </a:p>
          <a:p>
            <a:r>
              <a:rPr lang="en-IN" dirty="0">
                <a:solidFill>
                  <a:schemeClr val="bg2">
                    <a:lumMod val="90000"/>
                  </a:schemeClr>
                </a:solidFill>
              </a:rPr>
              <a:t> Correlations </a:t>
            </a:r>
          </a:p>
          <a:p>
            <a:r>
              <a:rPr lang="en-IN" dirty="0">
                <a:solidFill>
                  <a:schemeClr val="bg2">
                    <a:lumMod val="90000"/>
                  </a:schemeClr>
                </a:solidFill>
              </a:rPr>
              <a:t> Discussion </a:t>
            </a:r>
          </a:p>
          <a:p>
            <a:r>
              <a:rPr lang="en-IN" dirty="0">
                <a:solidFill>
                  <a:schemeClr val="bg2">
                    <a:lumMod val="90000"/>
                  </a:schemeClr>
                </a:solidFill>
              </a:rPr>
              <a:t> Interpretation of Results and Relationships </a:t>
            </a:r>
          </a:p>
          <a:p>
            <a:r>
              <a:rPr lang="en-IN" dirty="0">
                <a:solidFill>
                  <a:schemeClr val="bg2">
                    <a:lumMod val="90000"/>
                  </a:schemeClr>
                </a:solidFill>
              </a:rPr>
              <a:t> Metrics Created</a:t>
            </a:r>
          </a:p>
        </p:txBody>
      </p:sp>
    </p:spTree>
    <p:extLst>
      <p:ext uri="{BB962C8B-B14F-4D97-AF65-F5344CB8AC3E}">
        <p14:creationId xmlns:p14="http://schemas.microsoft.com/office/powerpoint/2010/main" val="505842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F412-A11C-4BD0-833E-27D196F58527}"/>
              </a:ext>
            </a:extLst>
          </p:cNvPr>
          <p:cNvSpPr>
            <a:spLocks noGrp="1"/>
          </p:cNvSpPr>
          <p:nvPr>
            <p:ph type="title"/>
          </p:nvPr>
        </p:nvSpPr>
        <p:spPr>
          <a:xfrm>
            <a:off x="2358887" y="3624102"/>
            <a:ext cx="7885043" cy="1981568"/>
          </a:xfrm>
        </p:spPr>
        <p:txBody>
          <a:bodyPr/>
          <a:lstStyle/>
          <a:p>
            <a:r>
              <a:rPr lang="en-IN" sz="4800" b="1" dirty="0">
                <a:solidFill>
                  <a:schemeClr val="tx1">
                    <a:lumMod val="95000"/>
                    <a:lumOff val="5000"/>
                  </a:schemeClr>
                </a:solidFill>
              </a:rPr>
              <a:t>Original proposal</a:t>
            </a:r>
          </a:p>
        </p:txBody>
      </p:sp>
    </p:spTree>
    <p:extLst>
      <p:ext uri="{BB962C8B-B14F-4D97-AF65-F5344CB8AC3E}">
        <p14:creationId xmlns:p14="http://schemas.microsoft.com/office/powerpoint/2010/main" val="2157686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1479-A00D-487F-B174-795567BFABFB}"/>
              </a:ext>
            </a:extLst>
          </p:cNvPr>
          <p:cNvSpPr>
            <a:spLocks noGrp="1"/>
          </p:cNvSpPr>
          <p:nvPr>
            <p:ph type="title"/>
          </p:nvPr>
        </p:nvSpPr>
        <p:spPr/>
        <p:txBody>
          <a:bodyPr/>
          <a:lstStyle/>
          <a:p>
            <a:r>
              <a:rPr lang="en-IN" dirty="0"/>
              <a:t>Why this client?</a:t>
            </a:r>
          </a:p>
        </p:txBody>
      </p:sp>
      <p:sp>
        <p:nvSpPr>
          <p:cNvPr id="3" name="Content Placeholder 2">
            <a:extLst>
              <a:ext uri="{FF2B5EF4-FFF2-40B4-BE49-F238E27FC236}">
                <a16:creationId xmlns:a16="http://schemas.microsoft.com/office/drawing/2014/main" id="{6D2A45D4-8D5C-458E-9BC5-A3D5067995BB}"/>
              </a:ext>
            </a:extLst>
          </p:cNvPr>
          <p:cNvSpPr>
            <a:spLocks noGrp="1"/>
          </p:cNvSpPr>
          <p:nvPr>
            <p:ph idx="1"/>
          </p:nvPr>
        </p:nvSpPr>
        <p:spPr/>
        <p:txBody>
          <a:bodyPr/>
          <a:lstStyle/>
          <a:p>
            <a:r>
              <a:rPr lang="en-US" dirty="0"/>
              <a:t> </a:t>
            </a:r>
            <a:r>
              <a:rPr lang="en-US" sz="2800" dirty="0"/>
              <a:t>Considerable amount of data (over 271,000 rows of data) ◦ Variety of avenues to explore the data (broad topic) ◦ Some examples: ◦ Weight effect on medaling in a sport? ◦ What countries are winning throughout history and trends in this way?</a:t>
            </a:r>
            <a:endParaRPr lang="en-IN" sz="2800" dirty="0"/>
          </a:p>
        </p:txBody>
      </p:sp>
    </p:spTree>
    <p:extLst>
      <p:ext uri="{BB962C8B-B14F-4D97-AF65-F5344CB8AC3E}">
        <p14:creationId xmlns:p14="http://schemas.microsoft.com/office/powerpoint/2010/main" val="294531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97AD4077-58E0-4281-9A0F-8DA26A9AC538}"/>
              </a:ext>
            </a:extLst>
          </p:cNvPr>
          <p:cNvSpPr>
            <a:spLocks noGrp="1"/>
          </p:cNvSpPr>
          <p:nvPr>
            <p:ph type="title"/>
          </p:nvPr>
        </p:nvSpPr>
        <p:spPr>
          <a:xfrm>
            <a:off x="1154955" y="973667"/>
            <a:ext cx="2942210" cy="4833745"/>
          </a:xfrm>
        </p:spPr>
        <p:txBody>
          <a:bodyPr>
            <a:normAutofit/>
          </a:bodyPr>
          <a:lstStyle/>
          <a:p>
            <a:r>
              <a:rPr lang="en-IN">
                <a:solidFill>
                  <a:srgbClr val="EBEBEB"/>
                </a:solidFill>
              </a:rPr>
              <a:t>Project Description</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0" name="Content Placeholder 2">
            <a:extLst>
              <a:ext uri="{FF2B5EF4-FFF2-40B4-BE49-F238E27FC236}">
                <a16:creationId xmlns:a16="http://schemas.microsoft.com/office/drawing/2014/main" id="{58275264-E074-418E-B7A5-59F2D7B49B4E}"/>
              </a:ext>
            </a:extLst>
          </p:cNvPr>
          <p:cNvGraphicFramePr>
            <a:graphicFrameLocks noGrp="1"/>
          </p:cNvGraphicFramePr>
          <p:nvPr>
            <p:ph idx="1"/>
            <p:extLst>
              <p:ext uri="{D42A27DB-BD31-4B8C-83A1-F6EECF244321}">
                <p14:modId xmlns:p14="http://schemas.microsoft.com/office/powerpoint/2010/main" val="3912419868"/>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2265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1DE9B6C8-F464-4F46-82A4-25809BDEA716}"/>
              </a:ext>
            </a:extLst>
          </p:cNvPr>
          <p:cNvSpPr>
            <a:spLocks noGrp="1"/>
          </p:cNvSpPr>
          <p:nvPr>
            <p:ph type="title"/>
          </p:nvPr>
        </p:nvSpPr>
        <p:spPr>
          <a:xfrm>
            <a:off x="836247" y="1085549"/>
            <a:ext cx="3430947" cy="4686903"/>
          </a:xfrm>
        </p:spPr>
        <p:txBody>
          <a:bodyPr anchor="ctr">
            <a:normAutofit/>
          </a:bodyPr>
          <a:lstStyle/>
          <a:p>
            <a:pPr algn="r"/>
            <a:r>
              <a:rPr lang="en-IN">
                <a:solidFill>
                  <a:schemeClr val="tx1"/>
                </a:solidFill>
              </a:rPr>
              <a:t>Hypothesis</a:t>
            </a:r>
          </a:p>
        </p:txBody>
      </p:sp>
      <p:cxnSp>
        <p:nvCxnSpPr>
          <p:cNvPr id="22"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81F9EA-0550-4BEE-A49A-A4E2A0A9EBA7}"/>
              </a:ext>
            </a:extLst>
          </p:cNvPr>
          <p:cNvSpPr>
            <a:spLocks noGrp="1"/>
          </p:cNvSpPr>
          <p:nvPr>
            <p:ph idx="1"/>
          </p:nvPr>
        </p:nvSpPr>
        <p:spPr>
          <a:xfrm>
            <a:off x="5041399" y="1085549"/>
            <a:ext cx="5579707" cy="4686903"/>
          </a:xfrm>
        </p:spPr>
        <p:txBody>
          <a:bodyPr anchor="ctr">
            <a:normAutofit/>
          </a:bodyPr>
          <a:lstStyle/>
          <a:p>
            <a:r>
              <a:rPr lang="en-US">
                <a:solidFill>
                  <a:schemeClr val="tx1"/>
                </a:solidFill>
              </a:rPr>
              <a:t>Higher weight and height will lead to more successes through medals in the Olympics</a:t>
            </a:r>
            <a:endParaRPr lang="en-IN">
              <a:solidFill>
                <a:schemeClr val="tx1"/>
              </a:solidFill>
            </a:endParaRPr>
          </a:p>
        </p:txBody>
      </p:sp>
    </p:spTree>
    <p:extLst>
      <p:ext uri="{BB962C8B-B14F-4D97-AF65-F5344CB8AC3E}">
        <p14:creationId xmlns:p14="http://schemas.microsoft.com/office/powerpoint/2010/main" val="346295414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6DDD-6B22-443D-BCB1-1950D094DB2B}"/>
              </a:ext>
            </a:extLst>
          </p:cNvPr>
          <p:cNvSpPr>
            <a:spLocks noGrp="1"/>
          </p:cNvSpPr>
          <p:nvPr>
            <p:ph type="title"/>
          </p:nvPr>
        </p:nvSpPr>
        <p:spPr/>
        <p:txBody>
          <a:bodyPr/>
          <a:lstStyle/>
          <a:p>
            <a:r>
              <a:rPr lang="en-IN" dirty="0"/>
              <a:t>Approach</a:t>
            </a:r>
          </a:p>
        </p:txBody>
      </p:sp>
      <p:sp>
        <p:nvSpPr>
          <p:cNvPr id="3" name="Text Placeholder 2">
            <a:extLst>
              <a:ext uri="{FF2B5EF4-FFF2-40B4-BE49-F238E27FC236}">
                <a16:creationId xmlns:a16="http://schemas.microsoft.com/office/drawing/2014/main" id="{0AD1F860-8D9C-468D-A192-A37C95FB4F2C}"/>
              </a:ext>
            </a:extLst>
          </p:cNvPr>
          <p:cNvSpPr>
            <a:spLocks noGrp="1"/>
          </p:cNvSpPr>
          <p:nvPr>
            <p:ph type="body" sz="half" idx="2"/>
          </p:nvPr>
        </p:nvSpPr>
        <p:spPr/>
        <p:txBody>
          <a:bodyPr>
            <a:normAutofit lnSpcReduction="10000"/>
          </a:bodyPr>
          <a:lstStyle/>
          <a:p>
            <a:r>
              <a:rPr lang="en-US" dirty="0"/>
              <a:t> The first step is looking generally at whether any trend exists at all. This means examining the height, weight, and medals columns primarily. ◦ Whether or not one does, then breaking this down by different groups (mentioned in the last slide) will provide a clearer view of the impact ◦ Next, determining in these same groups if the trend is actually influenced by the ratio, or whether height or weight alone is the more important factor ◦ I predict that not all events/seasons/ages/genders will produce an effect, but especially for certain events, I perceive that there will be certain ones that predispose certain body types to success</a:t>
            </a:r>
            <a:endParaRPr lang="en-IN" dirty="0"/>
          </a:p>
        </p:txBody>
      </p:sp>
    </p:spTree>
    <p:extLst>
      <p:ext uri="{BB962C8B-B14F-4D97-AF65-F5344CB8AC3E}">
        <p14:creationId xmlns:p14="http://schemas.microsoft.com/office/powerpoint/2010/main" val="988235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8481AAE-20AF-498E-80AB-0D2282054ECB}"/>
              </a:ext>
            </a:extLst>
          </p:cNvPr>
          <p:cNvPicPr>
            <a:picLocks noChangeAspect="1"/>
          </p:cNvPicPr>
          <p:nvPr/>
        </p:nvPicPr>
        <p:blipFill rotWithShape="1">
          <a:blip r:embed="rId3">
            <a:alphaModFix amt="40000"/>
          </a:blip>
          <a:srcRect t="5272" b="7180"/>
          <a:stretch/>
        </p:blipFill>
        <p:spPr>
          <a:xfrm>
            <a:off x="20" y="10"/>
            <a:ext cx="12191980" cy="6857990"/>
          </a:xfrm>
          <a:prstGeom prst="rect">
            <a:avLst/>
          </a:prstGeom>
        </p:spPr>
      </p:pic>
      <p:sp>
        <p:nvSpPr>
          <p:cNvPr id="2" name="Title 1">
            <a:extLst>
              <a:ext uri="{FF2B5EF4-FFF2-40B4-BE49-F238E27FC236}">
                <a16:creationId xmlns:a16="http://schemas.microsoft.com/office/drawing/2014/main" id="{0E75EFD0-D7F5-4995-9C3F-C2FB646B5CDB}"/>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sz="3600" dirty="0">
                <a:solidFill>
                  <a:schemeClr val="tx1"/>
                </a:solidFill>
              </a:rPr>
              <a:t>  </a:t>
            </a:r>
          </a:p>
        </p:txBody>
      </p:sp>
      <p:sp>
        <p:nvSpPr>
          <p:cNvPr id="3" name="Text Placeholder 2">
            <a:extLst>
              <a:ext uri="{FF2B5EF4-FFF2-40B4-BE49-F238E27FC236}">
                <a16:creationId xmlns:a16="http://schemas.microsoft.com/office/drawing/2014/main" id="{2D3BCCB1-F903-4024-AE5E-FE3A3FA036D5}"/>
              </a:ext>
            </a:extLst>
          </p:cNvPr>
          <p:cNvSpPr>
            <a:spLocks noGrp="1"/>
          </p:cNvSpPr>
          <p:nvPr>
            <p:ph type="body" sz="half" idx="2"/>
          </p:nvPr>
        </p:nvSpPr>
        <p:spPr>
          <a:xfrm>
            <a:off x="1154954" y="2603500"/>
            <a:ext cx="8825659" cy="3416300"/>
          </a:xfrm>
        </p:spPr>
        <p:txBody>
          <a:bodyPr vert="horz" lIns="91440" tIns="45720" rIns="91440" bIns="45720" rtlCol="0">
            <a:normAutofit/>
          </a:bodyPr>
          <a:lstStyle/>
          <a:p>
            <a:pPr>
              <a:buFont typeface="Wingdings 3" charset="2"/>
              <a:buChar char=""/>
            </a:pPr>
            <a:r>
              <a:rPr lang="en-US" sz="6600" b="1" dirty="0">
                <a:solidFill>
                  <a:schemeClr val="tx1"/>
                </a:solidFill>
              </a:rPr>
              <a:t>Results</a:t>
            </a:r>
          </a:p>
        </p:txBody>
      </p:sp>
    </p:spTree>
    <p:extLst>
      <p:ext uri="{BB962C8B-B14F-4D97-AF65-F5344CB8AC3E}">
        <p14:creationId xmlns:p14="http://schemas.microsoft.com/office/powerpoint/2010/main" val="234834646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E910A553-D359-4447-B99A-C105C192D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519" y="866417"/>
            <a:ext cx="9754961" cy="5125165"/>
          </a:xfrm>
          <a:prstGeom prst="rect">
            <a:avLst/>
          </a:prstGeom>
        </p:spPr>
      </p:pic>
    </p:spTree>
    <p:extLst>
      <p:ext uri="{BB962C8B-B14F-4D97-AF65-F5344CB8AC3E}">
        <p14:creationId xmlns:p14="http://schemas.microsoft.com/office/powerpoint/2010/main" val="22232991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13</TotalTime>
  <Words>656</Words>
  <Application>Microsoft Office PowerPoint</Application>
  <PresentationFormat>Widescreen</PresentationFormat>
  <Paragraphs>36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 Boardroom</vt:lpstr>
      <vt:lpstr>Final capstone</vt:lpstr>
      <vt:lpstr>Things to cover</vt:lpstr>
      <vt:lpstr>Original proposal</vt:lpstr>
      <vt:lpstr>Why this client?</vt:lpstr>
      <vt:lpstr>Project Description</vt:lpstr>
      <vt:lpstr>Hypothesis</vt:lpstr>
      <vt:lpstr>Approach</vt:lpstr>
      <vt:lpstr>  </vt:lpstr>
      <vt:lpstr>PowerPoint Presentation</vt:lpstr>
      <vt:lpstr>PowerPoint Presentation</vt:lpstr>
      <vt:lpstr>PowerPoint Presentation</vt:lpstr>
      <vt:lpstr>PowerPoint Presentation</vt:lpstr>
      <vt:lpstr>PowerPoint Presentation</vt:lpstr>
      <vt:lpstr>Discussion </vt:lpstr>
      <vt:lpstr>Interpreting Results and Relationships </vt:lpstr>
      <vt:lpstr>Metrics Created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Anshika singh</dc:creator>
  <cp:lastModifiedBy>Anshika singh</cp:lastModifiedBy>
  <cp:revision>3</cp:revision>
  <dcterms:created xsi:type="dcterms:W3CDTF">2020-06-25T16:56:24Z</dcterms:created>
  <dcterms:modified xsi:type="dcterms:W3CDTF">2020-06-25T17:18:56Z</dcterms:modified>
</cp:coreProperties>
</file>