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6"/>
  </p:notesMasterIdLst>
  <p:sldIdLst>
    <p:sldId id="256" r:id="rId2"/>
    <p:sldId id="257" r:id="rId3"/>
    <p:sldId id="258" r:id="rId4"/>
    <p:sldId id="259" r:id="rId5"/>
    <p:sldId id="260" r:id="rId6"/>
    <p:sldId id="263" r:id="rId7"/>
    <p:sldId id="261" r:id="rId8"/>
    <p:sldId id="262" r:id="rId9"/>
    <p:sldId id="264" r:id="rId10"/>
    <p:sldId id="265" r:id="rId11"/>
    <p:sldId id="267" r:id="rId12"/>
    <p:sldId id="268" r:id="rId13"/>
    <p:sldId id="280"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th-TH"/>
    </a:defPPr>
    <a:lvl1pPr algn="l" rtl="0" fontAlgn="base">
      <a:spcBef>
        <a:spcPct val="0"/>
      </a:spcBef>
      <a:spcAft>
        <a:spcPct val="0"/>
      </a:spcAft>
      <a:defRPr kern="1200">
        <a:solidFill>
          <a:schemeClr val="tx1"/>
        </a:solidFill>
        <a:latin typeface="Verdana" pitchFamily="34" charset="0"/>
        <a:ea typeface="+mn-ea"/>
        <a:cs typeface="Angsana New" pitchFamily="18" charset="-34"/>
      </a:defRPr>
    </a:lvl1pPr>
    <a:lvl2pPr marL="457200" algn="l" rtl="0" fontAlgn="base">
      <a:spcBef>
        <a:spcPct val="0"/>
      </a:spcBef>
      <a:spcAft>
        <a:spcPct val="0"/>
      </a:spcAft>
      <a:defRPr kern="1200">
        <a:solidFill>
          <a:schemeClr val="tx1"/>
        </a:solidFill>
        <a:latin typeface="Verdana" pitchFamily="34" charset="0"/>
        <a:ea typeface="+mn-ea"/>
        <a:cs typeface="Angsana New" pitchFamily="18" charset="-34"/>
      </a:defRPr>
    </a:lvl2pPr>
    <a:lvl3pPr marL="914400" algn="l" rtl="0" fontAlgn="base">
      <a:spcBef>
        <a:spcPct val="0"/>
      </a:spcBef>
      <a:spcAft>
        <a:spcPct val="0"/>
      </a:spcAft>
      <a:defRPr kern="1200">
        <a:solidFill>
          <a:schemeClr val="tx1"/>
        </a:solidFill>
        <a:latin typeface="Verdana" pitchFamily="34" charset="0"/>
        <a:ea typeface="+mn-ea"/>
        <a:cs typeface="Angsana New" pitchFamily="18" charset="-34"/>
      </a:defRPr>
    </a:lvl3pPr>
    <a:lvl4pPr marL="1371600" algn="l" rtl="0" fontAlgn="base">
      <a:spcBef>
        <a:spcPct val="0"/>
      </a:spcBef>
      <a:spcAft>
        <a:spcPct val="0"/>
      </a:spcAft>
      <a:defRPr kern="1200">
        <a:solidFill>
          <a:schemeClr val="tx1"/>
        </a:solidFill>
        <a:latin typeface="Verdana" pitchFamily="34" charset="0"/>
        <a:ea typeface="+mn-ea"/>
        <a:cs typeface="Angsana New" pitchFamily="18" charset="-34"/>
      </a:defRPr>
    </a:lvl4pPr>
    <a:lvl5pPr marL="1828800" algn="l" rtl="0" fontAlgn="base">
      <a:spcBef>
        <a:spcPct val="0"/>
      </a:spcBef>
      <a:spcAft>
        <a:spcPct val="0"/>
      </a:spcAft>
      <a:defRPr kern="1200">
        <a:solidFill>
          <a:schemeClr val="tx1"/>
        </a:solidFill>
        <a:latin typeface="Verdana" pitchFamily="34" charset="0"/>
        <a:ea typeface="+mn-ea"/>
        <a:cs typeface="Angsana New" pitchFamily="18" charset="-34"/>
      </a:defRPr>
    </a:lvl5pPr>
    <a:lvl6pPr marL="2286000" algn="l" defTabSz="914400" rtl="0" eaLnBrk="1" latinLnBrk="0" hangingPunct="1">
      <a:defRPr kern="1200">
        <a:solidFill>
          <a:schemeClr val="tx1"/>
        </a:solidFill>
        <a:latin typeface="Verdana" pitchFamily="34" charset="0"/>
        <a:ea typeface="+mn-ea"/>
        <a:cs typeface="Angsana New" pitchFamily="18" charset="-34"/>
      </a:defRPr>
    </a:lvl6pPr>
    <a:lvl7pPr marL="2743200" algn="l" defTabSz="914400" rtl="0" eaLnBrk="1" latinLnBrk="0" hangingPunct="1">
      <a:defRPr kern="1200">
        <a:solidFill>
          <a:schemeClr val="tx1"/>
        </a:solidFill>
        <a:latin typeface="Verdana" pitchFamily="34" charset="0"/>
        <a:ea typeface="+mn-ea"/>
        <a:cs typeface="Angsana New" pitchFamily="18" charset="-34"/>
      </a:defRPr>
    </a:lvl7pPr>
    <a:lvl8pPr marL="3200400" algn="l" defTabSz="914400" rtl="0" eaLnBrk="1" latinLnBrk="0" hangingPunct="1">
      <a:defRPr kern="1200">
        <a:solidFill>
          <a:schemeClr val="tx1"/>
        </a:solidFill>
        <a:latin typeface="Verdana" pitchFamily="34" charset="0"/>
        <a:ea typeface="+mn-ea"/>
        <a:cs typeface="Angsana New" pitchFamily="18" charset="-34"/>
      </a:defRPr>
    </a:lvl8pPr>
    <a:lvl9pPr marL="3657600" algn="l" defTabSz="914400" rtl="0" eaLnBrk="1" latinLnBrk="0" hangingPunct="1">
      <a:defRPr kern="1200">
        <a:solidFill>
          <a:schemeClr val="tx1"/>
        </a:solidFill>
        <a:latin typeface="Verdana" pitchFamily="34" charset="0"/>
        <a:ea typeface="+mn-ea"/>
        <a:cs typeface="Angsana New" pitchFamily="18" charset="-3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88D6C"/>
    <a:srgbClr val="DDF371"/>
    <a:srgbClr val="CCFF66"/>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e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D8F27-4EEE-4E21-94EA-6368B589F606}" type="datetimeFigureOut">
              <a:rPr lang="en-US" smtClean="0"/>
              <a:t>7/21/2015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27848E-A765-45DF-A054-16465A2ECB2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16B553F-33A5-47C5-BB11-ABF117847A71}" type="slidenum">
              <a:rPr lang="en-US"/>
              <a:pPr/>
              <a:t>13</a:t>
            </a:fld>
            <a:endParaRPr lang="en-US"/>
          </a:p>
        </p:txBody>
      </p:sp>
      <p:sp>
        <p:nvSpPr>
          <p:cNvPr id="61442" name="Slide Image Placeholder 1"/>
          <p:cNvSpPr>
            <a:spLocks noGrp="1" noRot="1" noChangeAspect="1" noTextEdit="1"/>
          </p:cNvSpPr>
          <p:nvPr>
            <p:ph type="sldImg"/>
          </p:nvPr>
        </p:nvSpPr>
        <p:spPr>
          <a:xfrm>
            <a:off x="1143000" y="684213"/>
            <a:ext cx="4573588" cy="3430587"/>
          </a:xfrm>
          <a:ln/>
        </p:spPr>
      </p:sp>
      <p:sp>
        <p:nvSpPr>
          <p:cNvPr id="61443" name="Notes Placeholder 2"/>
          <p:cNvSpPr>
            <a:spLocks noGrp="1"/>
          </p:cNvSpPr>
          <p:nvPr>
            <p:ph type="body" idx="1"/>
          </p:nvPr>
        </p:nvSpPr>
        <p:spPr>
          <a:xfrm>
            <a:off x="914400" y="4343400"/>
            <a:ext cx="5029200" cy="4116388"/>
          </a:xfrm>
        </p:spPr>
        <p:txBody>
          <a:bodyPr/>
          <a:lstStyle/>
          <a:p>
            <a:endParaRPr lang="en-US"/>
          </a:p>
        </p:txBody>
      </p:sp>
      <p:sp>
        <p:nvSpPr>
          <p:cNvPr id="61444"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A8A6BB51-A0F6-4F0F-9C8F-40D4BC74D3BF}" type="slidenum">
              <a:rPr lang="en-US" sz="1200">
                <a:latin typeface="Times New Roman" pitchFamily="18" charset="0"/>
              </a:rPr>
              <a:pPr algn="r"/>
              <a:t>13</a:t>
            </a:fld>
            <a:endParaRPr lang="en-US"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990600"/>
            <a:ext cx="7772400" cy="1371600"/>
          </a:xfrm>
        </p:spPr>
        <p:txBody>
          <a:bodyPr/>
          <a:lstStyle>
            <a:lvl1pPr>
              <a:defRPr sz="4000"/>
            </a:lvl1pPr>
          </a:lstStyle>
          <a:p>
            <a:r>
              <a:rPr lang="th-TH"/>
              <a:t>คลิกเพื่อแก้ไขลักษณะชื่อเรื่องต้นแบบ</a:t>
            </a:r>
          </a:p>
        </p:txBody>
      </p:sp>
      <p:sp>
        <p:nvSpPr>
          <p:cNvPr id="1741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th-TH"/>
              <a:t>คลิกเพื่อแก้ไขลักษณะชื่อเรื่องรองต้นแบบ</a:t>
            </a:r>
          </a:p>
        </p:txBody>
      </p:sp>
      <p:sp>
        <p:nvSpPr>
          <p:cNvPr id="17412" name="Rectangle 4"/>
          <p:cNvSpPr>
            <a:spLocks noGrp="1" noChangeArrowheads="1"/>
          </p:cNvSpPr>
          <p:nvPr>
            <p:ph type="dt" sz="half" idx="2"/>
          </p:nvPr>
        </p:nvSpPr>
        <p:spPr>
          <a:xfrm>
            <a:off x="685800" y="6248400"/>
            <a:ext cx="1905000" cy="457200"/>
          </a:xfrm>
        </p:spPr>
        <p:txBody>
          <a:bodyPr/>
          <a:lstStyle>
            <a:lvl1pPr>
              <a:defRPr/>
            </a:lvl1pPr>
          </a:lstStyle>
          <a:p>
            <a:endParaRPr lang="th-TH"/>
          </a:p>
        </p:txBody>
      </p:sp>
      <p:sp>
        <p:nvSpPr>
          <p:cNvPr id="17413" name="Rectangle 5"/>
          <p:cNvSpPr>
            <a:spLocks noGrp="1" noChangeArrowheads="1"/>
          </p:cNvSpPr>
          <p:nvPr>
            <p:ph type="ftr" sz="quarter" idx="3"/>
          </p:nvPr>
        </p:nvSpPr>
        <p:spPr>
          <a:xfrm>
            <a:off x="3124200" y="6248400"/>
            <a:ext cx="2895600" cy="457200"/>
          </a:xfrm>
        </p:spPr>
        <p:txBody>
          <a:bodyPr/>
          <a:lstStyle>
            <a:lvl1pPr>
              <a:defRPr/>
            </a:lvl1pPr>
          </a:lstStyle>
          <a:p>
            <a:endParaRPr lang="th-TH"/>
          </a:p>
        </p:txBody>
      </p:sp>
      <p:sp>
        <p:nvSpPr>
          <p:cNvPr id="17414" name="Rectangle 6"/>
          <p:cNvSpPr>
            <a:spLocks noGrp="1" noChangeArrowheads="1"/>
          </p:cNvSpPr>
          <p:nvPr>
            <p:ph type="sldNum" sz="quarter" idx="4"/>
          </p:nvPr>
        </p:nvSpPr>
        <p:spPr>
          <a:xfrm>
            <a:off x="6553200" y="6248400"/>
            <a:ext cx="1905000" cy="457200"/>
          </a:xfrm>
        </p:spPr>
        <p:txBody>
          <a:bodyPr/>
          <a:lstStyle>
            <a:lvl1pPr>
              <a:defRPr/>
            </a:lvl1pPr>
          </a:lstStyle>
          <a:p>
            <a:fld id="{6E620A3B-E7CC-4DCC-8732-B53F014D5435}" type="slidenum">
              <a:rPr lang="en-US"/>
              <a:pPr/>
              <a:t>‹#›</a:t>
            </a:fld>
            <a:endParaRPr lang="th-TH"/>
          </a:p>
        </p:txBody>
      </p:sp>
      <p:sp>
        <p:nvSpPr>
          <p:cNvPr id="17415"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th-TH"/>
          </a:p>
        </p:txBody>
      </p:sp>
      <p:sp>
        <p:nvSpPr>
          <p:cNvPr id="5" name="Footer Placeholder 4"/>
          <p:cNvSpPr>
            <a:spLocks noGrp="1"/>
          </p:cNvSpPr>
          <p:nvPr>
            <p:ph type="ftr" sz="quarter" idx="11"/>
          </p:nvPr>
        </p:nvSpPr>
        <p:spPr/>
        <p:txBody>
          <a:bodyPr/>
          <a:lstStyle>
            <a:lvl1pPr>
              <a:defRPr/>
            </a:lvl1pPr>
          </a:lstStyle>
          <a:p>
            <a:endParaRPr lang="th-TH"/>
          </a:p>
        </p:txBody>
      </p:sp>
      <p:sp>
        <p:nvSpPr>
          <p:cNvPr id="6" name="Slide Number Placeholder 5"/>
          <p:cNvSpPr>
            <a:spLocks noGrp="1"/>
          </p:cNvSpPr>
          <p:nvPr>
            <p:ph type="sldNum" sz="quarter" idx="12"/>
          </p:nvPr>
        </p:nvSpPr>
        <p:spPr/>
        <p:txBody>
          <a:bodyPr/>
          <a:lstStyle>
            <a:lvl1pPr>
              <a:defRPr/>
            </a:lvl1pPr>
          </a:lstStyle>
          <a:p>
            <a:fld id="{BC63D7D8-1BF3-4DE7-9107-B49B97F0DA2D}" type="slidenum">
              <a:rPr lang="en-US"/>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th-TH"/>
          </a:p>
        </p:txBody>
      </p:sp>
      <p:sp>
        <p:nvSpPr>
          <p:cNvPr id="5" name="Footer Placeholder 4"/>
          <p:cNvSpPr>
            <a:spLocks noGrp="1"/>
          </p:cNvSpPr>
          <p:nvPr>
            <p:ph type="ftr" sz="quarter" idx="11"/>
          </p:nvPr>
        </p:nvSpPr>
        <p:spPr/>
        <p:txBody>
          <a:bodyPr/>
          <a:lstStyle>
            <a:lvl1pPr>
              <a:defRPr/>
            </a:lvl1pPr>
          </a:lstStyle>
          <a:p>
            <a:endParaRPr lang="th-TH"/>
          </a:p>
        </p:txBody>
      </p:sp>
      <p:sp>
        <p:nvSpPr>
          <p:cNvPr id="6" name="Slide Number Placeholder 5"/>
          <p:cNvSpPr>
            <a:spLocks noGrp="1"/>
          </p:cNvSpPr>
          <p:nvPr>
            <p:ph type="sldNum" sz="quarter" idx="12"/>
          </p:nvPr>
        </p:nvSpPr>
        <p:spPr/>
        <p:txBody>
          <a:bodyPr/>
          <a:lstStyle>
            <a:lvl1pPr>
              <a:defRPr/>
            </a:lvl1pPr>
          </a:lstStyle>
          <a:p>
            <a:fld id="{7BFF2552-D292-44D7-8EAC-DBC1E9BDC30A}" type="slidenum">
              <a:rPr lang="en-US"/>
              <a:pPr/>
              <a:t>‹#›</a:t>
            </a:fld>
            <a:endParaRPr lang="th-T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7526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9624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1981200" cy="476250"/>
          </a:xfrm>
        </p:spPr>
        <p:txBody>
          <a:bodyPr/>
          <a:lstStyle>
            <a:lvl1pPr>
              <a:defRPr/>
            </a:lvl1pPr>
          </a:lstStyle>
          <a:p>
            <a:endParaRPr lang="th-TH"/>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th-TH"/>
          </a:p>
        </p:txBody>
      </p:sp>
      <p:sp>
        <p:nvSpPr>
          <p:cNvPr id="8" name="Slide Number Placeholder 7"/>
          <p:cNvSpPr>
            <a:spLocks noGrp="1"/>
          </p:cNvSpPr>
          <p:nvPr>
            <p:ph type="sldNum" sz="quarter" idx="12"/>
          </p:nvPr>
        </p:nvSpPr>
        <p:spPr>
          <a:xfrm>
            <a:off x="6553200" y="6245225"/>
            <a:ext cx="1981200" cy="476250"/>
          </a:xfrm>
        </p:spPr>
        <p:txBody>
          <a:bodyPr/>
          <a:lstStyle>
            <a:lvl1pPr>
              <a:defRPr/>
            </a:lvl1pPr>
          </a:lstStyle>
          <a:p>
            <a:fld id="{5394F7C3-20B4-4C97-ACF0-11FEDA2170C4}" type="slidenum">
              <a:rPr lang="en-US"/>
              <a:pPr/>
              <a:t>‹#›</a:t>
            </a:fld>
            <a:endParaRPr lang="th-TH"/>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p:spPr>
        <p:txBody>
          <a:bodyPr/>
          <a:lstStyle>
            <a:lvl1pPr>
              <a:defRPr/>
            </a:lvl1pPr>
          </a:lstStyle>
          <a:p>
            <a:endParaRPr lang="th-TH"/>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th-TH"/>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4E712385-BC6D-4B0E-8D05-1D5F31F46237}" type="slidenum">
              <a:rPr lang="en-US"/>
              <a:pPr/>
              <a:t>‹#›</a:t>
            </a:fld>
            <a:endParaRPr lang="th-TH"/>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74675" y="304800"/>
            <a:ext cx="8001000" cy="1216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66738" y="17526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7526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66738" y="39624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3438" y="39624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245225"/>
            <a:ext cx="1981200" cy="476250"/>
          </a:xfrm>
        </p:spPr>
        <p:txBody>
          <a:bodyPr/>
          <a:lstStyle>
            <a:lvl1pPr>
              <a:defRPr/>
            </a:lvl1pPr>
          </a:lstStyle>
          <a:p>
            <a:endParaRPr lang="th-TH"/>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th-TH"/>
          </a:p>
        </p:txBody>
      </p:sp>
      <p:sp>
        <p:nvSpPr>
          <p:cNvPr id="9" name="Slide Number Placeholder 8"/>
          <p:cNvSpPr>
            <a:spLocks noGrp="1"/>
          </p:cNvSpPr>
          <p:nvPr>
            <p:ph type="sldNum" sz="quarter" idx="12"/>
          </p:nvPr>
        </p:nvSpPr>
        <p:spPr>
          <a:xfrm>
            <a:off x="6553200" y="6245225"/>
            <a:ext cx="1981200" cy="476250"/>
          </a:xfrm>
        </p:spPr>
        <p:txBody>
          <a:bodyPr/>
          <a:lstStyle>
            <a:lvl1pPr>
              <a:defRPr/>
            </a:lvl1pPr>
          </a:lstStyle>
          <a:p>
            <a:fld id="{3D6C10EF-5619-4A06-A62E-B87E5EA1C6AD}" type="slidenum">
              <a:rPr lang="en-US"/>
              <a:pPr/>
              <a:t>‹#›</a:t>
            </a:fld>
            <a:endParaRPr lang="th-TH"/>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endParaRPr lang="en-US"/>
          </a:p>
        </p:txBody>
      </p:sp>
      <p:sp>
        <p:nvSpPr>
          <p:cNvPr id="4" name="Date Placeholder 3"/>
          <p:cNvSpPr>
            <a:spLocks noGrp="1"/>
          </p:cNvSpPr>
          <p:nvPr>
            <p:ph type="dt" sz="half" idx="10"/>
          </p:nvPr>
        </p:nvSpPr>
        <p:spPr>
          <a:xfrm>
            <a:off x="609600" y="6245225"/>
            <a:ext cx="1981200" cy="476250"/>
          </a:xfrm>
        </p:spPr>
        <p:txBody>
          <a:bodyPr/>
          <a:lstStyle>
            <a:lvl1pPr>
              <a:defRPr/>
            </a:lvl1pPr>
          </a:lstStyle>
          <a:p>
            <a:endParaRPr lang="th-TH"/>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th-TH"/>
          </a:p>
        </p:txBody>
      </p:sp>
      <p:sp>
        <p:nvSpPr>
          <p:cNvPr id="6" name="Slide Number Placeholder 5"/>
          <p:cNvSpPr>
            <a:spLocks noGrp="1"/>
          </p:cNvSpPr>
          <p:nvPr>
            <p:ph type="sldNum" sz="quarter" idx="12"/>
          </p:nvPr>
        </p:nvSpPr>
        <p:spPr>
          <a:xfrm>
            <a:off x="6553200" y="6245225"/>
            <a:ext cx="1981200" cy="476250"/>
          </a:xfrm>
        </p:spPr>
        <p:txBody>
          <a:bodyPr/>
          <a:lstStyle>
            <a:lvl1pPr>
              <a:defRPr/>
            </a:lvl1pPr>
          </a:lstStyle>
          <a:p>
            <a:fld id="{DF594249-D9D4-4C8F-B751-C7B980583450}" type="slidenum">
              <a:rPr lang="en-US"/>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th-TH"/>
          </a:p>
        </p:txBody>
      </p:sp>
      <p:sp>
        <p:nvSpPr>
          <p:cNvPr id="5" name="Footer Placeholder 4"/>
          <p:cNvSpPr>
            <a:spLocks noGrp="1"/>
          </p:cNvSpPr>
          <p:nvPr>
            <p:ph type="ftr" sz="quarter" idx="11"/>
          </p:nvPr>
        </p:nvSpPr>
        <p:spPr/>
        <p:txBody>
          <a:bodyPr/>
          <a:lstStyle>
            <a:lvl1pPr>
              <a:defRPr/>
            </a:lvl1pPr>
          </a:lstStyle>
          <a:p>
            <a:endParaRPr lang="th-TH"/>
          </a:p>
        </p:txBody>
      </p:sp>
      <p:sp>
        <p:nvSpPr>
          <p:cNvPr id="6" name="Slide Number Placeholder 5"/>
          <p:cNvSpPr>
            <a:spLocks noGrp="1"/>
          </p:cNvSpPr>
          <p:nvPr>
            <p:ph type="sldNum" sz="quarter" idx="12"/>
          </p:nvPr>
        </p:nvSpPr>
        <p:spPr/>
        <p:txBody>
          <a:bodyPr/>
          <a:lstStyle>
            <a:lvl1pPr>
              <a:defRPr/>
            </a:lvl1pPr>
          </a:lstStyle>
          <a:p>
            <a:fld id="{056A8749-9997-4C0A-A2C7-5205B9FA2A16}" type="slidenum">
              <a:rPr lang="en-US"/>
              <a:pPr/>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th-TH"/>
          </a:p>
        </p:txBody>
      </p:sp>
      <p:sp>
        <p:nvSpPr>
          <p:cNvPr id="5" name="Footer Placeholder 4"/>
          <p:cNvSpPr>
            <a:spLocks noGrp="1"/>
          </p:cNvSpPr>
          <p:nvPr>
            <p:ph type="ftr" sz="quarter" idx="11"/>
          </p:nvPr>
        </p:nvSpPr>
        <p:spPr/>
        <p:txBody>
          <a:bodyPr/>
          <a:lstStyle>
            <a:lvl1pPr>
              <a:defRPr/>
            </a:lvl1pPr>
          </a:lstStyle>
          <a:p>
            <a:endParaRPr lang="th-TH"/>
          </a:p>
        </p:txBody>
      </p:sp>
      <p:sp>
        <p:nvSpPr>
          <p:cNvPr id="6" name="Slide Number Placeholder 5"/>
          <p:cNvSpPr>
            <a:spLocks noGrp="1"/>
          </p:cNvSpPr>
          <p:nvPr>
            <p:ph type="sldNum" sz="quarter" idx="12"/>
          </p:nvPr>
        </p:nvSpPr>
        <p:spPr/>
        <p:txBody>
          <a:bodyPr/>
          <a:lstStyle>
            <a:lvl1pPr>
              <a:defRPr/>
            </a:lvl1pPr>
          </a:lstStyle>
          <a:p>
            <a:fld id="{42B4397F-E62A-4054-A13F-4DFB6ADD2CED}" type="slidenum">
              <a:rPr lang="en-US"/>
              <a:pPr/>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th-TH"/>
          </a:p>
        </p:txBody>
      </p:sp>
      <p:sp>
        <p:nvSpPr>
          <p:cNvPr id="6" name="Footer Placeholder 5"/>
          <p:cNvSpPr>
            <a:spLocks noGrp="1"/>
          </p:cNvSpPr>
          <p:nvPr>
            <p:ph type="ftr" sz="quarter" idx="11"/>
          </p:nvPr>
        </p:nvSpPr>
        <p:spPr/>
        <p:txBody>
          <a:bodyPr/>
          <a:lstStyle>
            <a:lvl1pPr>
              <a:defRPr/>
            </a:lvl1pPr>
          </a:lstStyle>
          <a:p>
            <a:endParaRPr lang="th-TH"/>
          </a:p>
        </p:txBody>
      </p:sp>
      <p:sp>
        <p:nvSpPr>
          <p:cNvPr id="7" name="Slide Number Placeholder 6"/>
          <p:cNvSpPr>
            <a:spLocks noGrp="1"/>
          </p:cNvSpPr>
          <p:nvPr>
            <p:ph type="sldNum" sz="quarter" idx="12"/>
          </p:nvPr>
        </p:nvSpPr>
        <p:spPr/>
        <p:txBody>
          <a:bodyPr/>
          <a:lstStyle>
            <a:lvl1pPr>
              <a:defRPr/>
            </a:lvl1pPr>
          </a:lstStyle>
          <a:p>
            <a:fld id="{C3EFE125-EBEF-4266-9F73-040395036B94}" type="slidenum">
              <a:rPr lang="en-US"/>
              <a:pPr/>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th-TH"/>
          </a:p>
        </p:txBody>
      </p:sp>
      <p:sp>
        <p:nvSpPr>
          <p:cNvPr id="8" name="Footer Placeholder 7"/>
          <p:cNvSpPr>
            <a:spLocks noGrp="1"/>
          </p:cNvSpPr>
          <p:nvPr>
            <p:ph type="ftr" sz="quarter" idx="11"/>
          </p:nvPr>
        </p:nvSpPr>
        <p:spPr/>
        <p:txBody>
          <a:bodyPr/>
          <a:lstStyle>
            <a:lvl1pPr>
              <a:defRPr/>
            </a:lvl1pPr>
          </a:lstStyle>
          <a:p>
            <a:endParaRPr lang="th-TH"/>
          </a:p>
        </p:txBody>
      </p:sp>
      <p:sp>
        <p:nvSpPr>
          <p:cNvPr id="9" name="Slide Number Placeholder 8"/>
          <p:cNvSpPr>
            <a:spLocks noGrp="1"/>
          </p:cNvSpPr>
          <p:nvPr>
            <p:ph type="sldNum" sz="quarter" idx="12"/>
          </p:nvPr>
        </p:nvSpPr>
        <p:spPr/>
        <p:txBody>
          <a:bodyPr/>
          <a:lstStyle>
            <a:lvl1pPr>
              <a:defRPr/>
            </a:lvl1pPr>
          </a:lstStyle>
          <a:p>
            <a:fld id="{F4A39B06-C387-46B1-8013-C3BF70A1E55C}" type="slidenum">
              <a:rPr lang="en-US"/>
              <a:pPr/>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th-TH"/>
          </a:p>
        </p:txBody>
      </p:sp>
      <p:sp>
        <p:nvSpPr>
          <p:cNvPr id="4" name="Footer Placeholder 3"/>
          <p:cNvSpPr>
            <a:spLocks noGrp="1"/>
          </p:cNvSpPr>
          <p:nvPr>
            <p:ph type="ftr" sz="quarter" idx="11"/>
          </p:nvPr>
        </p:nvSpPr>
        <p:spPr/>
        <p:txBody>
          <a:bodyPr/>
          <a:lstStyle>
            <a:lvl1pPr>
              <a:defRPr/>
            </a:lvl1pPr>
          </a:lstStyle>
          <a:p>
            <a:endParaRPr lang="th-TH"/>
          </a:p>
        </p:txBody>
      </p:sp>
      <p:sp>
        <p:nvSpPr>
          <p:cNvPr id="5" name="Slide Number Placeholder 4"/>
          <p:cNvSpPr>
            <a:spLocks noGrp="1"/>
          </p:cNvSpPr>
          <p:nvPr>
            <p:ph type="sldNum" sz="quarter" idx="12"/>
          </p:nvPr>
        </p:nvSpPr>
        <p:spPr/>
        <p:txBody>
          <a:bodyPr/>
          <a:lstStyle>
            <a:lvl1pPr>
              <a:defRPr/>
            </a:lvl1pPr>
          </a:lstStyle>
          <a:p>
            <a:fld id="{ADDA219E-5E48-44FA-AC7B-B62419C8CB32}" type="slidenum">
              <a:rPr lang="en-US"/>
              <a:pPr/>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th-TH"/>
          </a:p>
        </p:txBody>
      </p:sp>
      <p:sp>
        <p:nvSpPr>
          <p:cNvPr id="3" name="Footer Placeholder 2"/>
          <p:cNvSpPr>
            <a:spLocks noGrp="1"/>
          </p:cNvSpPr>
          <p:nvPr>
            <p:ph type="ftr" sz="quarter" idx="11"/>
          </p:nvPr>
        </p:nvSpPr>
        <p:spPr/>
        <p:txBody>
          <a:bodyPr/>
          <a:lstStyle>
            <a:lvl1pPr>
              <a:defRPr/>
            </a:lvl1pPr>
          </a:lstStyle>
          <a:p>
            <a:endParaRPr lang="th-TH"/>
          </a:p>
        </p:txBody>
      </p:sp>
      <p:sp>
        <p:nvSpPr>
          <p:cNvPr id="4" name="Slide Number Placeholder 3"/>
          <p:cNvSpPr>
            <a:spLocks noGrp="1"/>
          </p:cNvSpPr>
          <p:nvPr>
            <p:ph type="sldNum" sz="quarter" idx="12"/>
          </p:nvPr>
        </p:nvSpPr>
        <p:spPr/>
        <p:txBody>
          <a:bodyPr/>
          <a:lstStyle>
            <a:lvl1pPr>
              <a:defRPr/>
            </a:lvl1pPr>
          </a:lstStyle>
          <a:p>
            <a:fld id="{1399CED8-0A14-4054-B297-8DB6800BF859}" type="slidenum">
              <a:rPr lang="en-US"/>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th-TH"/>
          </a:p>
        </p:txBody>
      </p:sp>
      <p:sp>
        <p:nvSpPr>
          <p:cNvPr id="6" name="Footer Placeholder 5"/>
          <p:cNvSpPr>
            <a:spLocks noGrp="1"/>
          </p:cNvSpPr>
          <p:nvPr>
            <p:ph type="ftr" sz="quarter" idx="11"/>
          </p:nvPr>
        </p:nvSpPr>
        <p:spPr/>
        <p:txBody>
          <a:bodyPr/>
          <a:lstStyle>
            <a:lvl1pPr>
              <a:defRPr/>
            </a:lvl1pPr>
          </a:lstStyle>
          <a:p>
            <a:endParaRPr lang="th-TH"/>
          </a:p>
        </p:txBody>
      </p:sp>
      <p:sp>
        <p:nvSpPr>
          <p:cNvPr id="7" name="Slide Number Placeholder 6"/>
          <p:cNvSpPr>
            <a:spLocks noGrp="1"/>
          </p:cNvSpPr>
          <p:nvPr>
            <p:ph type="sldNum" sz="quarter" idx="12"/>
          </p:nvPr>
        </p:nvSpPr>
        <p:spPr/>
        <p:txBody>
          <a:bodyPr/>
          <a:lstStyle>
            <a:lvl1pPr>
              <a:defRPr/>
            </a:lvl1pPr>
          </a:lstStyle>
          <a:p>
            <a:fld id="{B8AEE0C7-4CB5-4B37-AB8A-C9997D55FA4F}" type="slidenum">
              <a:rPr lang="en-US"/>
              <a:pPr/>
              <a:t>‹#›</a:t>
            </a:fld>
            <a:endParaRPr lang="th-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th-TH"/>
          </a:p>
        </p:txBody>
      </p:sp>
      <p:sp>
        <p:nvSpPr>
          <p:cNvPr id="6" name="Footer Placeholder 5"/>
          <p:cNvSpPr>
            <a:spLocks noGrp="1"/>
          </p:cNvSpPr>
          <p:nvPr>
            <p:ph type="ftr" sz="quarter" idx="11"/>
          </p:nvPr>
        </p:nvSpPr>
        <p:spPr/>
        <p:txBody>
          <a:bodyPr/>
          <a:lstStyle>
            <a:lvl1pPr>
              <a:defRPr/>
            </a:lvl1pPr>
          </a:lstStyle>
          <a:p>
            <a:endParaRPr lang="th-TH"/>
          </a:p>
        </p:txBody>
      </p:sp>
      <p:sp>
        <p:nvSpPr>
          <p:cNvPr id="7" name="Slide Number Placeholder 6"/>
          <p:cNvSpPr>
            <a:spLocks noGrp="1"/>
          </p:cNvSpPr>
          <p:nvPr>
            <p:ph type="sldNum" sz="quarter" idx="12"/>
          </p:nvPr>
        </p:nvSpPr>
        <p:spPr/>
        <p:txBody>
          <a:bodyPr/>
          <a:lstStyle>
            <a:lvl1pPr>
              <a:defRPr/>
            </a:lvl1pPr>
          </a:lstStyle>
          <a:p>
            <a:fld id="{41A85B09-1861-4BC1-B1EE-630181C219F3}" type="slidenum">
              <a:rPr lang="en-US"/>
              <a:pPr/>
              <a:t>‹#›</a:t>
            </a:fld>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th-TH" smtClean="0"/>
              <a:t>คลิกเพื่อแก้ไขลักษณะชื่อเรื่องต้นแบบ</a:t>
            </a:r>
          </a:p>
        </p:txBody>
      </p:sp>
      <p:sp>
        <p:nvSpPr>
          <p:cNvPr id="1638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p>
        </p:txBody>
      </p:sp>
      <p:sp>
        <p:nvSpPr>
          <p:cNvPr id="1638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sz="2400">
              <a:latin typeface="Times New Roman" pitchFamily="18" charset="0"/>
            </a:endParaRPr>
          </a:p>
        </p:txBody>
      </p:sp>
      <p:sp>
        <p:nvSpPr>
          <p:cNvPr id="1638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endParaRPr lang="en-US"/>
          </a:p>
        </p:txBody>
      </p:sp>
      <p:sp>
        <p:nvSpPr>
          <p:cNvPr id="1639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h-TH"/>
          </a:p>
        </p:txBody>
      </p:sp>
      <p:sp>
        <p:nvSpPr>
          <p:cNvPr id="1639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th-TH"/>
          </a:p>
        </p:txBody>
      </p:sp>
      <p:sp>
        <p:nvSpPr>
          <p:cNvPr id="1639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73354F17-3A25-4A35-B408-4A5CD700A1D2}" type="slidenum">
              <a:rPr lang="en-US"/>
              <a:pPr/>
              <a:t>‹#›</a:t>
            </a:fld>
            <a:endParaRPr lang="th-TH"/>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cs typeface="Angsana New" pitchFamily="18" charset="-34"/>
        </a:defRPr>
      </a:lvl2pPr>
      <a:lvl3pPr algn="l" rtl="0" fontAlgn="base">
        <a:spcBef>
          <a:spcPct val="0"/>
        </a:spcBef>
        <a:spcAft>
          <a:spcPct val="0"/>
        </a:spcAft>
        <a:defRPr sz="3800">
          <a:solidFill>
            <a:schemeClr val="tx2"/>
          </a:solidFill>
          <a:latin typeface="Verdana" pitchFamily="34" charset="0"/>
          <a:cs typeface="Angsana New" pitchFamily="18" charset="-34"/>
        </a:defRPr>
      </a:lvl3pPr>
      <a:lvl4pPr algn="l" rtl="0" fontAlgn="base">
        <a:spcBef>
          <a:spcPct val="0"/>
        </a:spcBef>
        <a:spcAft>
          <a:spcPct val="0"/>
        </a:spcAft>
        <a:defRPr sz="3800">
          <a:solidFill>
            <a:schemeClr val="tx2"/>
          </a:solidFill>
          <a:latin typeface="Verdana" pitchFamily="34" charset="0"/>
          <a:cs typeface="Angsana New" pitchFamily="18" charset="-34"/>
        </a:defRPr>
      </a:lvl4pPr>
      <a:lvl5pPr algn="l" rtl="0" fontAlgn="base">
        <a:spcBef>
          <a:spcPct val="0"/>
        </a:spcBef>
        <a:spcAft>
          <a:spcPct val="0"/>
        </a:spcAft>
        <a:defRPr sz="3800">
          <a:solidFill>
            <a:schemeClr val="tx2"/>
          </a:solidFill>
          <a:latin typeface="Verdana" pitchFamily="34" charset="0"/>
          <a:cs typeface="Angsana New" pitchFamily="18" charset="-34"/>
        </a:defRPr>
      </a:lvl5pPr>
      <a:lvl6pPr marL="457200" algn="l" rtl="0" fontAlgn="base">
        <a:spcBef>
          <a:spcPct val="0"/>
        </a:spcBef>
        <a:spcAft>
          <a:spcPct val="0"/>
        </a:spcAft>
        <a:defRPr sz="3800">
          <a:solidFill>
            <a:schemeClr val="tx2"/>
          </a:solidFill>
          <a:latin typeface="Verdana" pitchFamily="34" charset="0"/>
          <a:cs typeface="Angsana New" pitchFamily="18" charset="-34"/>
        </a:defRPr>
      </a:lvl6pPr>
      <a:lvl7pPr marL="914400" algn="l" rtl="0" fontAlgn="base">
        <a:spcBef>
          <a:spcPct val="0"/>
        </a:spcBef>
        <a:spcAft>
          <a:spcPct val="0"/>
        </a:spcAft>
        <a:defRPr sz="3800">
          <a:solidFill>
            <a:schemeClr val="tx2"/>
          </a:solidFill>
          <a:latin typeface="Verdana" pitchFamily="34" charset="0"/>
          <a:cs typeface="Angsana New" pitchFamily="18" charset="-34"/>
        </a:defRPr>
      </a:lvl7pPr>
      <a:lvl8pPr marL="1371600" algn="l" rtl="0" fontAlgn="base">
        <a:spcBef>
          <a:spcPct val="0"/>
        </a:spcBef>
        <a:spcAft>
          <a:spcPct val="0"/>
        </a:spcAft>
        <a:defRPr sz="3800">
          <a:solidFill>
            <a:schemeClr val="tx2"/>
          </a:solidFill>
          <a:latin typeface="Verdana" pitchFamily="34" charset="0"/>
          <a:cs typeface="Angsana New" pitchFamily="18" charset="-34"/>
        </a:defRPr>
      </a:lvl8pPr>
      <a:lvl9pPr marL="1828800" algn="l" rtl="0" fontAlgn="base">
        <a:spcBef>
          <a:spcPct val="0"/>
        </a:spcBef>
        <a:spcAft>
          <a:spcPct val="0"/>
        </a:spcAft>
        <a:defRPr sz="3800">
          <a:solidFill>
            <a:schemeClr val="tx2"/>
          </a:solidFill>
          <a:latin typeface="Verdana" pitchFamily="34" charset="0"/>
          <a:cs typeface="Angsana New" pitchFamily="18" charset="-34"/>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12.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b="1">
                <a:effectLst>
                  <a:outerShdw blurRad="38100" dist="38100" dir="2700000" algn="tl">
                    <a:srgbClr val="C0C0C0"/>
                  </a:outerShdw>
                </a:effectLst>
              </a:rPr>
              <a:t>Karnaugh Maps</a:t>
            </a:r>
            <a:r>
              <a:rPr lang="th-TH" b="1">
                <a:effectLst>
                  <a:outerShdw blurRad="38100" dist="38100" dir="2700000" algn="tl">
                    <a:srgbClr val="C0C0C0"/>
                  </a:outerShdw>
                </a:effectLst>
              </a:rPr>
              <a:t> </a:t>
            </a:r>
            <a:r>
              <a:rPr lang="en-US" b="1">
                <a:effectLst>
                  <a:outerShdw blurRad="38100" dist="38100" dir="2700000" algn="tl">
                    <a:srgbClr val="C0C0C0"/>
                  </a:outerShdw>
                </a:effectLst>
              </a:rPr>
              <a:t>(K maps)</a:t>
            </a:r>
            <a:endParaRPr lang="th-TH" b="1">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Exercise</a:t>
            </a:r>
            <a:endParaRPr lang="th-TH"/>
          </a:p>
        </p:txBody>
      </p:sp>
      <p:graphicFrame>
        <p:nvGraphicFramePr>
          <p:cNvPr id="44036" name="Group 4"/>
          <p:cNvGraphicFramePr>
            <a:graphicFrameLocks noGrp="1"/>
          </p:cNvGraphicFramePr>
          <p:nvPr>
            <p:ph idx="1"/>
          </p:nvPr>
        </p:nvGraphicFramePr>
        <p:xfrm>
          <a:off x="2916238" y="2492375"/>
          <a:ext cx="3500437" cy="3403601"/>
        </p:xfrm>
        <a:graphic>
          <a:graphicData uri="http://schemas.openxmlformats.org/drawingml/2006/table">
            <a:tbl>
              <a:tblPr/>
              <a:tblGrid>
                <a:gridCol w="808037"/>
                <a:gridCol w="896938"/>
                <a:gridCol w="896937"/>
                <a:gridCol w="898525"/>
              </a:tblGrid>
              <a:tr h="3778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4089" name="Text Box 57"/>
          <p:cNvSpPr txBox="1">
            <a:spLocks noChangeArrowheads="1"/>
          </p:cNvSpPr>
          <p:nvPr/>
        </p:nvSpPr>
        <p:spPr bwMode="auto">
          <a:xfrm>
            <a:off x="539750" y="1773238"/>
            <a:ext cx="8101013" cy="641350"/>
          </a:xfrm>
          <a:prstGeom prst="rect">
            <a:avLst/>
          </a:prstGeom>
          <a:noFill/>
          <a:ln w="9525">
            <a:noFill/>
            <a:miter lim="800000"/>
            <a:headEnd/>
            <a:tailEnd/>
          </a:ln>
          <a:effectLst/>
        </p:spPr>
        <p:txBody>
          <a:bodyPr>
            <a:spAutoFit/>
          </a:bodyPr>
          <a:lstStyle/>
          <a:p>
            <a:r>
              <a:rPr lang="en-US" b="1"/>
              <a:t>Given the truth table, find the simplified SOP and POS form. </a:t>
            </a:r>
          </a:p>
          <a:p>
            <a:endParaRPr lang="th-TH"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Don’t care term</a:t>
            </a:r>
            <a:endParaRPr lang="th-TH"/>
          </a:p>
        </p:txBody>
      </p:sp>
      <p:pic>
        <p:nvPicPr>
          <p:cNvPr id="50180" name="Picture 4"/>
          <p:cNvPicPr>
            <a:picLocks noChangeAspect="1" noChangeArrowheads="1"/>
          </p:cNvPicPr>
          <p:nvPr/>
        </p:nvPicPr>
        <p:blipFill>
          <a:blip r:embed="rId2">
            <a:lum bright="-12000" contrast="30000"/>
          </a:blip>
          <a:srcRect/>
          <a:stretch>
            <a:fillRect/>
          </a:stretch>
        </p:blipFill>
        <p:spPr bwMode="auto">
          <a:xfrm>
            <a:off x="323850" y="1916113"/>
            <a:ext cx="2405063" cy="3960812"/>
          </a:xfrm>
          <a:prstGeom prst="rect">
            <a:avLst/>
          </a:prstGeom>
          <a:noFill/>
          <a:ln w="9525">
            <a:noFill/>
            <a:miter lim="800000"/>
            <a:headEnd/>
            <a:tailEnd/>
          </a:ln>
          <a:effectLst/>
        </p:spPr>
      </p:pic>
      <p:graphicFrame>
        <p:nvGraphicFramePr>
          <p:cNvPr id="50181" name="Group 5"/>
          <p:cNvGraphicFramePr>
            <a:graphicFrameLocks noGrp="1"/>
          </p:cNvGraphicFramePr>
          <p:nvPr/>
        </p:nvGraphicFramePr>
        <p:xfrm>
          <a:off x="3476625" y="2751138"/>
          <a:ext cx="5329238" cy="3095626"/>
        </p:xfrm>
        <a:graphic>
          <a:graphicData uri="http://schemas.openxmlformats.org/drawingml/2006/table">
            <a:tbl>
              <a:tblPr/>
              <a:tblGrid>
                <a:gridCol w="1331913"/>
                <a:gridCol w="1333500"/>
                <a:gridCol w="1331912"/>
                <a:gridCol w="1331913"/>
              </a:tblGrid>
              <a:tr h="7747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X</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31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X</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1</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X</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X</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31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X</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X</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08" name="Line 32"/>
          <p:cNvSpPr>
            <a:spLocks noChangeShapeType="1"/>
          </p:cNvSpPr>
          <p:nvPr/>
        </p:nvSpPr>
        <p:spPr bwMode="auto">
          <a:xfrm flipH="1" flipV="1">
            <a:off x="2828925" y="2103438"/>
            <a:ext cx="647700" cy="647700"/>
          </a:xfrm>
          <a:prstGeom prst="line">
            <a:avLst/>
          </a:prstGeom>
          <a:noFill/>
          <a:ln w="28575">
            <a:solidFill>
              <a:schemeClr val="tx1"/>
            </a:solidFill>
            <a:round/>
            <a:headEnd/>
            <a:tailEnd/>
          </a:ln>
          <a:effectLst/>
        </p:spPr>
        <p:txBody>
          <a:bodyPr/>
          <a:lstStyle/>
          <a:p>
            <a:endParaRPr lang="en-US"/>
          </a:p>
        </p:txBody>
      </p:sp>
      <p:sp>
        <p:nvSpPr>
          <p:cNvPr id="50209" name="Text Box 33"/>
          <p:cNvSpPr txBox="1">
            <a:spLocks noChangeArrowheads="1"/>
          </p:cNvSpPr>
          <p:nvPr/>
        </p:nvSpPr>
        <p:spPr bwMode="auto">
          <a:xfrm>
            <a:off x="3117850" y="2103438"/>
            <a:ext cx="574675" cy="396875"/>
          </a:xfrm>
          <a:prstGeom prst="rect">
            <a:avLst/>
          </a:prstGeom>
          <a:noFill/>
          <a:ln w="9525">
            <a:noFill/>
            <a:miter lim="800000"/>
            <a:headEnd/>
            <a:tailEnd/>
          </a:ln>
          <a:effectLst/>
        </p:spPr>
        <p:txBody>
          <a:bodyPr wrap="none">
            <a:spAutoFit/>
          </a:bodyPr>
          <a:lstStyle/>
          <a:p>
            <a:r>
              <a:rPr lang="en-US" sz="2000" b="1">
                <a:effectLst>
                  <a:outerShdw blurRad="38100" dist="38100" dir="2700000" algn="tl">
                    <a:srgbClr val="C0C0C0"/>
                  </a:outerShdw>
                </a:effectLst>
              </a:rPr>
              <a:t>AB</a:t>
            </a:r>
            <a:endParaRPr lang="th-TH" sz="2000" b="1">
              <a:effectLst>
                <a:outerShdw blurRad="38100" dist="38100" dir="2700000" algn="tl">
                  <a:srgbClr val="C0C0C0"/>
                </a:outerShdw>
              </a:effectLst>
            </a:endParaRPr>
          </a:p>
        </p:txBody>
      </p:sp>
      <p:sp>
        <p:nvSpPr>
          <p:cNvPr id="50210" name="Text Box 34"/>
          <p:cNvSpPr txBox="1">
            <a:spLocks noChangeArrowheads="1"/>
          </p:cNvSpPr>
          <p:nvPr/>
        </p:nvSpPr>
        <p:spPr bwMode="auto">
          <a:xfrm>
            <a:off x="2613025" y="2392363"/>
            <a:ext cx="579438" cy="396875"/>
          </a:xfrm>
          <a:prstGeom prst="rect">
            <a:avLst/>
          </a:prstGeom>
          <a:noFill/>
          <a:ln w="9525">
            <a:noFill/>
            <a:miter lim="800000"/>
            <a:headEnd/>
            <a:tailEnd/>
          </a:ln>
          <a:effectLst/>
        </p:spPr>
        <p:txBody>
          <a:bodyPr wrap="none">
            <a:spAutoFit/>
          </a:bodyPr>
          <a:lstStyle/>
          <a:p>
            <a:r>
              <a:rPr lang="en-US" sz="2000" b="1">
                <a:effectLst>
                  <a:outerShdw blurRad="38100" dist="38100" dir="2700000" algn="tl">
                    <a:srgbClr val="C0C0C0"/>
                  </a:outerShdw>
                </a:effectLst>
              </a:rPr>
              <a:t>CD</a:t>
            </a:r>
            <a:endParaRPr lang="th-TH" sz="2000" b="1">
              <a:effectLst>
                <a:outerShdw blurRad="38100" dist="38100" dir="2700000" algn="tl">
                  <a:srgbClr val="C0C0C0"/>
                </a:outerShdw>
              </a:effectLst>
            </a:endParaRPr>
          </a:p>
        </p:txBody>
      </p:sp>
      <p:sp>
        <p:nvSpPr>
          <p:cNvPr id="50211" name="Text Box 35"/>
          <p:cNvSpPr txBox="1">
            <a:spLocks noChangeArrowheads="1"/>
          </p:cNvSpPr>
          <p:nvPr/>
        </p:nvSpPr>
        <p:spPr bwMode="auto">
          <a:xfrm>
            <a:off x="3836988" y="2319338"/>
            <a:ext cx="546100" cy="396875"/>
          </a:xfrm>
          <a:prstGeom prst="rect">
            <a:avLst/>
          </a:prstGeom>
          <a:noFill/>
          <a:ln w="9525">
            <a:noFill/>
            <a:miter lim="800000"/>
            <a:headEnd/>
            <a:tailEnd/>
          </a:ln>
          <a:effectLst/>
        </p:spPr>
        <p:txBody>
          <a:bodyPr wrap="none">
            <a:spAutoFit/>
          </a:bodyPr>
          <a:lstStyle/>
          <a:p>
            <a:r>
              <a:rPr lang="en-US" sz="2000" b="1"/>
              <a:t>00</a:t>
            </a:r>
            <a:endParaRPr lang="th-TH" sz="2000" b="1"/>
          </a:p>
        </p:txBody>
      </p:sp>
      <p:sp>
        <p:nvSpPr>
          <p:cNvPr id="50212" name="Text Box 36"/>
          <p:cNvSpPr txBox="1">
            <a:spLocks noChangeArrowheads="1"/>
          </p:cNvSpPr>
          <p:nvPr/>
        </p:nvSpPr>
        <p:spPr bwMode="auto">
          <a:xfrm>
            <a:off x="5205413" y="2319338"/>
            <a:ext cx="546100" cy="396875"/>
          </a:xfrm>
          <a:prstGeom prst="rect">
            <a:avLst/>
          </a:prstGeom>
          <a:noFill/>
          <a:ln w="9525">
            <a:noFill/>
            <a:miter lim="800000"/>
            <a:headEnd/>
            <a:tailEnd/>
          </a:ln>
          <a:effectLst/>
        </p:spPr>
        <p:txBody>
          <a:bodyPr wrap="none">
            <a:spAutoFit/>
          </a:bodyPr>
          <a:lstStyle/>
          <a:p>
            <a:r>
              <a:rPr lang="en-US" sz="2000" b="1"/>
              <a:t>01</a:t>
            </a:r>
            <a:endParaRPr lang="th-TH" sz="2000" b="1"/>
          </a:p>
        </p:txBody>
      </p:sp>
      <p:sp>
        <p:nvSpPr>
          <p:cNvPr id="50213" name="Text Box 37"/>
          <p:cNvSpPr txBox="1">
            <a:spLocks noChangeArrowheads="1"/>
          </p:cNvSpPr>
          <p:nvPr/>
        </p:nvSpPr>
        <p:spPr bwMode="auto">
          <a:xfrm>
            <a:off x="6645275" y="2319338"/>
            <a:ext cx="546100" cy="396875"/>
          </a:xfrm>
          <a:prstGeom prst="rect">
            <a:avLst/>
          </a:prstGeom>
          <a:noFill/>
          <a:ln w="9525">
            <a:noFill/>
            <a:miter lim="800000"/>
            <a:headEnd/>
            <a:tailEnd/>
          </a:ln>
          <a:effectLst/>
        </p:spPr>
        <p:txBody>
          <a:bodyPr wrap="none">
            <a:spAutoFit/>
          </a:bodyPr>
          <a:lstStyle/>
          <a:p>
            <a:r>
              <a:rPr lang="en-US" sz="2000" b="1"/>
              <a:t>11</a:t>
            </a:r>
            <a:endParaRPr lang="th-TH" sz="2000" b="1"/>
          </a:p>
        </p:txBody>
      </p:sp>
      <p:sp>
        <p:nvSpPr>
          <p:cNvPr id="50214" name="Text Box 38"/>
          <p:cNvSpPr txBox="1">
            <a:spLocks noChangeArrowheads="1"/>
          </p:cNvSpPr>
          <p:nvPr/>
        </p:nvSpPr>
        <p:spPr bwMode="auto">
          <a:xfrm>
            <a:off x="7869238" y="2319338"/>
            <a:ext cx="546100" cy="396875"/>
          </a:xfrm>
          <a:prstGeom prst="rect">
            <a:avLst/>
          </a:prstGeom>
          <a:noFill/>
          <a:ln w="9525">
            <a:noFill/>
            <a:miter lim="800000"/>
            <a:headEnd/>
            <a:tailEnd/>
          </a:ln>
          <a:effectLst/>
        </p:spPr>
        <p:txBody>
          <a:bodyPr wrap="none">
            <a:spAutoFit/>
          </a:bodyPr>
          <a:lstStyle/>
          <a:p>
            <a:r>
              <a:rPr lang="en-US" sz="2000" b="1"/>
              <a:t>10</a:t>
            </a:r>
            <a:endParaRPr lang="th-TH" sz="2000" b="1"/>
          </a:p>
        </p:txBody>
      </p:sp>
      <p:sp>
        <p:nvSpPr>
          <p:cNvPr id="50215" name="Text Box 39"/>
          <p:cNvSpPr txBox="1">
            <a:spLocks noChangeArrowheads="1"/>
          </p:cNvSpPr>
          <p:nvPr/>
        </p:nvSpPr>
        <p:spPr bwMode="auto">
          <a:xfrm>
            <a:off x="2901950" y="3040063"/>
            <a:ext cx="546100" cy="396875"/>
          </a:xfrm>
          <a:prstGeom prst="rect">
            <a:avLst/>
          </a:prstGeom>
          <a:noFill/>
          <a:ln w="9525">
            <a:noFill/>
            <a:miter lim="800000"/>
            <a:headEnd/>
            <a:tailEnd/>
          </a:ln>
          <a:effectLst/>
        </p:spPr>
        <p:txBody>
          <a:bodyPr wrap="none">
            <a:spAutoFit/>
          </a:bodyPr>
          <a:lstStyle/>
          <a:p>
            <a:r>
              <a:rPr lang="en-US" sz="2000" b="1"/>
              <a:t>00</a:t>
            </a:r>
            <a:endParaRPr lang="th-TH" sz="2000" b="1"/>
          </a:p>
        </p:txBody>
      </p:sp>
      <p:sp>
        <p:nvSpPr>
          <p:cNvPr id="50216" name="Text Box 40"/>
          <p:cNvSpPr txBox="1">
            <a:spLocks noChangeArrowheads="1"/>
          </p:cNvSpPr>
          <p:nvPr/>
        </p:nvSpPr>
        <p:spPr bwMode="auto">
          <a:xfrm>
            <a:off x="2901950" y="3760788"/>
            <a:ext cx="546100" cy="396875"/>
          </a:xfrm>
          <a:prstGeom prst="rect">
            <a:avLst/>
          </a:prstGeom>
          <a:noFill/>
          <a:ln w="9525">
            <a:noFill/>
            <a:miter lim="800000"/>
            <a:headEnd/>
            <a:tailEnd/>
          </a:ln>
          <a:effectLst/>
        </p:spPr>
        <p:txBody>
          <a:bodyPr wrap="none">
            <a:spAutoFit/>
          </a:bodyPr>
          <a:lstStyle/>
          <a:p>
            <a:r>
              <a:rPr lang="en-US" sz="2000" b="1"/>
              <a:t>01</a:t>
            </a:r>
            <a:endParaRPr lang="th-TH" sz="2000" b="1"/>
          </a:p>
        </p:txBody>
      </p:sp>
      <p:sp>
        <p:nvSpPr>
          <p:cNvPr id="50217" name="Text Box 41"/>
          <p:cNvSpPr txBox="1">
            <a:spLocks noChangeArrowheads="1"/>
          </p:cNvSpPr>
          <p:nvPr/>
        </p:nvSpPr>
        <p:spPr bwMode="auto">
          <a:xfrm>
            <a:off x="2901950" y="4479925"/>
            <a:ext cx="546100" cy="396875"/>
          </a:xfrm>
          <a:prstGeom prst="rect">
            <a:avLst/>
          </a:prstGeom>
          <a:noFill/>
          <a:ln w="9525">
            <a:noFill/>
            <a:miter lim="800000"/>
            <a:headEnd/>
            <a:tailEnd/>
          </a:ln>
          <a:effectLst/>
        </p:spPr>
        <p:txBody>
          <a:bodyPr wrap="none">
            <a:spAutoFit/>
          </a:bodyPr>
          <a:lstStyle/>
          <a:p>
            <a:r>
              <a:rPr lang="en-US" sz="2000" b="1"/>
              <a:t>11</a:t>
            </a:r>
            <a:endParaRPr lang="th-TH" sz="2000" b="1"/>
          </a:p>
        </p:txBody>
      </p:sp>
      <p:sp>
        <p:nvSpPr>
          <p:cNvPr id="50218" name="Text Box 42"/>
          <p:cNvSpPr txBox="1">
            <a:spLocks noChangeArrowheads="1"/>
          </p:cNvSpPr>
          <p:nvPr/>
        </p:nvSpPr>
        <p:spPr bwMode="auto">
          <a:xfrm>
            <a:off x="2901950" y="5272088"/>
            <a:ext cx="546100" cy="396875"/>
          </a:xfrm>
          <a:prstGeom prst="rect">
            <a:avLst/>
          </a:prstGeom>
          <a:noFill/>
          <a:ln w="9525">
            <a:noFill/>
            <a:miter lim="800000"/>
            <a:headEnd/>
            <a:tailEnd/>
          </a:ln>
          <a:effectLst/>
        </p:spPr>
        <p:txBody>
          <a:bodyPr wrap="none">
            <a:spAutoFit/>
          </a:bodyPr>
          <a:lstStyle/>
          <a:p>
            <a:r>
              <a:rPr lang="en-US" sz="2000" b="1"/>
              <a:t>10</a:t>
            </a:r>
            <a:endParaRPr lang="th-TH" sz="2000" b="1"/>
          </a:p>
        </p:txBody>
      </p:sp>
      <p:sp>
        <p:nvSpPr>
          <p:cNvPr id="50235" name="Rectangle 59"/>
          <p:cNvSpPr>
            <a:spLocks noChangeArrowheads="1"/>
          </p:cNvSpPr>
          <p:nvPr/>
        </p:nvSpPr>
        <p:spPr bwMode="auto">
          <a:xfrm>
            <a:off x="6516688" y="3573463"/>
            <a:ext cx="1871662" cy="1368425"/>
          </a:xfrm>
          <a:prstGeom prst="rect">
            <a:avLst/>
          </a:prstGeom>
          <a:noFill/>
          <a:ln w="9525">
            <a:solidFill>
              <a:schemeClr val="accent2"/>
            </a:solidFill>
            <a:miter lim="800000"/>
            <a:headEnd/>
            <a:tailEnd/>
          </a:ln>
          <a:effectLst/>
        </p:spPr>
        <p:txBody>
          <a:bodyPr wrap="none" anchor="ctr"/>
          <a:lstStyle/>
          <a:p>
            <a:endParaRPr lang="en-US"/>
          </a:p>
        </p:txBody>
      </p:sp>
      <p:sp>
        <p:nvSpPr>
          <p:cNvPr id="50236" name="Line 60"/>
          <p:cNvSpPr>
            <a:spLocks noChangeShapeType="1"/>
          </p:cNvSpPr>
          <p:nvPr/>
        </p:nvSpPr>
        <p:spPr bwMode="auto">
          <a:xfrm flipH="1">
            <a:off x="6156325" y="4941888"/>
            <a:ext cx="503238" cy="1223962"/>
          </a:xfrm>
          <a:prstGeom prst="line">
            <a:avLst/>
          </a:prstGeom>
          <a:noFill/>
          <a:ln w="9525">
            <a:solidFill>
              <a:schemeClr val="accent2"/>
            </a:solidFill>
            <a:round/>
            <a:headEnd/>
            <a:tailEnd type="triangle" w="med" len="med"/>
          </a:ln>
          <a:effectLst/>
        </p:spPr>
        <p:txBody>
          <a:bodyPr/>
          <a:lstStyle/>
          <a:p>
            <a:endParaRPr lang="en-US"/>
          </a:p>
        </p:txBody>
      </p:sp>
      <p:sp>
        <p:nvSpPr>
          <p:cNvPr id="50240" name="Text Box 64"/>
          <p:cNvSpPr txBox="1">
            <a:spLocks noChangeArrowheads="1"/>
          </p:cNvSpPr>
          <p:nvPr/>
        </p:nvSpPr>
        <p:spPr bwMode="auto">
          <a:xfrm>
            <a:off x="5795963" y="6165850"/>
            <a:ext cx="561975" cy="376238"/>
          </a:xfrm>
          <a:prstGeom prst="rect">
            <a:avLst/>
          </a:prstGeom>
          <a:noFill/>
          <a:ln w="9525">
            <a:solidFill>
              <a:schemeClr val="accent2"/>
            </a:solidFill>
            <a:miter lim="800000"/>
            <a:headEnd/>
            <a:tailEnd/>
          </a:ln>
          <a:effectLst/>
        </p:spPr>
        <p:txBody>
          <a:bodyPr wrap="none">
            <a:spAutoFit/>
          </a:bodyPr>
          <a:lstStyle/>
          <a:p>
            <a:r>
              <a:rPr lang="en-US" b="1">
                <a:effectLst>
                  <a:outerShdw blurRad="38100" dist="38100" dir="2700000" algn="tl">
                    <a:srgbClr val="C0C0C0"/>
                  </a:outerShdw>
                </a:effectLst>
              </a:rPr>
              <a:t>AD</a:t>
            </a:r>
            <a:endParaRPr lang="th-TH" b="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74675" y="304800"/>
            <a:ext cx="8001000" cy="747713"/>
          </a:xfrm>
        </p:spPr>
        <p:txBody>
          <a:bodyPr/>
          <a:lstStyle/>
          <a:p>
            <a:r>
              <a:rPr lang="en-US"/>
              <a:t>Exercise</a:t>
            </a:r>
            <a:endParaRPr lang="th-TH"/>
          </a:p>
        </p:txBody>
      </p:sp>
      <p:sp>
        <p:nvSpPr>
          <p:cNvPr id="52227" name="Rectangle 3"/>
          <p:cNvSpPr>
            <a:spLocks noGrp="1" noChangeArrowheads="1"/>
          </p:cNvSpPr>
          <p:nvPr>
            <p:ph type="body" sz="half" idx="1"/>
          </p:nvPr>
        </p:nvSpPr>
        <p:spPr>
          <a:xfrm>
            <a:off x="323850" y="1125538"/>
            <a:ext cx="8820150" cy="739775"/>
          </a:xfrm>
        </p:spPr>
        <p:txBody>
          <a:bodyPr/>
          <a:lstStyle/>
          <a:p>
            <a:r>
              <a:rPr lang="en-US" sz="1600" b="1">
                <a:effectLst>
                  <a:outerShdw blurRad="38100" dist="38100" dir="2700000" algn="tl">
                    <a:srgbClr val="C0C0C0"/>
                  </a:outerShdw>
                </a:effectLst>
              </a:rPr>
              <a:t>Design logic circuit that convert a 4-bits binary code to Excess-3 code </a:t>
            </a:r>
            <a:endParaRPr lang="th-TH" sz="1600" b="1">
              <a:effectLst>
                <a:outerShdw blurRad="38100" dist="38100" dir="2700000" algn="tl">
                  <a:srgbClr val="C0C0C0"/>
                </a:outerShdw>
              </a:effectLst>
            </a:endParaRPr>
          </a:p>
        </p:txBody>
      </p:sp>
      <p:graphicFrame>
        <p:nvGraphicFramePr>
          <p:cNvPr id="52396" name="Group 172"/>
          <p:cNvGraphicFramePr>
            <a:graphicFrameLocks noGrp="1"/>
          </p:cNvGraphicFramePr>
          <p:nvPr>
            <p:ph sz="half" idx="2"/>
          </p:nvPr>
        </p:nvGraphicFramePr>
        <p:xfrm>
          <a:off x="2411413" y="1557338"/>
          <a:ext cx="3924300" cy="5132832"/>
        </p:xfrm>
        <a:graphic>
          <a:graphicData uri="http://schemas.openxmlformats.org/drawingml/2006/table">
            <a:tbl>
              <a:tblPr/>
              <a:tblGrid>
                <a:gridCol w="490537"/>
                <a:gridCol w="490538"/>
                <a:gridCol w="490537"/>
                <a:gridCol w="490538"/>
                <a:gridCol w="490537"/>
                <a:gridCol w="490538"/>
                <a:gridCol w="490537"/>
                <a:gridCol w="490538"/>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A</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B</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C</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D</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W</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Y</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Z</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0</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1</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Angsana New" pitchFamily="18" charset="-34"/>
                        </a:rPr>
                        <a:t>x</a:t>
                      </a:r>
                      <a:endParaRPr kumimoji="0" lang="th-TH" sz="14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391" name="Line 167"/>
          <p:cNvSpPr>
            <a:spLocks noChangeShapeType="1"/>
          </p:cNvSpPr>
          <p:nvPr/>
        </p:nvSpPr>
        <p:spPr bwMode="auto">
          <a:xfrm>
            <a:off x="539750" y="1052513"/>
            <a:ext cx="3744913" cy="0"/>
          </a:xfrm>
          <a:prstGeom prst="line">
            <a:avLst/>
          </a:prstGeom>
          <a:noFill/>
          <a:ln w="57150" cmpd="thinThick">
            <a:solidFill>
              <a:schemeClr val="accent2"/>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2396"/>
                                        </p:tgtEl>
                                        <p:attrNameLst>
                                          <p:attrName>style.visibility</p:attrName>
                                        </p:attrNameLst>
                                      </p:cBhvr>
                                      <p:to>
                                        <p:strVal val="visible"/>
                                      </p:to>
                                    </p:set>
                                    <p:animEffect transition="in" filter="checkerboard(across)">
                                      <p:cBhvr>
                                        <p:cTn id="7" dur="500"/>
                                        <p:tgtEl>
                                          <p:spTgt spid="52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533400" y="2333625"/>
            <a:ext cx="8305800" cy="4473575"/>
          </a:xfrm>
          <a:prstGeom prst="rect">
            <a:avLst/>
          </a:prstGeom>
          <a:noFill/>
          <a:ln w="9525">
            <a:noFill/>
            <a:miter lim="800000"/>
            <a:headEnd/>
            <a:tailEnd/>
          </a:ln>
        </p:spPr>
        <p:txBody>
          <a:bodyPr>
            <a:spAutoFit/>
          </a:bodyPr>
          <a:lstStyle/>
          <a:p>
            <a:pPr>
              <a:spcBef>
                <a:spcPct val="50000"/>
              </a:spcBef>
              <a:buFontTx/>
              <a:buChar char="•"/>
            </a:pPr>
            <a:r>
              <a:rPr lang="en-US" sz="2400">
                <a:latin typeface="Times New Roman" pitchFamily="18" charset="0"/>
              </a:rPr>
              <a:t>Minterms that may produce either 0 or 1 for the function. </a:t>
            </a:r>
          </a:p>
          <a:p>
            <a:pPr>
              <a:spcBef>
                <a:spcPct val="50000"/>
              </a:spcBef>
              <a:buFontTx/>
              <a:buChar char="•"/>
            </a:pPr>
            <a:r>
              <a:rPr lang="en-US" sz="2400">
                <a:latin typeface="Times New Roman" pitchFamily="18" charset="0"/>
              </a:rPr>
              <a:t>They are marked with an </a:t>
            </a:r>
            <a:r>
              <a:rPr lang="en-US" sz="2400">
                <a:latin typeface="Symbol" pitchFamily="18" charset="2"/>
              </a:rPr>
              <a:t>´ </a:t>
            </a:r>
            <a:r>
              <a:rPr lang="en-US" sz="2400">
                <a:latin typeface="Times New Roman" pitchFamily="18" charset="0"/>
              </a:rPr>
              <a:t>in the K-map. </a:t>
            </a:r>
          </a:p>
          <a:p>
            <a:pPr>
              <a:spcBef>
                <a:spcPct val="50000"/>
              </a:spcBef>
              <a:buFontTx/>
              <a:buChar char="•"/>
            </a:pPr>
            <a:r>
              <a:rPr lang="en-US" sz="2400">
                <a:latin typeface="Times New Roman" pitchFamily="18" charset="0"/>
              </a:rPr>
              <a:t>This happens, for example, when we don’t input certain minterms to the Boolean function. </a:t>
            </a:r>
          </a:p>
          <a:p>
            <a:pPr>
              <a:spcBef>
                <a:spcPct val="50000"/>
              </a:spcBef>
              <a:buFontTx/>
              <a:buChar char="•"/>
            </a:pPr>
            <a:r>
              <a:rPr lang="en-US" sz="2400">
                <a:latin typeface="Times New Roman" pitchFamily="18" charset="0"/>
              </a:rPr>
              <a:t>These don’t-care conditions can be used to provide further simplification of the algebraic expression.</a:t>
            </a:r>
          </a:p>
          <a:p>
            <a:pPr>
              <a:spcBef>
                <a:spcPct val="50000"/>
              </a:spcBef>
            </a:pPr>
            <a:r>
              <a:rPr lang="en-US" sz="2400" b="1">
                <a:latin typeface="Times New Roman" pitchFamily="18" charset="0"/>
              </a:rPr>
              <a:t>(Example) F = A`B`C`+A`BC` + ABC` </a:t>
            </a:r>
          </a:p>
          <a:p>
            <a:pPr>
              <a:spcBef>
                <a:spcPct val="50000"/>
              </a:spcBef>
            </a:pPr>
            <a:r>
              <a:rPr lang="en-US" sz="2400" b="1">
                <a:latin typeface="Times New Roman" pitchFamily="18" charset="0"/>
              </a:rPr>
              <a:t>	d=A`B`C +A`BC + AB`C</a:t>
            </a:r>
          </a:p>
          <a:p>
            <a:pPr>
              <a:spcBef>
                <a:spcPct val="50000"/>
              </a:spcBef>
            </a:pPr>
            <a:r>
              <a:rPr lang="en-US" sz="2400" b="1">
                <a:latin typeface="Courier" pitchFamily="49" charset="0"/>
              </a:rPr>
              <a:t>F = A` + BC`</a:t>
            </a:r>
            <a:r>
              <a:rPr lang="en-US" sz="2400">
                <a:latin typeface="Times New Roman" pitchFamily="18" charset="0"/>
              </a:rPr>
              <a:t> </a:t>
            </a:r>
          </a:p>
        </p:txBody>
      </p:sp>
      <p:sp>
        <p:nvSpPr>
          <p:cNvPr id="60419" name="Rectangle 3"/>
          <p:cNvSpPr>
            <a:spLocks noChangeArrowheads="1"/>
          </p:cNvSpPr>
          <p:nvPr/>
        </p:nvSpPr>
        <p:spPr bwMode="auto">
          <a:xfrm>
            <a:off x="1676400" y="914400"/>
            <a:ext cx="3783013" cy="579438"/>
          </a:xfrm>
          <a:prstGeom prst="rect">
            <a:avLst/>
          </a:prstGeom>
          <a:noFill/>
          <a:ln w="9525">
            <a:noFill/>
            <a:miter lim="800000"/>
            <a:headEnd/>
            <a:tailEnd/>
          </a:ln>
        </p:spPr>
        <p:txBody>
          <a:bodyPr wrap="none">
            <a:spAutoFit/>
          </a:bodyPr>
          <a:lstStyle/>
          <a:p>
            <a:r>
              <a:rPr lang="en-US" sz="3200" b="1">
                <a:latin typeface="Times New Roman" pitchFamily="18" charset="0"/>
              </a:rPr>
              <a:t>Don’t-care condition</a:t>
            </a:r>
          </a:p>
        </p:txBody>
      </p:sp>
      <p:pic>
        <p:nvPicPr>
          <p:cNvPr id="60420" name="Picture 4"/>
          <p:cNvPicPr>
            <a:picLocks noChangeAspect="1" noChangeArrowheads="1"/>
          </p:cNvPicPr>
          <p:nvPr/>
        </p:nvPicPr>
        <p:blipFill>
          <a:blip r:embed="rId3"/>
          <a:srcRect/>
          <a:stretch>
            <a:fillRect/>
          </a:stretch>
        </p:blipFill>
        <p:spPr bwMode="auto">
          <a:xfrm>
            <a:off x="5943600" y="0"/>
            <a:ext cx="3200400" cy="2392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2800"/>
              <a:t>Prime Implicants and Covers</a:t>
            </a:r>
          </a:p>
        </p:txBody>
      </p:sp>
      <p:sp>
        <p:nvSpPr>
          <p:cNvPr id="76803" name="Rectangle 3"/>
          <p:cNvSpPr>
            <a:spLocks noGrp="1" noChangeArrowheads="1"/>
          </p:cNvSpPr>
          <p:nvPr>
            <p:ph type="body" idx="1"/>
          </p:nvPr>
        </p:nvSpPr>
        <p:spPr/>
        <p:txBody>
          <a:bodyPr/>
          <a:lstStyle/>
          <a:p>
            <a:r>
              <a:rPr lang="en-US" sz="2000"/>
              <a:t>An</a:t>
            </a:r>
            <a:r>
              <a:rPr lang="en-US" sz="2000" i="1"/>
              <a:t> implicant</a:t>
            </a:r>
            <a:r>
              <a:rPr lang="en-US" sz="2000"/>
              <a:t> is a product term that can cover minterms of a function.</a:t>
            </a:r>
          </a:p>
          <a:p>
            <a:r>
              <a:rPr lang="en-US" sz="2000"/>
              <a:t>A </a:t>
            </a:r>
            <a:r>
              <a:rPr lang="en-US" sz="2000" i="1"/>
              <a:t>prime implicant</a:t>
            </a:r>
            <a:r>
              <a:rPr lang="en-US" sz="2000"/>
              <a:t> is a product term that is not covered by another implicant of the function.</a:t>
            </a:r>
          </a:p>
          <a:p>
            <a:r>
              <a:rPr lang="en-US" sz="2000"/>
              <a:t>An </a:t>
            </a:r>
            <a:r>
              <a:rPr lang="en-US" sz="2000" i="1"/>
              <a:t>essential prime implicant</a:t>
            </a:r>
            <a:r>
              <a:rPr lang="en-US" sz="2000"/>
              <a:t> is a prime implicant that covers at least one minterm that is not covered by any other prime implicant.</a:t>
            </a:r>
          </a:p>
          <a:p>
            <a:r>
              <a:rPr lang="en-US" sz="2000"/>
              <a:t>A set of implicants is said to be a </a:t>
            </a:r>
            <a:r>
              <a:rPr lang="en-US" sz="2000" i="1"/>
              <a:t>cover of a function</a:t>
            </a:r>
            <a:r>
              <a:rPr lang="en-US" sz="2000"/>
              <a:t> if each minterm of the function is covered by at least one implicant in the set.</a:t>
            </a:r>
          </a:p>
          <a:p>
            <a:r>
              <a:rPr lang="en-US" sz="2000"/>
              <a:t>A </a:t>
            </a:r>
            <a:r>
              <a:rPr lang="en-US" sz="2000" i="1"/>
              <a:t>minimal cover</a:t>
            </a:r>
            <a:r>
              <a:rPr lang="en-US" sz="2000"/>
              <a:t> is a cover that contains the smallest number of prime implicants and the smallest number of literals..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800" dirty="0" smtClean="0"/>
              <a:t>illustrating </a:t>
            </a:r>
            <a:r>
              <a:rPr lang="en-US" sz="2800" dirty="0" err="1"/>
              <a:t>implicants</a:t>
            </a:r>
            <a:endParaRPr lang="en-US" sz="3200" dirty="0"/>
          </a:p>
        </p:txBody>
      </p:sp>
      <p:graphicFrame>
        <p:nvGraphicFramePr>
          <p:cNvPr id="14340" name="Object 4"/>
          <p:cNvGraphicFramePr>
            <a:graphicFrameLocks noChangeAspect="1"/>
          </p:cNvGraphicFramePr>
          <p:nvPr/>
        </p:nvGraphicFramePr>
        <p:xfrm>
          <a:off x="1447800" y="1371600"/>
          <a:ext cx="6097588" cy="4065588"/>
        </p:xfrm>
        <a:graphic>
          <a:graphicData uri="http://schemas.openxmlformats.org/presentationml/2006/ole">
            <p:oleObj spid="_x0000_s51202" name="VISIO" r:id="rId3" imgW="6095880" imgH="4064400" progId="Visio.Drawing.5">
              <p:embed/>
            </p:oleObj>
          </a:graphicData>
        </a:graphic>
      </p:graphicFrame>
      <p:graphicFrame>
        <p:nvGraphicFramePr>
          <p:cNvPr id="14341" name="Object 5"/>
          <p:cNvGraphicFramePr>
            <a:graphicFrameLocks noChangeAspect="1"/>
          </p:cNvGraphicFramePr>
          <p:nvPr/>
        </p:nvGraphicFramePr>
        <p:xfrm>
          <a:off x="3505200" y="1524000"/>
          <a:ext cx="2667000" cy="2044700"/>
        </p:xfrm>
        <a:graphic>
          <a:graphicData uri="http://schemas.openxmlformats.org/presentationml/2006/ole">
            <p:oleObj spid="_x0000_s51203" name="VISIO" r:id="rId4" imgW="1725840" imgH="1268640" progId="Visio.Drawing.5">
              <p:embed/>
            </p:oleObj>
          </a:graphicData>
        </a:graphic>
      </p:graphicFrame>
      <p:sp>
        <p:nvSpPr>
          <p:cNvPr id="14342" name="Text Box 6"/>
          <p:cNvSpPr txBox="1">
            <a:spLocks noChangeArrowheads="1"/>
          </p:cNvSpPr>
          <p:nvPr/>
        </p:nvSpPr>
        <p:spPr bwMode="auto">
          <a:xfrm>
            <a:off x="2209800" y="3733800"/>
            <a:ext cx="5030788" cy="396875"/>
          </a:xfrm>
          <a:prstGeom prst="rect">
            <a:avLst/>
          </a:prstGeom>
          <a:noFill/>
          <a:ln w="9525">
            <a:noFill/>
            <a:miter lim="800000"/>
            <a:headEnd/>
            <a:tailEnd/>
          </a:ln>
          <a:effectLst/>
        </p:spPr>
        <p:txBody>
          <a:bodyPr wrap="none">
            <a:spAutoFit/>
          </a:bodyPr>
          <a:lstStyle/>
          <a:p>
            <a:r>
              <a:rPr lang="en-US" sz="2000"/>
              <a:t>Minterms: {</a:t>
            </a:r>
            <a:r>
              <a:rPr lang="en-US" sz="2000" i="1"/>
              <a:t>A</a:t>
            </a:r>
            <a:r>
              <a:rPr lang="en-US" sz="2000" i="1">
                <a:sym typeface="Symbol" pitchFamily="18" charset="2"/>
              </a:rPr>
              <a:t></a:t>
            </a:r>
            <a:r>
              <a:rPr lang="en-US" sz="2000" i="1"/>
              <a:t>B</a:t>
            </a:r>
            <a:r>
              <a:rPr lang="en-US" sz="2000" i="1">
                <a:sym typeface="Symbol" pitchFamily="18" charset="2"/>
              </a:rPr>
              <a:t></a:t>
            </a:r>
            <a:r>
              <a:rPr lang="en-US" sz="2000" i="1"/>
              <a:t> C, A</a:t>
            </a:r>
            <a:r>
              <a:rPr lang="en-US" sz="2000" i="1">
                <a:sym typeface="Symbol" pitchFamily="18" charset="2"/>
              </a:rPr>
              <a:t></a:t>
            </a:r>
            <a:r>
              <a:rPr lang="en-US" sz="2000" i="1"/>
              <a:t> BC</a:t>
            </a:r>
            <a:r>
              <a:rPr lang="en-US" sz="2000" i="1">
                <a:sym typeface="Symbol" pitchFamily="18" charset="2"/>
              </a:rPr>
              <a:t></a:t>
            </a:r>
            <a:r>
              <a:rPr lang="en-US" sz="2000" i="1"/>
              <a:t>, A</a:t>
            </a:r>
            <a:r>
              <a:rPr lang="en-US" sz="2000" i="1">
                <a:sym typeface="Symbol" pitchFamily="18" charset="2"/>
              </a:rPr>
              <a:t></a:t>
            </a:r>
            <a:r>
              <a:rPr lang="en-US" sz="2000" i="1"/>
              <a:t> BC, ABC</a:t>
            </a:r>
            <a:r>
              <a:rPr lang="en-US" sz="2000" i="1">
                <a:sym typeface="Symbol" pitchFamily="18" charset="2"/>
              </a:rPr>
              <a:t></a:t>
            </a:r>
            <a:r>
              <a:rPr lang="en-US" sz="2000" i="1"/>
              <a:t>, ABC</a:t>
            </a:r>
            <a:r>
              <a:rPr lang="en-US" sz="2000"/>
              <a:t>}</a:t>
            </a:r>
            <a:endParaRPr lang="en-US" sz="2000" i="1"/>
          </a:p>
        </p:txBody>
      </p:sp>
      <p:sp>
        <p:nvSpPr>
          <p:cNvPr id="14343" name="Text Box 7"/>
          <p:cNvSpPr txBox="1">
            <a:spLocks noChangeArrowheads="1"/>
          </p:cNvSpPr>
          <p:nvPr/>
        </p:nvSpPr>
        <p:spPr bwMode="auto">
          <a:xfrm>
            <a:off x="2209800" y="4267200"/>
            <a:ext cx="5535613" cy="396875"/>
          </a:xfrm>
          <a:prstGeom prst="rect">
            <a:avLst/>
          </a:prstGeom>
          <a:noFill/>
          <a:ln w="9525">
            <a:noFill/>
            <a:miter lim="800000"/>
            <a:headEnd/>
            <a:tailEnd/>
          </a:ln>
          <a:effectLst/>
        </p:spPr>
        <p:txBody>
          <a:bodyPr wrap="none">
            <a:spAutoFit/>
          </a:bodyPr>
          <a:lstStyle/>
          <a:p>
            <a:r>
              <a:rPr lang="en-US" sz="2000"/>
              <a:t>Groups of two minterms:  {</a:t>
            </a:r>
            <a:r>
              <a:rPr lang="en-US" sz="2000" i="1"/>
              <a:t>A</a:t>
            </a:r>
            <a:r>
              <a:rPr lang="en-US" sz="2000" i="1">
                <a:sym typeface="Symbol" pitchFamily="18" charset="2"/>
              </a:rPr>
              <a:t></a:t>
            </a:r>
            <a:r>
              <a:rPr lang="en-US" sz="2000" i="1"/>
              <a:t> B, AB, A</a:t>
            </a:r>
            <a:r>
              <a:rPr lang="en-US" sz="2000" i="1">
                <a:sym typeface="Symbol" pitchFamily="18" charset="2"/>
              </a:rPr>
              <a:t></a:t>
            </a:r>
            <a:r>
              <a:rPr lang="en-US" sz="2000" i="1"/>
              <a:t> C, BC</a:t>
            </a:r>
            <a:r>
              <a:rPr lang="en-US" sz="2000" i="1">
                <a:sym typeface="Symbol" pitchFamily="18" charset="2"/>
              </a:rPr>
              <a:t></a:t>
            </a:r>
            <a:r>
              <a:rPr lang="en-US" sz="2000" i="1"/>
              <a:t>, BC</a:t>
            </a:r>
            <a:r>
              <a:rPr lang="en-US" sz="2000"/>
              <a:t>}</a:t>
            </a:r>
            <a:endParaRPr lang="en-US" sz="2000" i="1">
              <a:sym typeface="Symbol" pitchFamily="18" charset="2"/>
            </a:endParaRPr>
          </a:p>
        </p:txBody>
      </p:sp>
      <p:sp>
        <p:nvSpPr>
          <p:cNvPr id="14344" name="Text Box 8"/>
          <p:cNvSpPr txBox="1">
            <a:spLocks noChangeArrowheads="1"/>
          </p:cNvSpPr>
          <p:nvPr/>
        </p:nvSpPr>
        <p:spPr bwMode="auto">
          <a:xfrm>
            <a:off x="2209800" y="4800600"/>
            <a:ext cx="3308350" cy="396875"/>
          </a:xfrm>
          <a:prstGeom prst="rect">
            <a:avLst/>
          </a:prstGeom>
          <a:noFill/>
          <a:ln w="9525">
            <a:noFill/>
            <a:miter lim="800000"/>
            <a:headEnd/>
            <a:tailEnd/>
          </a:ln>
          <a:effectLst/>
        </p:spPr>
        <p:txBody>
          <a:bodyPr wrap="none">
            <a:spAutoFit/>
          </a:bodyPr>
          <a:lstStyle/>
          <a:p>
            <a:r>
              <a:rPr lang="en-US" sz="2000"/>
              <a:t>Groups of four minterms:  {</a:t>
            </a:r>
            <a:r>
              <a:rPr lang="en-US" sz="2000" i="1"/>
              <a:t>B</a:t>
            </a:r>
            <a:r>
              <a:rPr lang="en-US" sz="2000"/>
              <a:t>}</a:t>
            </a:r>
          </a:p>
        </p:txBody>
      </p:sp>
      <p:sp>
        <p:nvSpPr>
          <p:cNvPr id="14345" name="Text Box 9"/>
          <p:cNvSpPr txBox="1">
            <a:spLocks noChangeArrowheads="1"/>
          </p:cNvSpPr>
          <p:nvPr/>
        </p:nvSpPr>
        <p:spPr bwMode="auto">
          <a:xfrm>
            <a:off x="2209800" y="5257800"/>
            <a:ext cx="3082925" cy="701675"/>
          </a:xfrm>
          <a:prstGeom prst="rect">
            <a:avLst/>
          </a:prstGeom>
          <a:noFill/>
          <a:ln w="9525">
            <a:noFill/>
            <a:miter lim="800000"/>
            <a:headEnd/>
            <a:tailEnd/>
          </a:ln>
          <a:effectLst/>
        </p:spPr>
        <p:txBody>
          <a:bodyPr>
            <a:spAutoFit/>
          </a:bodyPr>
          <a:lstStyle/>
          <a:p>
            <a:r>
              <a:rPr lang="en-US" sz="2000"/>
              <a:t>Prime implicants:  {</a:t>
            </a:r>
            <a:r>
              <a:rPr lang="en-US" sz="2000" i="1"/>
              <a:t>A</a:t>
            </a:r>
            <a:r>
              <a:rPr lang="en-US" sz="2000" i="1">
                <a:sym typeface="Symbol" pitchFamily="18" charset="2"/>
              </a:rPr>
              <a:t></a:t>
            </a:r>
            <a:r>
              <a:rPr lang="en-US" sz="2000" i="1"/>
              <a:t> C, B</a:t>
            </a:r>
            <a:r>
              <a:rPr lang="en-US" sz="2000"/>
              <a:t>}</a:t>
            </a:r>
          </a:p>
          <a:p>
            <a:endParaRPr lang="en-US" sz="2000" i="1"/>
          </a:p>
        </p:txBody>
      </p:sp>
      <p:sp>
        <p:nvSpPr>
          <p:cNvPr id="14346" name="Text Box 10"/>
          <p:cNvSpPr txBox="1">
            <a:spLocks noChangeArrowheads="1"/>
          </p:cNvSpPr>
          <p:nvPr/>
        </p:nvSpPr>
        <p:spPr bwMode="auto">
          <a:xfrm>
            <a:off x="2209800" y="5715000"/>
            <a:ext cx="2054225" cy="396875"/>
          </a:xfrm>
          <a:prstGeom prst="rect">
            <a:avLst/>
          </a:prstGeom>
          <a:noFill/>
          <a:ln w="9525">
            <a:noFill/>
            <a:miter lim="800000"/>
            <a:headEnd/>
            <a:tailEnd/>
          </a:ln>
          <a:effectLst/>
        </p:spPr>
        <p:txBody>
          <a:bodyPr wrap="none">
            <a:spAutoFit/>
          </a:bodyPr>
          <a:lstStyle/>
          <a:p>
            <a:r>
              <a:rPr lang="en-US" sz="2000"/>
              <a:t>Cover = {</a:t>
            </a:r>
            <a:r>
              <a:rPr lang="en-US" sz="2000" i="1"/>
              <a:t>A</a:t>
            </a:r>
            <a:r>
              <a:rPr lang="en-US" sz="2000" i="1">
                <a:sym typeface="Symbol" pitchFamily="18" charset="2"/>
              </a:rPr>
              <a:t></a:t>
            </a:r>
            <a:r>
              <a:rPr lang="en-US" sz="2000" i="1"/>
              <a:t> C, B</a:t>
            </a:r>
            <a:r>
              <a:rPr lang="en-US" sz="2000"/>
              <a:t>}</a:t>
            </a:r>
          </a:p>
        </p:txBody>
      </p:sp>
      <p:sp>
        <p:nvSpPr>
          <p:cNvPr id="14347" name="Text Box 11"/>
          <p:cNvSpPr txBox="1">
            <a:spLocks noChangeArrowheads="1"/>
          </p:cNvSpPr>
          <p:nvPr/>
        </p:nvSpPr>
        <p:spPr bwMode="auto">
          <a:xfrm>
            <a:off x="2270125" y="6180138"/>
            <a:ext cx="2052638" cy="396875"/>
          </a:xfrm>
          <a:prstGeom prst="rect">
            <a:avLst/>
          </a:prstGeom>
          <a:noFill/>
          <a:ln w="9525">
            <a:noFill/>
            <a:miter lim="800000"/>
            <a:headEnd/>
            <a:tailEnd/>
          </a:ln>
          <a:effectLst/>
        </p:spPr>
        <p:txBody>
          <a:bodyPr wrap="none">
            <a:spAutoFit/>
          </a:bodyPr>
          <a:lstStyle/>
          <a:p>
            <a:r>
              <a:rPr lang="en-US" sz="2000"/>
              <a:t>MSOP = </a:t>
            </a:r>
            <a:r>
              <a:rPr lang="en-US" sz="2000" i="1"/>
              <a:t>A</a:t>
            </a:r>
            <a:r>
              <a:rPr lang="en-US" sz="2000" i="1">
                <a:sym typeface="Symbol" pitchFamily="18" charset="2"/>
              </a:rPr>
              <a:t></a:t>
            </a:r>
            <a:r>
              <a:rPr lang="en-US" sz="2000" i="1"/>
              <a:t> C + 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2800" dirty="0"/>
              <a:t>Algorithm </a:t>
            </a:r>
            <a:r>
              <a:rPr lang="en-US" sz="2800" dirty="0" smtClean="0"/>
              <a:t> </a:t>
            </a:r>
            <a:r>
              <a:rPr lang="en-US" sz="2800" dirty="0"/>
              <a:t>-- Generating and Selecting</a:t>
            </a:r>
            <a:br>
              <a:rPr lang="en-US" sz="2800" dirty="0"/>
            </a:br>
            <a:r>
              <a:rPr lang="en-US" sz="2800" dirty="0"/>
              <a:t>Prime </a:t>
            </a:r>
            <a:r>
              <a:rPr lang="en-US" sz="2800" dirty="0" err="1"/>
              <a:t>Implicants</a:t>
            </a:r>
            <a:endParaRPr lang="en-US" sz="3200" dirty="0"/>
          </a:p>
        </p:txBody>
      </p:sp>
      <p:sp>
        <p:nvSpPr>
          <p:cNvPr id="61443" name="Rectangle 3"/>
          <p:cNvSpPr>
            <a:spLocks noGrp="1" noChangeArrowheads="1"/>
          </p:cNvSpPr>
          <p:nvPr>
            <p:ph type="body" idx="1"/>
          </p:nvPr>
        </p:nvSpPr>
        <p:spPr/>
        <p:txBody>
          <a:bodyPr/>
          <a:lstStyle/>
          <a:p>
            <a:pPr>
              <a:buFontTx/>
              <a:buNone/>
            </a:pPr>
            <a:r>
              <a:rPr lang="en-US" sz="2400"/>
              <a:t>1. </a:t>
            </a:r>
            <a:r>
              <a:rPr lang="en-US" sz="2000"/>
              <a:t>Count the number of adjacencies for each minterm on the K-map.</a:t>
            </a:r>
          </a:p>
          <a:p>
            <a:pPr>
              <a:buFontTx/>
              <a:buNone/>
            </a:pPr>
            <a:endParaRPr lang="en-US" sz="2000"/>
          </a:p>
          <a:p>
            <a:pPr>
              <a:buFontTx/>
              <a:buNone/>
            </a:pPr>
            <a:r>
              <a:rPr lang="en-US" sz="2000"/>
              <a:t>2.  Select an uncovered minterm with the fewest number of adjacencies.  Make an arbitrary choice if more than one choice is possible.</a:t>
            </a:r>
          </a:p>
          <a:p>
            <a:pPr>
              <a:buFontTx/>
              <a:buNone/>
            </a:pPr>
            <a:endParaRPr lang="en-US" sz="2000"/>
          </a:p>
          <a:p>
            <a:pPr>
              <a:buFontTx/>
              <a:buNone/>
            </a:pPr>
            <a:r>
              <a:rPr lang="en-US" sz="2000"/>
              <a:t>3.  Generate a prime implicant for this minterm and put it in the cover.  If this minterm is covered by more than one prime implicant, select the one that covers the most uncovered minterms.</a:t>
            </a:r>
          </a:p>
          <a:p>
            <a:pPr>
              <a:buFontTx/>
              <a:buNone/>
            </a:pPr>
            <a:endParaRPr lang="en-US" sz="2000"/>
          </a:p>
          <a:p>
            <a:pPr>
              <a:buFontTx/>
              <a:buNone/>
            </a:pPr>
            <a:r>
              <a:rPr lang="en-US" sz="2000"/>
              <a:t>4.  Repeat steps 2 and 3 until all minterms have been covered.</a:t>
            </a:r>
            <a:r>
              <a:rPr 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3"/>
          <p:cNvGraphicFramePr>
            <a:graphicFrameLocks noChangeAspect="1"/>
          </p:cNvGraphicFramePr>
          <p:nvPr/>
        </p:nvGraphicFramePr>
        <p:xfrm>
          <a:off x="2590800" y="2438400"/>
          <a:ext cx="4191000" cy="4090988"/>
        </p:xfrm>
        <a:graphic>
          <a:graphicData uri="http://schemas.openxmlformats.org/presentationml/2006/ole">
            <p:oleObj spid="_x0000_s52226" name="VISIO" r:id="rId3" imgW="4227840" imgH="4126320" progId="Visio.Drawing.5">
              <p:embed/>
            </p:oleObj>
          </a:graphicData>
        </a:graphic>
      </p:graphicFrame>
      <p:sp>
        <p:nvSpPr>
          <p:cNvPr id="15364" name="Text Box 4"/>
          <p:cNvSpPr txBox="1">
            <a:spLocks noChangeArrowheads="1"/>
          </p:cNvSpPr>
          <p:nvPr/>
        </p:nvSpPr>
        <p:spPr bwMode="auto">
          <a:xfrm>
            <a:off x="2209800" y="1752600"/>
            <a:ext cx="4933950" cy="457200"/>
          </a:xfrm>
          <a:prstGeom prst="rect">
            <a:avLst/>
          </a:prstGeom>
          <a:noFill/>
          <a:ln w="9525">
            <a:noFill/>
            <a:miter lim="800000"/>
            <a:headEnd/>
            <a:tailEnd/>
          </a:ln>
          <a:effectLst/>
        </p:spPr>
        <p:txBody>
          <a:bodyPr wrap="none">
            <a:spAutoFit/>
          </a:bodyPr>
          <a:lstStyle/>
          <a:p>
            <a:r>
              <a:rPr lang="en-US" sz="2400" i="1"/>
              <a:t>f(A,B,C,D) = </a:t>
            </a:r>
            <a:r>
              <a:rPr lang="en-US" sz="2400">
                <a:sym typeface="Symbol" pitchFamily="18" charset="2"/>
              </a:rPr>
              <a:t></a:t>
            </a:r>
            <a:r>
              <a:rPr lang="en-US" sz="2400" i="1">
                <a:sym typeface="Symbol" pitchFamily="18" charset="2"/>
              </a:rPr>
              <a:t>m</a:t>
            </a:r>
            <a:r>
              <a:rPr lang="en-US" sz="2400">
                <a:sym typeface="Symbol" pitchFamily="18" charset="2"/>
              </a:rPr>
              <a:t>(2,3,4,5,7,8,10,13,15)</a:t>
            </a:r>
            <a:endParaRPr lang="en-US" sz="2400"/>
          </a:p>
        </p:txBody>
      </p:sp>
      <p:sp>
        <p:nvSpPr>
          <p:cNvPr id="5" name="Title 4"/>
          <p:cNvSpPr>
            <a:spLocks noGrp="1"/>
          </p:cNvSpPr>
          <p:nvPr>
            <p:ph type="title"/>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2800" dirty="0" smtClean="0"/>
              <a:t>Algorithm -- Generating </a:t>
            </a:r>
            <a:r>
              <a:rPr lang="en-US" sz="2800" dirty="0"/>
              <a:t>and Selecting</a:t>
            </a:r>
            <a:br>
              <a:rPr lang="en-US" sz="2800" dirty="0"/>
            </a:br>
            <a:r>
              <a:rPr lang="en-US" sz="2800" dirty="0"/>
              <a:t>Prime </a:t>
            </a:r>
            <a:r>
              <a:rPr lang="en-US" sz="2800" dirty="0" err="1"/>
              <a:t>Implicants</a:t>
            </a:r>
            <a:r>
              <a:rPr lang="en-US" sz="2800" dirty="0"/>
              <a:t> (Revisited)</a:t>
            </a:r>
            <a:endParaRPr lang="en-US" sz="3200" dirty="0"/>
          </a:p>
        </p:txBody>
      </p:sp>
      <p:sp>
        <p:nvSpPr>
          <p:cNvPr id="80899" name="Rectangle 3"/>
          <p:cNvSpPr>
            <a:spLocks noGrp="1" noChangeArrowheads="1"/>
          </p:cNvSpPr>
          <p:nvPr>
            <p:ph type="body" idx="1"/>
          </p:nvPr>
        </p:nvSpPr>
        <p:spPr/>
        <p:txBody>
          <a:bodyPr/>
          <a:lstStyle/>
          <a:p>
            <a:pPr>
              <a:buFontTx/>
              <a:buNone/>
            </a:pPr>
            <a:r>
              <a:rPr lang="en-US" sz="2400"/>
              <a:t>1.  Circle all prime implicants on the K-map.</a:t>
            </a:r>
          </a:p>
          <a:p>
            <a:pPr>
              <a:buFontTx/>
              <a:buNone/>
            </a:pPr>
            <a:endParaRPr lang="en-US" sz="2400"/>
          </a:p>
          <a:p>
            <a:pPr>
              <a:buFontTx/>
              <a:buNone/>
            </a:pPr>
            <a:r>
              <a:rPr lang="en-US" sz="2400"/>
              <a:t>2.  Identify and select all essential prime implicants for the cover.</a:t>
            </a:r>
          </a:p>
          <a:p>
            <a:pPr>
              <a:buFontTx/>
              <a:buNone/>
            </a:pPr>
            <a:endParaRPr lang="en-US" sz="2400"/>
          </a:p>
          <a:p>
            <a:pPr>
              <a:buFontTx/>
              <a:buNone/>
            </a:pPr>
            <a:r>
              <a:rPr lang="en-US" sz="2400"/>
              <a:t>3.  Select a minimum subset of the remaining prime implicants to complete the cover, that is, to cover those minterms not covered by the essential prime implicants.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1" name="Object 3"/>
          <p:cNvGraphicFramePr>
            <a:graphicFrameLocks noChangeAspect="1"/>
          </p:cNvGraphicFramePr>
          <p:nvPr/>
        </p:nvGraphicFramePr>
        <p:xfrm>
          <a:off x="914400" y="2971800"/>
          <a:ext cx="7543800" cy="2819400"/>
        </p:xfrm>
        <a:graphic>
          <a:graphicData uri="http://schemas.openxmlformats.org/presentationml/2006/ole">
            <p:oleObj spid="_x0000_s53250" name="VISIO" r:id="rId3" imgW="6183720" imgH="2142360" progId="Visio.Drawing.5">
              <p:embed/>
            </p:oleObj>
          </a:graphicData>
        </a:graphic>
      </p:graphicFrame>
      <p:sp>
        <p:nvSpPr>
          <p:cNvPr id="63493" name="Text Box 5"/>
          <p:cNvSpPr txBox="1">
            <a:spLocks noChangeArrowheads="1"/>
          </p:cNvSpPr>
          <p:nvPr/>
        </p:nvSpPr>
        <p:spPr bwMode="auto">
          <a:xfrm>
            <a:off x="1981200" y="1981200"/>
            <a:ext cx="4933950" cy="457200"/>
          </a:xfrm>
          <a:prstGeom prst="rect">
            <a:avLst/>
          </a:prstGeom>
          <a:noFill/>
          <a:ln w="9525">
            <a:noFill/>
            <a:miter lim="800000"/>
            <a:headEnd/>
            <a:tailEnd/>
          </a:ln>
          <a:effectLst/>
        </p:spPr>
        <p:txBody>
          <a:bodyPr wrap="none">
            <a:spAutoFit/>
          </a:bodyPr>
          <a:lstStyle/>
          <a:p>
            <a:r>
              <a:rPr lang="en-US" sz="2400" i="1"/>
              <a:t>f(A,B,C,D) = </a:t>
            </a:r>
            <a:r>
              <a:rPr lang="en-US" sz="2400">
                <a:sym typeface="Symbol" pitchFamily="18" charset="2"/>
              </a:rPr>
              <a:t></a:t>
            </a:r>
            <a:r>
              <a:rPr lang="en-US" sz="2400" i="1">
                <a:sym typeface="Symbol" pitchFamily="18" charset="2"/>
              </a:rPr>
              <a:t>m</a:t>
            </a:r>
            <a:r>
              <a:rPr lang="en-US" sz="2400">
                <a:sym typeface="Symbol" pitchFamily="18" charset="2"/>
              </a:rPr>
              <a:t>(2,3,4,5,7,8,10,13,15)</a:t>
            </a:r>
          </a:p>
        </p:txBody>
      </p:sp>
      <p:sp>
        <p:nvSpPr>
          <p:cNvPr id="5" name="Title 4"/>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What are Karnaugh</a:t>
            </a:r>
            <a:r>
              <a:rPr lang="en-US" baseline="30000"/>
              <a:t>1</a:t>
            </a:r>
            <a:r>
              <a:rPr lang="en-US"/>
              <a:t> maps?</a:t>
            </a:r>
            <a:r>
              <a:rPr lang="th-TH"/>
              <a:t> </a:t>
            </a:r>
          </a:p>
        </p:txBody>
      </p:sp>
      <p:sp>
        <p:nvSpPr>
          <p:cNvPr id="19459" name="Rectangle 3"/>
          <p:cNvSpPr>
            <a:spLocks noGrp="1" noChangeArrowheads="1"/>
          </p:cNvSpPr>
          <p:nvPr>
            <p:ph type="body" idx="1"/>
          </p:nvPr>
        </p:nvSpPr>
        <p:spPr>
          <a:xfrm>
            <a:off x="566738" y="1752600"/>
            <a:ext cx="8108950" cy="4267200"/>
          </a:xfrm>
        </p:spPr>
        <p:txBody>
          <a:bodyPr/>
          <a:lstStyle/>
          <a:p>
            <a:pPr algn="thaiDist">
              <a:lnSpc>
                <a:spcPct val="90000"/>
              </a:lnSpc>
            </a:pPr>
            <a:r>
              <a:rPr lang="en-US" sz="2600"/>
              <a:t>Karnaugh</a:t>
            </a:r>
            <a:r>
              <a:rPr lang="en-US" sz="2600" baseline="30000"/>
              <a:t> </a:t>
            </a:r>
            <a:r>
              <a:rPr lang="en-US" sz="2600"/>
              <a:t>maps provide an alternative way of simplifying logic circuits</a:t>
            </a:r>
            <a:r>
              <a:rPr lang="th-TH" sz="2600"/>
              <a:t>. </a:t>
            </a:r>
            <a:endParaRPr lang="en-US" sz="2600"/>
          </a:p>
          <a:p>
            <a:pPr>
              <a:lnSpc>
                <a:spcPct val="90000"/>
              </a:lnSpc>
            </a:pPr>
            <a:r>
              <a:rPr lang="en-US" sz="2600"/>
              <a:t>Instead of using Boolean algebra simplification techniques, you can transfer logic values from a Boolean statement or a truth table into a Karnaugh map</a:t>
            </a:r>
            <a:r>
              <a:rPr lang="th-TH" sz="2600"/>
              <a:t>. </a:t>
            </a:r>
            <a:endParaRPr lang="en-US" sz="2600"/>
          </a:p>
          <a:p>
            <a:pPr>
              <a:lnSpc>
                <a:spcPct val="90000"/>
              </a:lnSpc>
            </a:pPr>
            <a:r>
              <a:rPr lang="en-US" sz="2600"/>
              <a:t>The arrangement of 0's and 1's within the map helps you to visualise the logic relationships between the variables and leads directly to a simplified Boolean statement</a:t>
            </a:r>
            <a:r>
              <a:rPr lang="th-TH" sz="2600"/>
              <a:t>. </a:t>
            </a:r>
          </a:p>
        </p:txBody>
      </p:sp>
      <p:sp>
        <p:nvSpPr>
          <p:cNvPr id="19460" name="Rectangle 4"/>
          <p:cNvSpPr>
            <a:spLocks noChangeArrowheads="1"/>
          </p:cNvSpPr>
          <p:nvPr/>
        </p:nvSpPr>
        <p:spPr bwMode="auto">
          <a:xfrm>
            <a:off x="611188" y="6165850"/>
            <a:ext cx="7604125" cy="366713"/>
          </a:xfrm>
          <a:prstGeom prst="rect">
            <a:avLst/>
          </a:prstGeom>
          <a:noFill/>
          <a:ln w="9525">
            <a:noFill/>
            <a:miter lim="800000"/>
            <a:headEnd/>
            <a:tailEnd/>
          </a:ln>
          <a:effectLst/>
        </p:spPr>
        <p:txBody>
          <a:bodyPr wrap="none">
            <a:spAutoFit/>
          </a:bodyPr>
          <a:lstStyle/>
          <a:p>
            <a:r>
              <a:rPr lang="en-US" baseline="30000"/>
              <a:t>1</a:t>
            </a:r>
            <a:r>
              <a:rPr lang="en-US"/>
              <a:t>Named for the American electrical engineer Maurice Karnaugh. </a:t>
            </a: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checkerboard(across)">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checkerboard(across)">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checkerboard(across)">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2400" dirty="0"/>
              <a:t/>
            </a:r>
            <a:br>
              <a:rPr lang="en-US" sz="2400" dirty="0"/>
            </a:br>
            <a:r>
              <a:rPr lang="en-US" sz="2400" dirty="0"/>
              <a:t> </a:t>
            </a:r>
            <a:r>
              <a:rPr lang="en-US" sz="2400" i="1" dirty="0"/>
              <a:t>f(A,B,C,D)</a:t>
            </a:r>
            <a:r>
              <a:rPr lang="en-US" sz="2400" dirty="0"/>
              <a:t> = </a:t>
            </a:r>
            <a:r>
              <a:rPr lang="en-US" sz="2400" dirty="0">
                <a:sym typeface="Symbol" pitchFamily="18" charset="2"/>
              </a:rPr>
              <a:t></a:t>
            </a:r>
            <a:r>
              <a:rPr lang="en-US" sz="2400" i="1" dirty="0">
                <a:sym typeface="Symbol" pitchFamily="18" charset="2"/>
              </a:rPr>
              <a:t>m</a:t>
            </a:r>
            <a:r>
              <a:rPr lang="en-US" sz="2400" dirty="0">
                <a:sym typeface="Symbol" pitchFamily="18" charset="2"/>
              </a:rPr>
              <a:t>(0,5,7,8,10,12,14,15)</a:t>
            </a:r>
            <a:endParaRPr lang="en-US" sz="3200" dirty="0"/>
          </a:p>
        </p:txBody>
      </p:sp>
      <p:graphicFrame>
        <p:nvGraphicFramePr>
          <p:cNvPr id="17411" name="Object 3"/>
          <p:cNvGraphicFramePr>
            <a:graphicFrameLocks noChangeAspect="1"/>
          </p:cNvGraphicFramePr>
          <p:nvPr/>
        </p:nvGraphicFramePr>
        <p:xfrm>
          <a:off x="2362200" y="2057400"/>
          <a:ext cx="4800600" cy="4473575"/>
        </p:xfrm>
        <a:graphic>
          <a:graphicData uri="http://schemas.openxmlformats.org/presentationml/2006/ole">
            <p:oleObj spid="_x0000_s54274" name="VISIO" r:id="rId3" imgW="4227840" imgH="4126320" progId="Visio.Drawing.5">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2400" dirty="0"/>
              <a:t/>
            </a:r>
            <a:br>
              <a:rPr lang="en-US" sz="2400" dirty="0"/>
            </a:br>
            <a:r>
              <a:rPr lang="en-US" sz="2400" dirty="0"/>
              <a:t>  </a:t>
            </a:r>
            <a:r>
              <a:rPr lang="en-US" sz="2400" i="1" dirty="0"/>
              <a:t>f(A,B,C,D)</a:t>
            </a:r>
            <a:r>
              <a:rPr lang="en-US" sz="2400" dirty="0"/>
              <a:t> = </a:t>
            </a:r>
            <a:r>
              <a:rPr lang="en-US" sz="2400" dirty="0">
                <a:sym typeface="Symbol" pitchFamily="18" charset="2"/>
              </a:rPr>
              <a:t></a:t>
            </a:r>
            <a:r>
              <a:rPr lang="en-US" sz="2400" i="1" dirty="0">
                <a:sym typeface="Symbol" pitchFamily="18" charset="2"/>
              </a:rPr>
              <a:t>m</a:t>
            </a:r>
            <a:r>
              <a:rPr lang="en-US" sz="2400" dirty="0">
                <a:sym typeface="Symbol" pitchFamily="18" charset="2"/>
              </a:rPr>
              <a:t>(1,2,3,6) = </a:t>
            </a:r>
            <a:r>
              <a:rPr lang="en-US" sz="2400" i="1" dirty="0">
                <a:sym typeface="Symbol" pitchFamily="18" charset="2"/>
              </a:rPr>
              <a:t>AC + BC</a:t>
            </a:r>
            <a:endParaRPr lang="en-US" sz="2800" dirty="0">
              <a:sym typeface="Symbol" pitchFamily="18" charset="2"/>
            </a:endParaRPr>
          </a:p>
        </p:txBody>
      </p:sp>
      <p:graphicFrame>
        <p:nvGraphicFramePr>
          <p:cNvPr id="18435" name="Object 3"/>
          <p:cNvGraphicFramePr>
            <a:graphicFrameLocks noChangeAspect="1"/>
          </p:cNvGraphicFramePr>
          <p:nvPr/>
        </p:nvGraphicFramePr>
        <p:xfrm>
          <a:off x="1905000" y="2362200"/>
          <a:ext cx="5105400" cy="3476625"/>
        </p:xfrm>
        <a:graphic>
          <a:graphicData uri="http://schemas.openxmlformats.org/presentationml/2006/ole">
            <p:oleObj spid="_x0000_s55298" name="VISIO" r:id="rId3" imgW="1725840" imgH="1268640" progId="Visio.Drawing.5">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400" dirty="0"/>
              <a:t/>
            </a:r>
            <a:br>
              <a:rPr lang="en-US" sz="2400" dirty="0"/>
            </a:br>
            <a:r>
              <a:rPr lang="en-US" sz="2400" dirty="0"/>
              <a:t> </a:t>
            </a:r>
            <a:r>
              <a:rPr lang="en-US" sz="2400" i="1" dirty="0"/>
              <a:t>f(A,B,C,D)</a:t>
            </a:r>
            <a:r>
              <a:rPr lang="en-US" sz="2400" dirty="0"/>
              <a:t> = B</a:t>
            </a:r>
            <a:r>
              <a:rPr lang="en-US" sz="2400" dirty="0">
                <a:sym typeface="Symbol" pitchFamily="18" charset="2"/>
              </a:rPr>
              <a:t></a:t>
            </a:r>
            <a:r>
              <a:rPr lang="en-US" sz="2400" dirty="0"/>
              <a:t>D</a:t>
            </a:r>
            <a:r>
              <a:rPr lang="en-US" sz="2400" dirty="0">
                <a:sym typeface="Symbol" pitchFamily="18" charset="2"/>
              </a:rPr>
              <a:t></a:t>
            </a:r>
            <a:r>
              <a:rPr lang="en-US" sz="2400" dirty="0"/>
              <a:t> + B</a:t>
            </a:r>
            <a:r>
              <a:rPr lang="en-US" sz="2400" dirty="0">
                <a:sym typeface="Symbol" pitchFamily="18" charset="2"/>
              </a:rPr>
              <a:t></a:t>
            </a:r>
            <a:r>
              <a:rPr lang="en-US" sz="2400" dirty="0"/>
              <a:t>C</a:t>
            </a:r>
            <a:r>
              <a:rPr lang="en-US" sz="2400" dirty="0">
                <a:sym typeface="Symbol" pitchFamily="18" charset="2"/>
              </a:rPr>
              <a:t></a:t>
            </a:r>
            <a:r>
              <a:rPr lang="en-US" sz="2400" dirty="0"/>
              <a:t> + BCD</a:t>
            </a:r>
            <a:endParaRPr lang="en-US" sz="2800" dirty="0"/>
          </a:p>
        </p:txBody>
      </p:sp>
      <p:graphicFrame>
        <p:nvGraphicFramePr>
          <p:cNvPr id="19459" name="Object 3"/>
          <p:cNvGraphicFramePr>
            <a:graphicFrameLocks noChangeAspect="1"/>
          </p:cNvGraphicFramePr>
          <p:nvPr/>
        </p:nvGraphicFramePr>
        <p:xfrm>
          <a:off x="2590800" y="2209800"/>
          <a:ext cx="3924300" cy="4038600"/>
        </p:xfrm>
        <a:graphic>
          <a:graphicData uri="http://schemas.openxmlformats.org/presentationml/2006/ole">
            <p:oleObj spid="_x0000_s56322" name="VISIO" r:id="rId3" imgW="2021780" imgH="2142360" progId="Visio.Drawing.5">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2800" dirty="0"/>
              <a:t/>
            </a:r>
            <a:br>
              <a:rPr lang="en-US" sz="2800" dirty="0"/>
            </a:br>
            <a:r>
              <a:rPr lang="en-US" sz="2800" dirty="0"/>
              <a:t>Function with no essential prime </a:t>
            </a:r>
            <a:r>
              <a:rPr lang="en-US" sz="2800" dirty="0" err="1"/>
              <a:t>implicants</a:t>
            </a:r>
            <a:r>
              <a:rPr lang="en-US" sz="2800" dirty="0"/>
              <a:t>.</a:t>
            </a:r>
            <a:endParaRPr lang="en-US" sz="3200" dirty="0"/>
          </a:p>
        </p:txBody>
      </p:sp>
      <p:graphicFrame>
        <p:nvGraphicFramePr>
          <p:cNvPr id="20483" name="Object 3"/>
          <p:cNvGraphicFramePr>
            <a:graphicFrameLocks noChangeAspect="1"/>
          </p:cNvGraphicFramePr>
          <p:nvPr/>
        </p:nvGraphicFramePr>
        <p:xfrm>
          <a:off x="381000" y="2895600"/>
          <a:ext cx="8458200" cy="2846388"/>
        </p:xfrm>
        <a:graphic>
          <a:graphicData uri="http://schemas.openxmlformats.org/presentationml/2006/ole">
            <p:oleObj spid="_x0000_s57346" name="VISIO" r:id="rId3" imgW="6183720" imgH="2091240" progId="Visio.Drawing.5">
              <p:embed/>
            </p:oleObj>
          </a:graphicData>
        </a:graphic>
      </p:graphicFrame>
      <p:sp>
        <p:nvSpPr>
          <p:cNvPr id="20484" name="Text Box 4"/>
          <p:cNvSpPr txBox="1">
            <a:spLocks noChangeArrowheads="1"/>
          </p:cNvSpPr>
          <p:nvPr/>
        </p:nvSpPr>
        <p:spPr bwMode="auto">
          <a:xfrm>
            <a:off x="2209800" y="1981200"/>
            <a:ext cx="4799013" cy="457200"/>
          </a:xfrm>
          <a:prstGeom prst="rect">
            <a:avLst/>
          </a:prstGeom>
          <a:noFill/>
          <a:ln w="9525">
            <a:noFill/>
            <a:miter lim="800000"/>
            <a:headEnd/>
            <a:tailEnd/>
          </a:ln>
          <a:effectLst/>
        </p:spPr>
        <p:txBody>
          <a:bodyPr wrap="none">
            <a:spAutoFit/>
          </a:bodyPr>
          <a:lstStyle/>
          <a:p>
            <a:r>
              <a:rPr lang="en-US" sz="2400" i="1"/>
              <a:t>f</a:t>
            </a:r>
            <a:r>
              <a:rPr lang="en-US" sz="2400"/>
              <a:t>(A,B,C,D) = </a:t>
            </a:r>
            <a:r>
              <a:rPr lang="en-US" sz="2400">
                <a:sym typeface="Symbol" pitchFamily="18" charset="2"/>
              </a:rPr>
              <a:t></a:t>
            </a:r>
            <a:r>
              <a:rPr lang="en-US" sz="2400" i="1">
                <a:sym typeface="Symbol" pitchFamily="18" charset="2"/>
              </a:rPr>
              <a:t>m</a:t>
            </a:r>
            <a:r>
              <a:rPr lang="en-US" sz="2400">
                <a:sym typeface="Symbol" pitchFamily="18" charset="2"/>
              </a:rPr>
              <a:t>(0,4,5,7,8,10,14,15)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000" dirty="0" smtClean="0"/>
              <a:t>Minimizing </a:t>
            </a:r>
            <a:r>
              <a:rPr lang="en-US" sz="2000" dirty="0"/>
              <a:t>a five-variable function.</a:t>
            </a:r>
            <a:br>
              <a:rPr lang="en-US" sz="2000" dirty="0"/>
            </a:br>
            <a:r>
              <a:rPr lang="en-US" sz="2000" dirty="0"/>
              <a:t/>
            </a:r>
            <a:br>
              <a:rPr lang="en-US" sz="2000" dirty="0"/>
            </a:br>
            <a:r>
              <a:rPr lang="en-US" sz="2000" i="1" dirty="0"/>
              <a:t>f</a:t>
            </a:r>
            <a:r>
              <a:rPr lang="en-US" sz="2000" dirty="0"/>
              <a:t>(A,B,C,D,E) = </a:t>
            </a:r>
            <a:r>
              <a:rPr lang="en-US" sz="2000" dirty="0">
                <a:sym typeface="Symbol" pitchFamily="18" charset="2"/>
              </a:rPr>
              <a:t></a:t>
            </a:r>
            <a:r>
              <a:rPr lang="en-US" sz="2000" i="1" dirty="0">
                <a:sym typeface="Symbol" pitchFamily="18" charset="2"/>
              </a:rPr>
              <a:t>m</a:t>
            </a:r>
            <a:r>
              <a:rPr lang="en-US" sz="2000" dirty="0">
                <a:sym typeface="Symbol" pitchFamily="18" charset="2"/>
              </a:rPr>
              <a:t>(0,2,4,7,10,12,13,18,23,26,28,29)</a:t>
            </a:r>
          </a:p>
        </p:txBody>
      </p:sp>
      <p:graphicFrame>
        <p:nvGraphicFramePr>
          <p:cNvPr id="21507" name="Object 3"/>
          <p:cNvGraphicFramePr>
            <a:graphicFrameLocks noChangeAspect="1"/>
          </p:cNvGraphicFramePr>
          <p:nvPr/>
        </p:nvGraphicFramePr>
        <p:xfrm>
          <a:off x="1066800" y="2286000"/>
          <a:ext cx="7162800" cy="4260850"/>
        </p:xfrm>
        <a:graphic>
          <a:graphicData uri="http://schemas.openxmlformats.org/presentationml/2006/ole">
            <p:oleObj spid="_x0000_s58370" name="VISIO" r:id="rId3" imgW="3630960" imgH="2236320" progId="Visio.Drawing.5">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noFill/>
          <a:ln/>
        </p:spPr>
        <p:txBody>
          <a:bodyPr/>
          <a:lstStyle/>
          <a:p>
            <a:r>
              <a:rPr lang="en-US"/>
              <a:t>Karnaugh maps</a:t>
            </a:r>
            <a:r>
              <a:rPr lang="th-TH"/>
              <a:t> </a:t>
            </a:r>
          </a:p>
        </p:txBody>
      </p:sp>
      <p:sp>
        <p:nvSpPr>
          <p:cNvPr id="20483" name="Rectangle 3"/>
          <p:cNvSpPr>
            <a:spLocks noGrp="1" noChangeArrowheads="1"/>
          </p:cNvSpPr>
          <p:nvPr>
            <p:ph type="body" sz="half" idx="1"/>
          </p:nvPr>
        </p:nvSpPr>
        <p:spPr>
          <a:xfrm>
            <a:off x="566738" y="1752600"/>
            <a:ext cx="8577262" cy="884238"/>
          </a:xfrm>
        </p:spPr>
        <p:txBody>
          <a:bodyPr/>
          <a:lstStyle/>
          <a:p>
            <a:r>
              <a:rPr lang="en-US" sz="2000"/>
              <a:t>Karnaugh maps, or K</a:t>
            </a:r>
            <a:r>
              <a:rPr lang="th-TH" sz="2000"/>
              <a:t>-</a:t>
            </a:r>
            <a:r>
              <a:rPr lang="en-US" sz="2000"/>
              <a:t>maps, are often used to simplify logic problems with 2, 3 or 4 variables</a:t>
            </a:r>
            <a:r>
              <a:rPr lang="th-TH" sz="2000"/>
              <a:t>.</a:t>
            </a:r>
            <a:r>
              <a:rPr lang="th-TH" sz="2600"/>
              <a:t> </a:t>
            </a:r>
          </a:p>
        </p:txBody>
      </p:sp>
      <p:graphicFrame>
        <p:nvGraphicFramePr>
          <p:cNvPr id="20577" name="Object 97"/>
          <p:cNvGraphicFramePr>
            <a:graphicFrameLocks noChangeAspect="1"/>
          </p:cNvGraphicFramePr>
          <p:nvPr>
            <p:ph sz="quarter" idx="2"/>
          </p:nvPr>
        </p:nvGraphicFramePr>
        <p:xfrm>
          <a:off x="6877050" y="4724400"/>
          <a:ext cx="741363" cy="508000"/>
        </p:xfrm>
        <a:graphic>
          <a:graphicData uri="http://schemas.openxmlformats.org/presentationml/2006/ole">
            <p:oleObj spid="_x0000_s20577" name="Equation" r:id="rId3" imgW="279360" imgH="190440" progId="Equation.3">
              <p:embed/>
            </p:oleObj>
          </a:graphicData>
        </a:graphic>
      </p:graphicFrame>
      <p:sp>
        <p:nvSpPr>
          <p:cNvPr id="20485" name="Text Box 5"/>
          <p:cNvSpPr txBox="1">
            <a:spLocks noChangeArrowheads="1"/>
          </p:cNvSpPr>
          <p:nvPr/>
        </p:nvSpPr>
        <p:spPr bwMode="auto">
          <a:xfrm>
            <a:off x="250825" y="3429000"/>
            <a:ext cx="8745538" cy="641350"/>
          </a:xfrm>
          <a:prstGeom prst="rect">
            <a:avLst/>
          </a:prstGeom>
          <a:noFill/>
          <a:ln w="9525">
            <a:noFill/>
            <a:miter lim="800000"/>
            <a:headEnd/>
            <a:tailEnd/>
          </a:ln>
          <a:effectLst/>
        </p:spPr>
        <p:txBody>
          <a:bodyPr wrap="none">
            <a:spAutoFit/>
          </a:bodyPr>
          <a:lstStyle/>
          <a:p>
            <a:r>
              <a:rPr lang="en-US" b="1"/>
              <a:t>For the case of 2 variables, we form a map consisting of 2</a:t>
            </a:r>
            <a:r>
              <a:rPr lang="en-US" b="1" baseline="30000"/>
              <a:t>2</a:t>
            </a:r>
            <a:r>
              <a:rPr lang="en-US" b="1"/>
              <a:t>=4 cells</a:t>
            </a:r>
          </a:p>
          <a:p>
            <a:r>
              <a:rPr lang="en-US" b="1"/>
              <a:t>as shown in Figure  </a:t>
            </a:r>
            <a:endParaRPr lang="th-TH" b="1"/>
          </a:p>
        </p:txBody>
      </p:sp>
      <p:sp>
        <p:nvSpPr>
          <p:cNvPr id="20507" name="Line 27"/>
          <p:cNvSpPr>
            <a:spLocks noChangeShapeType="1"/>
          </p:cNvSpPr>
          <p:nvPr/>
        </p:nvSpPr>
        <p:spPr bwMode="auto">
          <a:xfrm flipH="1" flipV="1">
            <a:off x="252413" y="4221163"/>
            <a:ext cx="431800" cy="431800"/>
          </a:xfrm>
          <a:prstGeom prst="line">
            <a:avLst/>
          </a:prstGeom>
          <a:noFill/>
          <a:ln w="38100">
            <a:solidFill>
              <a:schemeClr val="tx1"/>
            </a:solidFill>
            <a:round/>
            <a:headEnd/>
            <a:tailEnd/>
          </a:ln>
          <a:effectLst/>
        </p:spPr>
        <p:txBody>
          <a:bodyPr/>
          <a:lstStyle/>
          <a:p>
            <a:endParaRPr lang="en-US"/>
          </a:p>
        </p:txBody>
      </p:sp>
      <p:sp>
        <p:nvSpPr>
          <p:cNvPr id="20508" name="Text Box 28"/>
          <p:cNvSpPr txBox="1">
            <a:spLocks noChangeArrowheads="1"/>
          </p:cNvSpPr>
          <p:nvPr/>
        </p:nvSpPr>
        <p:spPr bwMode="auto">
          <a:xfrm>
            <a:off x="465138" y="4143375"/>
            <a:ext cx="361950" cy="366713"/>
          </a:xfrm>
          <a:prstGeom prst="rect">
            <a:avLst/>
          </a:prstGeom>
          <a:noFill/>
          <a:ln w="9525">
            <a:noFill/>
            <a:miter lim="800000"/>
            <a:headEnd/>
            <a:tailEnd/>
          </a:ln>
          <a:effectLst/>
        </p:spPr>
        <p:txBody>
          <a:bodyPr>
            <a:spAutoFit/>
          </a:bodyPr>
          <a:lstStyle/>
          <a:p>
            <a:r>
              <a:rPr lang="en-US" b="1"/>
              <a:t>A</a:t>
            </a:r>
            <a:endParaRPr lang="th-TH" b="1"/>
          </a:p>
        </p:txBody>
      </p:sp>
      <p:sp>
        <p:nvSpPr>
          <p:cNvPr id="20509" name="Text Box 29"/>
          <p:cNvSpPr txBox="1">
            <a:spLocks noChangeArrowheads="1"/>
          </p:cNvSpPr>
          <p:nvPr/>
        </p:nvSpPr>
        <p:spPr bwMode="auto">
          <a:xfrm>
            <a:off x="179388" y="4437063"/>
            <a:ext cx="361950" cy="366712"/>
          </a:xfrm>
          <a:prstGeom prst="rect">
            <a:avLst/>
          </a:prstGeom>
          <a:noFill/>
          <a:ln w="9525">
            <a:noFill/>
            <a:miter lim="800000"/>
            <a:headEnd/>
            <a:tailEnd/>
          </a:ln>
          <a:effectLst/>
        </p:spPr>
        <p:txBody>
          <a:bodyPr>
            <a:spAutoFit/>
          </a:bodyPr>
          <a:lstStyle/>
          <a:p>
            <a:r>
              <a:rPr lang="en-US" b="1"/>
              <a:t>B</a:t>
            </a:r>
            <a:endParaRPr lang="th-TH" b="1"/>
          </a:p>
        </p:txBody>
      </p:sp>
      <p:sp>
        <p:nvSpPr>
          <p:cNvPr id="20510" name="Text Box 30"/>
          <p:cNvSpPr txBox="1">
            <a:spLocks noChangeArrowheads="1"/>
          </p:cNvSpPr>
          <p:nvPr/>
        </p:nvSpPr>
        <p:spPr bwMode="auto">
          <a:xfrm>
            <a:off x="1116013" y="4292600"/>
            <a:ext cx="361950" cy="366713"/>
          </a:xfrm>
          <a:prstGeom prst="rect">
            <a:avLst/>
          </a:prstGeom>
          <a:noFill/>
          <a:ln w="9525">
            <a:noFill/>
            <a:miter lim="800000"/>
            <a:headEnd/>
            <a:tailEnd/>
          </a:ln>
          <a:effectLst/>
        </p:spPr>
        <p:txBody>
          <a:bodyPr>
            <a:spAutoFit/>
          </a:bodyPr>
          <a:lstStyle/>
          <a:p>
            <a:r>
              <a:rPr lang="en-US" b="1"/>
              <a:t>0</a:t>
            </a:r>
            <a:endParaRPr lang="th-TH" b="1"/>
          </a:p>
        </p:txBody>
      </p:sp>
      <p:sp>
        <p:nvSpPr>
          <p:cNvPr id="20511" name="Text Box 31"/>
          <p:cNvSpPr txBox="1">
            <a:spLocks noChangeArrowheads="1"/>
          </p:cNvSpPr>
          <p:nvPr/>
        </p:nvSpPr>
        <p:spPr bwMode="auto">
          <a:xfrm>
            <a:off x="2124075" y="4292600"/>
            <a:ext cx="361950" cy="366713"/>
          </a:xfrm>
          <a:prstGeom prst="rect">
            <a:avLst/>
          </a:prstGeom>
          <a:noFill/>
          <a:ln w="9525">
            <a:noFill/>
            <a:miter lim="800000"/>
            <a:headEnd/>
            <a:tailEnd/>
          </a:ln>
          <a:effectLst/>
        </p:spPr>
        <p:txBody>
          <a:bodyPr>
            <a:spAutoFit/>
          </a:bodyPr>
          <a:lstStyle/>
          <a:p>
            <a:r>
              <a:rPr lang="en-US" b="1"/>
              <a:t>1</a:t>
            </a:r>
            <a:endParaRPr lang="th-TH" b="1"/>
          </a:p>
        </p:txBody>
      </p:sp>
      <p:sp>
        <p:nvSpPr>
          <p:cNvPr id="20512" name="Text Box 32"/>
          <p:cNvSpPr txBox="1">
            <a:spLocks noChangeArrowheads="1"/>
          </p:cNvSpPr>
          <p:nvPr/>
        </p:nvSpPr>
        <p:spPr bwMode="auto">
          <a:xfrm>
            <a:off x="323850" y="4868863"/>
            <a:ext cx="361950" cy="366712"/>
          </a:xfrm>
          <a:prstGeom prst="rect">
            <a:avLst/>
          </a:prstGeom>
          <a:noFill/>
          <a:ln w="9525">
            <a:noFill/>
            <a:miter lim="800000"/>
            <a:headEnd/>
            <a:tailEnd/>
          </a:ln>
          <a:effectLst/>
        </p:spPr>
        <p:txBody>
          <a:bodyPr>
            <a:spAutoFit/>
          </a:bodyPr>
          <a:lstStyle/>
          <a:p>
            <a:r>
              <a:rPr lang="en-US" b="1"/>
              <a:t>0</a:t>
            </a:r>
            <a:endParaRPr lang="th-TH" b="1"/>
          </a:p>
        </p:txBody>
      </p:sp>
      <p:sp>
        <p:nvSpPr>
          <p:cNvPr id="20513" name="Text Box 33"/>
          <p:cNvSpPr txBox="1">
            <a:spLocks noChangeArrowheads="1"/>
          </p:cNvSpPr>
          <p:nvPr/>
        </p:nvSpPr>
        <p:spPr bwMode="auto">
          <a:xfrm>
            <a:off x="323850" y="5445125"/>
            <a:ext cx="361950" cy="366713"/>
          </a:xfrm>
          <a:prstGeom prst="rect">
            <a:avLst/>
          </a:prstGeom>
          <a:noFill/>
          <a:ln w="9525">
            <a:noFill/>
            <a:miter lim="800000"/>
            <a:headEnd/>
            <a:tailEnd/>
          </a:ln>
          <a:effectLst/>
        </p:spPr>
        <p:txBody>
          <a:bodyPr>
            <a:spAutoFit/>
          </a:bodyPr>
          <a:lstStyle/>
          <a:p>
            <a:r>
              <a:rPr lang="en-US" b="1"/>
              <a:t>1</a:t>
            </a:r>
            <a:endParaRPr lang="th-TH" b="1"/>
          </a:p>
        </p:txBody>
      </p:sp>
      <p:sp>
        <p:nvSpPr>
          <p:cNvPr id="20515" name="Text Box 35"/>
          <p:cNvSpPr txBox="1">
            <a:spLocks noChangeArrowheads="1"/>
          </p:cNvSpPr>
          <p:nvPr/>
        </p:nvSpPr>
        <p:spPr bwMode="auto">
          <a:xfrm>
            <a:off x="1258888" y="2781300"/>
            <a:ext cx="6481762" cy="406400"/>
          </a:xfrm>
          <a:prstGeom prst="rect">
            <a:avLst/>
          </a:prstGeom>
          <a:noFill/>
          <a:ln w="9525">
            <a:solidFill>
              <a:schemeClr val="accent2"/>
            </a:solidFill>
            <a:miter lim="800000"/>
            <a:headEnd/>
            <a:tailEnd/>
          </a:ln>
          <a:effectLst/>
        </p:spPr>
        <p:txBody>
          <a:bodyPr>
            <a:spAutoFit/>
          </a:bodyPr>
          <a:lstStyle/>
          <a:p>
            <a:r>
              <a:rPr lang="en-US" sz="2000" b="1">
                <a:solidFill>
                  <a:srgbClr val="0000CC"/>
                </a:solidFill>
              </a:rPr>
              <a:t>Cell = 2</a:t>
            </a:r>
            <a:r>
              <a:rPr lang="en-US" sz="2000" b="1" baseline="30000">
                <a:solidFill>
                  <a:srgbClr val="0000CC"/>
                </a:solidFill>
              </a:rPr>
              <a:t>n  </a:t>
            </a:r>
            <a:r>
              <a:rPr lang="en-US" sz="2000" b="1">
                <a:solidFill>
                  <a:srgbClr val="0000CC"/>
                </a:solidFill>
              </a:rPr>
              <a:t>,where  n is a number of variables</a:t>
            </a:r>
            <a:endParaRPr lang="th-TH" sz="2000" b="1">
              <a:solidFill>
                <a:srgbClr val="0000CC"/>
              </a:solidFill>
            </a:endParaRPr>
          </a:p>
        </p:txBody>
      </p:sp>
      <p:graphicFrame>
        <p:nvGraphicFramePr>
          <p:cNvPr id="20534" name="Group 54"/>
          <p:cNvGraphicFramePr>
            <a:graphicFrameLocks noGrp="1"/>
          </p:cNvGraphicFramePr>
          <p:nvPr/>
        </p:nvGraphicFramePr>
        <p:xfrm>
          <a:off x="3779838" y="4652963"/>
          <a:ext cx="1943100" cy="1320800"/>
        </p:xfrm>
        <a:graphic>
          <a:graphicData uri="http://schemas.openxmlformats.org/drawingml/2006/table">
            <a:tbl>
              <a:tblPr/>
              <a:tblGrid>
                <a:gridCol w="971550"/>
                <a:gridCol w="971550"/>
              </a:tblGrid>
              <a:tr h="660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00</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10</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01</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0" i="0" u="none" strike="noStrike" cap="none" normalizeH="0" baseline="0" smtClean="0">
                          <a:ln>
                            <a:noFill/>
                          </a:ln>
                          <a:solidFill>
                            <a:schemeClr val="tx1"/>
                          </a:solidFill>
                          <a:effectLst/>
                          <a:latin typeface="Verdana" pitchFamily="34" charset="0"/>
                          <a:cs typeface="Angsana New" pitchFamily="18" charset="-34"/>
                        </a:rPr>
                        <a:t>11</a:t>
                      </a:r>
                      <a:endParaRPr kumimoji="0" lang="th-TH"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45" name="Line 65"/>
          <p:cNvSpPr>
            <a:spLocks noChangeShapeType="1"/>
          </p:cNvSpPr>
          <p:nvPr/>
        </p:nvSpPr>
        <p:spPr bwMode="auto">
          <a:xfrm flipH="1" flipV="1">
            <a:off x="3348038" y="4221163"/>
            <a:ext cx="431800" cy="431800"/>
          </a:xfrm>
          <a:prstGeom prst="line">
            <a:avLst/>
          </a:prstGeom>
          <a:noFill/>
          <a:ln w="38100">
            <a:solidFill>
              <a:schemeClr val="tx1"/>
            </a:solidFill>
            <a:round/>
            <a:headEnd/>
            <a:tailEnd/>
          </a:ln>
          <a:effectLst/>
        </p:spPr>
        <p:txBody>
          <a:bodyPr/>
          <a:lstStyle/>
          <a:p>
            <a:endParaRPr lang="en-US"/>
          </a:p>
        </p:txBody>
      </p:sp>
      <p:sp>
        <p:nvSpPr>
          <p:cNvPr id="20546" name="Text Box 66"/>
          <p:cNvSpPr txBox="1">
            <a:spLocks noChangeArrowheads="1"/>
          </p:cNvSpPr>
          <p:nvPr/>
        </p:nvSpPr>
        <p:spPr bwMode="auto">
          <a:xfrm>
            <a:off x="3560763" y="4143375"/>
            <a:ext cx="361950" cy="366713"/>
          </a:xfrm>
          <a:prstGeom prst="rect">
            <a:avLst/>
          </a:prstGeom>
          <a:noFill/>
          <a:ln w="9525">
            <a:noFill/>
            <a:miter lim="800000"/>
            <a:headEnd/>
            <a:tailEnd/>
          </a:ln>
          <a:effectLst/>
        </p:spPr>
        <p:txBody>
          <a:bodyPr>
            <a:spAutoFit/>
          </a:bodyPr>
          <a:lstStyle/>
          <a:p>
            <a:r>
              <a:rPr lang="en-US" b="1"/>
              <a:t>A</a:t>
            </a:r>
            <a:endParaRPr lang="th-TH" b="1"/>
          </a:p>
        </p:txBody>
      </p:sp>
      <p:sp>
        <p:nvSpPr>
          <p:cNvPr id="20547" name="Text Box 67"/>
          <p:cNvSpPr txBox="1">
            <a:spLocks noChangeArrowheads="1"/>
          </p:cNvSpPr>
          <p:nvPr/>
        </p:nvSpPr>
        <p:spPr bwMode="auto">
          <a:xfrm>
            <a:off x="3275013" y="4437063"/>
            <a:ext cx="361950" cy="366712"/>
          </a:xfrm>
          <a:prstGeom prst="rect">
            <a:avLst/>
          </a:prstGeom>
          <a:noFill/>
          <a:ln w="9525">
            <a:noFill/>
            <a:miter lim="800000"/>
            <a:headEnd/>
            <a:tailEnd/>
          </a:ln>
          <a:effectLst/>
        </p:spPr>
        <p:txBody>
          <a:bodyPr>
            <a:spAutoFit/>
          </a:bodyPr>
          <a:lstStyle/>
          <a:p>
            <a:r>
              <a:rPr lang="en-US" b="1"/>
              <a:t>B</a:t>
            </a:r>
            <a:endParaRPr lang="th-TH" b="1"/>
          </a:p>
        </p:txBody>
      </p:sp>
      <p:sp>
        <p:nvSpPr>
          <p:cNvPr id="20548" name="Text Box 68"/>
          <p:cNvSpPr txBox="1">
            <a:spLocks noChangeArrowheads="1"/>
          </p:cNvSpPr>
          <p:nvPr/>
        </p:nvSpPr>
        <p:spPr bwMode="auto">
          <a:xfrm>
            <a:off x="4211638" y="4292600"/>
            <a:ext cx="361950" cy="366713"/>
          </a:xfrm>
          <a:prstGeom prst="rect">
            <a:avLst/>
          </a:prstGeom>
          <a:noFill/>
          <a:ln w="9525">
            <a:noFill/>
            <a:miter lim="800000"/>
            <a:headEnd/>
            <a:tailEnd/>
          </a:ln>
          <a:effectLst/>
        </p:spPr>
        <p:txBody>
          <a:bodyPr>
            <a:spAutoFit/>
          </a:bodyPr>
          <a:lstStyle/>
          <a:p>
            <a:r>
              <a:rPr lang="en-US" b="1"/>
              <a:t>0</a:t>
            </a:r>
            <a:endParaRPr lang="th-TH" b="1"/>
          </a:p>
        </p:txBody>
      </p:sp>
      <p:sp>
        <p:nvSpPr>
          <p:cNvPr id="20549" name="Text Box 69"/>
          <p:cNvSpPr txBox="1">
            <a:spLocks noChangeArrowheads="1"/>
          </p:cNvSpPr>
          <p:nvPr/>
        </p:nvSpPr>
        <p:spPr bwMode="auto">
          <a:xfrm>
            <a:off x="5075238" y="4292600"/>
            <a:ext cx="361950" cy="366713"/>
          </a:xfrm>
          <a:prstGeom prst="rect">
            <a:avLst/>
          </a:prstGeom>
          <a:noFill/>
          <a:ln w="9525">
            <a:noFill/>
            <a:miter lim="800000"/>
            <a:headEnd/>
            <a:tailEnd/>
          </a:ln>
          <a:effectLst/>
        </p:spPr>
        <p:txBody>
          <a:bodyPr>
            <a:spAutoFit/>
          </a:bodyPr>
          <a:lstStyle/>
          <a:p>
            <a:r>
              <a:rPr lang="en-US" b="1"/>
              <a:t>1</a:t>
            </a:r>
            <a:endParaRPr lang="th-TH" b="1"/>
          </a:p>
        </p:txBody>
      </p:sp>
      <p:sp>
        <p:nvSpPr>
          <p:cNvPr id="20550" name="Text Box 70"/>
          <p:cNvSpPr txBox="1">
            <a:spLocks noChangeArrowheads="1"/>
          </p:cNvSpPr>
          <p:nvPr/>
        </p:nvSpPr>
        <p:spPr bwMode="auto">
          <a:xfrm>
            <a:off x="3419475" y="4868863"/>
            <a:ext cx="361950" cy="366712"/>
          </a:xfrm>
          <a:prstGeom prst="rect">
            <a:avLst/>
          </a:prstGeom>
          <a:noFill/>
          <a:ln w="9525">
            <a:noFill/>
            <a:miter lim="800000"/>
            <a:headEnd/>
            <a:tailEnd/>
          </a:ln>
          <a:effectLst/>
        </p:spPr>
        <p:txBody>
          <a:bodyPr>
            <a:spAutoFit/>
          </a:bodyPr>
          <a:lstStyle/>
          <a:p>
            <a:r>
              <a:rPr lang="en-US" b="1"/>
              <a:t>0</a:t>
            </a:r>
            <a:endParaRPr lang="th-TH" b="1"/>
          </a:p>
        </p:txBody>
      </p:sp>
      <p:sp>
        <p:nvSpPr>
          <p:cNvPr id="20551" name="Text Box 71"/>
          <p:cNvSpPr txBox="1">
            <a:spLocks noChangeArrowheads="1"/>
          </p:cNvSpPr>
          <p:nvPr/>
        </p:nvSpPr>
        <p:spPr bwMode="auto">
          <a:xfrm>
            <a:off x="3419475" y="5445125"/>
            <a:ext cx="361950" cy="366713"/>
          </a:xfrm>
          <a:prstGeom prst="rect">
            <a:avLst/>
          </a:prstGeom>
          <a:noFill/>
          <a:ln w="9525">
            <a:noFill/>
            <a:miter lim="800000"/>
            <a:headEnd/>
            <a:tailEnd/>
          </a:ln>
          <a:effectLst/>
        </p:spPr>
        <p:txBody>
          <a:bodyPr>
            <a:spAutoFit/>
          </a:bodyPr>
          <a:lstStyle/>
          <a:p>
            <a:r>
              <a:rPr lang="en-US" b="1"/>
              <a:t>1</a:t>
            </a:r>
            <a:endParaRPr lang="th-TH" b="1"/>
          </a:p>
        </p:txBody>
      </p:sp>
      <p:graphicFrame>
        <p:nvGraphicFramePr>
          <p:cNvPr id="20552" name="Group 72"/>
          <p:cNvGraphicFramePr>
            <a:graphicFrameLocks noGrp="1"/>
          </p:cNvGraphicFramePr>
          <p:nvPr/>
        </p:nvGraphicFramePr>
        <p:xfrm>
          <a:off x="6732588" y="4652963"/>
          <a:ext cx="1943100" cy="1320800"/>
        </p:xfrm>
        <a:graphic>
          <a:graphicData uri="http://schemas.openxmlformats.org/drawingml/2006/table">
            <a:tbl>
              <a:tblPr/>
              <a:tblGrid>
                <a:gridCol w="971550"/>
                <a:gridCol w="971550"/>
              </a:tblGrid>
              <a:tr h="660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63" name="Line 83"/>
          <p:cNvSpPr>
            <a:spLocks noChangeShapeType="1"/>
          </p:cNvSpPr>
          <p:nvPr/>
        </p:nvSpPr>
        <p:spPr bwMode="auto">
          <a:xfrm flipH="1" flipV="1">
            <a:off x="6300788" y="4221163"/>
            <a:ext cx="431800" cy="431800"/>
          </a:xfrm>
          <a:prstGeom prst="line">
            <a:avLst/>
          </a:prstGeom>
          <a:noFill/>
          <a:ln w="38100">
            <a:solidFill>
              <a:schemeClr val="tx1"/>
            </a:solidFill>
            <a:round/>
            <a:headEnd/>
            <a:tailEnd/>
          </a:ln>
          <a:effectLst/>
        </p:spPr>
        <p:txBody>
          <a:bodyPr/>
          <a:lstStyle/>
          <a:p>
            <a:endParaRPr lang="en-US"/>
          </a:p>
        </p:txBody>
      </p:sp>
      <p:sp>
        <p:nvSpPr>
          <p:cNvPr id="20564" name="Text Box 84"/>
          <p:cNvSpPr txBox="1">
            <a:spLocks noChangeArrowheads="1"/>
          </p:cNvSpPr>
          <p:nvPr/>
        </p:nvSpPr>
        <p:spPr bwMode="auto">
          <a:xfrm>
            <a:off x="6513513" y="4143375"/>
            <a:ext cx="361950" cy="366713"/>
          </a:xfrm>
          <a:prstGeom prst="rect">
            <a:avLst/>
          </a:prstGeom>
          <a:noFill/>
          <a:ln w="9525">
            <a:noFill/>
            <a:miter lim="800000"/>
            <a:headEnd/>
            <a:tailEnd/>
          </a:ln>
          <a:effectLst/>
        </p:spPr>
        <p:txBody>
          <a:bodyPr>
            <a:spAutoFit/>
          </a:bodyPr>
          <a:lstStyle/>
          <a:p>
            <a:r>
              <a:rPr lang="en-US" b="1"/>
              <a:t>A</a:t>
            </a:r>
            <a:endParaRPr lang="th-TH" b="1"/>
          </a:p>
        </p:txBody>
      </p:sp>
      <p:sp>
        <p:nvSpPr>
          <p:cNvPr id="20565" name="Text Box 85"/>
          <p:cNvSpPr txBox="1">
            <a:spLocks noChangeArrowheads="1"/>
          </p:cNvSpPr>
          <p:nvPr/>
        </p:nvSpPr>
        <p:spPr bwMode="auto">
          <a:xfrm>
            <a:off x="6227763" y="4437063"/>
            <a:ext cx="361950" cy="366712"/>
          </a:xfrm>
          <a:prstGeom prst="rect">
            <a:avLst/>
          </a:prstGeom>
          <a:noFill/>
          <a:ln w="9525">
            <a:noFill/>
            <a:miter lim="800000"/>
            <a:headEnd/>
            <a:tailEnd/>
          </a:ln>
          <a:effectLst/>
        </p:spPr>
        <p:txBody>
          <a:bodyPr>
            <a:spAutoFit/>
          </a:bodyPr>
          <a:lstStyle/>
          <a:p>
            <a:r>
              <a:rPr lang="en-US" b="1"/>
              <a:t>B</a:t>
            </a:r>
            <a:endParaRPr lang="th-TH" b="1"/>
          </a:p>
        </p:txBody>
      </p:sp>
      <p:sp>
        <p:nvSpPr>
          <p:cNvPr id="20566" name="Text Box 86"/>
          <p:cNvSpPr txBox="1">
            <a:spLocks noChangeArrowheads="1"/>
          </p:cNvSpPr>
          <p:nvPr/>
        </p:nvSpPr>
        <p:spPr bwMode="auto">
          <a:xfrm>
            <a:off x="7164388" y="4292600"/>
            <a:ext cx="361950" cy="366713"/>
          </a:xfrm>
          <a:prstGeom prst="rect">
            <a:avLst/>
          </a:prstGeom>
          <a:noFill/>
          <a:ln w="9525">
            <a:noFill/>
            <a:miter lim="800000"/>
            <a:headEnd/>
            <a:tailEnd/>
          </a:ln>
          <a:effectLst/>
        </p:spPr>
        <p:txBody>
          <a:bodyPr>
            <a:spAutoFit/>
          </a:bodyPr>
          <a:lstStyle/>
          <a:p>
            <a:r>
              <a:rPr lang="en-US" b="1"/>
              <a:t>0</a:t>
            </a:r>
            <a:endParaRPr lang="th-TH" b="1"/>
          </a:p>
        </p:txBody>
      </p:sp>
      <p:sp>
        <p:nvSpPr>
          <p:cNvPr id="20567" name="Text Box 87"/>
          <p:cNvSpPr txBox="1">
            <a:spLocks noChangeArrowheads="1"/>
          </p:cNvSpPr>
          <p:nvPr/>
        </p:nvSpPr>
        <p:spPr bwMode="auto">
          <a:xfrm>
            <a:off x="8027988" y="4292600"/>
            <a:ext cx="361950" cy="366713"/>
          </a:xfrm>
          <a:prstGeom prst="rect">
            <a:avLst/>
          </a:prstGeom>
          <a:noFill/>
          <a:ln w="9525">
            <a:noFill/>
            <a:miter lim="800000"/>
            <a:headEnd/>
            <a:tailEnd/>
          </a:ln>
          <a:effectLst/>
        </p:spPr>
        <p:txBody>
          <a:bodyPr>
            <a:spAutoFit/>
          </a:bodyPr>
          <a:lstStyle/>
          <a:p>
            <a:r>
              <a:rPr lang="en-US" b="1"/>
              <a:t>1</a:t>
            </a:r>
            <a:endParaRPr lang="th-TH" b="1"/>
          </a:p>
        </p:txBody>
      </p:sp>
      <p:sp>
        <p:nvSpPr>
          <p:cNvPr id="20568" name="Text Box 88"/>
          <p:cNvSpPr txBox="1">
            <a:spLocks noChangeArrowheads="1"/>
          </p:cNvSpPr>
          <p:nvPr/>
        </p:nvSpPr>
        <p:spPr bwMode="auto">
          <a:xfrm>
            <a:off x="6372225" y="4868863"/>
            <a:ext cx="361950" cy="366712"/>
          </a:xfrm>
          <a:prstGeom prst="rect">
            <a:avLst/>
          </a:prstGeom>
          <a:noFill/>
          <a:ln w="9525">
            <a:noFill/>
            <a:miter lim="800000"/>
            <a:headEnd/>
            <a:tailEnd/>
          </a:ln>
          <a:effectLst/>
        </p:spPr>
        <p:txBody>
          <a:bodyPr>
            <a:spAutoFit/>
          </a:bodyPr>
          <a:lstStyle/>
          <a:p>
            <a:r>
              <a:rPr lang="en-US" b="1"/>
              <a:t>0</a:t>
            </a:r>
            <a:endParaRPr lang="th-TH" b="1"/>
          </a:p>
        </p:txBody>
      </p:sp>
      <p:sp>
        <p:nvSpPr>
          <p:cNvPr id="20569" name="Text Box 89"/>
          <p:cNvSpPr txBox="1">
            <a:spLocks noChangeArrowheads="1"/>
          </p:cNvSpPr>
          <p:nvPr/>
        </p:nvSpPr>
        <p:spPr bwMode="auto">
          <a:xfrm>
            <a:off x="6372225" y="5445125"/>
            <a:ext cx="361950" cy="366713"/>
          </a:xfrm>
          <a:prstGeom prst="rect">
            <a:avLst/>
          </a:prstGeom>
          <a:noFill/>
          <a:ln w="9525">
            <a:noFill/>
            <a:miter lim="800000"/>
            <a:headEnd/>
            <a:tailEnd/>
          </a:ln>
          <a:effectLst/>
        </p:spPr>
        <p:txBody>
          <a:bodyPr>
            <a:spAutoFit/>
          </a:bodyPr>
          <a:lstStyle/>
          <a:p>
            <a:r>
              <a:rPr lang="en-US" b="1"/>
              <a:t>1</a:t>
            </a:r>
            <a:endParaRPr lang="th-TH" b="1"/>
          </a:p>
        </p:txBody>
      </p:sp>
      <p:graphicFrame>
        <p:nvGraphicFramePr>
          <p:cNvPr id="20597" name="Group 117"/>
          <p:cNvGraphicFramePr>
            <a:graphicFrameLocks noGrp="1"/>
          </p:cNvGraphicFramePr>
          <p:nvPr>
            <p:ph sz="quarter" idx="3"/>
          </p:nvPr>
        </p:nvGraphicFramePr>
        <p:xfrm>
          <a:off x="684213" y="4652963"/>
          <a:ext cx="2087562" cy="1296988"/>
        </p:xfrm>
        <a:graphic>
          <a:graphicData uri="http://schemas.openxmlformats.org/drawingml/2006/table">
            <a:tbl>
              <a:tblPr/>
              <a:tblGrid>
                <a:gridCol w="1079500"/>
                <a:gridCol w="1008062"/>
              </a:tblGrid>
              <a:tr h="6477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0598" name="Object 118"/>
          <p:cNvGraphicFramePr>
            <a:graphicFrameLocks noChangeAspect="1"/>
          </p:cNvGraphicFramePr>
          <p:nvPr/>
        </p:nvGraphicFramePr>
        <p:xfrm>
          <a:off x="7812088" y="4667250"/>
          <a:ext cx="790575" cy="561975"/>
        </p:xfrm>
        <a:graphic>
          <a:graphicData uri="http://schemas.openxmlformats.org/presentationml/2006/ole">
            <p:oleObj spid="_x0000_s20598" name="Equation" r:id="rId4" imgW="266400" imgH="190440" progId="Equation.3">
              <p:embed/>
            </p:oleObj>
          </a:graphicData>
        </a:graphic>
      </p:graphicFrame>
      <p:graphicFrame>
        <p:nvGraphicFramePr>
          <p:cNvPr id="20599" name="Object 119"/>
          <p:cNvGraphicFramePr>
            <a:graphicFrameLocks noChangeAspect="1"/>
          </p:cNvGraphicFramePr>
          <p:nvPr/>
        </p:nvGraphicFramePr>
        <p:xfrm>
          <a:off x="6804025" y="5373688"/>
          <a:ext cx="790575" cy="561975"/>
        </p:xfrm>
        <a:graphic>
          <a:graphicData uri="http://schemas.openxmlformats.org/presentationml/2006/ole">
            <p:oleObj spid="_x0000_s20599" name="Equation" r:id="rId5" imgW="266400" imgH="190440" progId="Equation.3">
              <p:embed/>
            </p:oleObj>
          </a:graphicData>
        </a:graphic>
      </p:graphicFrame>
      <p:graphicFrame>
        <p:nvGraphicFramePr>
          <p:cNvPr id="20600" name="Object 120"/>
          <p:cNvGraphicFramePr>
            <a:graphicFrameLocks noChangeAspect="1"/>
          </p:cNvGraphicFramePr>
          <p:nvPr/>
        </p:nvGraphicFramePr>
        <p:xfrm>
          <a:off x="7831138" y="5411788"/>
          <a:ext cx="752475" cy="485775"/>
        </p:xfrm>
        <a:graphic>
          <a:graphicData uri="http://schemas.openxmlformats.org/presentationml/2006/ole">
            <p:oleObj spid="_x0000_s20600" name="Equation" r:id="rId6" imgW="253800" imgH="164880" progId="Equation.3">
              <p:embed/>
            </p:oleObj>
          </a:graphicData>
        </a:graphic>
      </p:graphicFrame>
      <p:graphicFrame>
        <p:nvGraphicFramePr>
          <p:cNvPr id="20601" name="Object 121"/>
          <p:cNvGraphicFramePr>
            <a:graphicFrameLocks noChangeAspect="1"/>
          </p:cNvGraphicFramePr>
          <p:nvPr/>
        </p:nvGraphicFramePr>
        <p:xfrm>
          <a:off x="752475" y="4808538"/>
          <a:ext cx="939800" cy="390525"/>
        </p:xfrm>
        <a:graphic>
          <a:graphicData uri="http://schemas.openxmlformats.org/presentationml/2006/ole">
            <p:oleObj spid="_x0000_s20601" name="Equation" r:id="rId7" imgW="393480" imgH="164880" progId="Equation.3">
              <p:embed/>
            </p:oleObj>
          </a:graphicData>
        </a:graphic>
      </p:graphicFrame>
      <p:graphicFrame>
        <p:nvGraphicFramePr>
          <p:cNvPr id="20602" name="Object 122"/>
          <p:cNvGraphicFramePr>
            <a:graphicFrameLocks noChangeAspect="1"/>
          </p:cNvGraphicFramePr>
          <p:nvPr/>
        </p:nvGraphicFramePr>
        <p:xfrm>
          <a:off x="1763713" y="4752975"/>
          <a:ext cx="993775" cy="463550"/>
        </p:xfrm>
        <a:graphic>
          <a:graphicData uri="http://schemas.openxmlformats.org/presentationml/2006/ole">
            <p:oleObj spid="_x0000_s20602" name="Equation" r:id="rId8" imgW="406080" imgH="190440" progId="Equation.3">
              <p:embed/>
            </p:oleObj>
          </a:graphicData>
        </a:graphic>
      </p:graphicFrame>
      <p:graphicFrame>
        <p:nvGraphicFramePr>
          <p:cNvPr id="20603" name="Object 123"/>
          <p:cNvGraphicFramePr>
            <a:graphicFrameLocks noChangeAspect="1"/>
          </p:cNvGraphicFramePr>
          <p:nvPr/>
        </p:nvGraphicFramePr>
        <p:xfrm>
          <a:off x="755650" y="5373688"/>
          <a:ext cx="993775" cy="463550"/>
        </p:xfrm>
        <a:graphic>
          <a:graphicData uri="http://schemas.openxmlformats.org/presentationml/2006/ole">
            <p:oleObj spid="_x0000_s20603" name="Equation" r:id="rId9" imgW="406080" imgH="190440" progId="Equation.3">
              <p:embed/>
            </p:oleObj>
          </a:graphicData>
        </a:graphic>
      </p:graphicFrame>
      <p:graphicFrame>
        <p:nvGraphicFramePr>
          <p:cNvPr id="20604" name="Object 124"/>
          <p:cNvGraphicFramePr>
            <a:graphicFrameLocks noChangeAspect="1"/>
          </p:cNvGraphicFramePr>
          <p:nvPr/>
        </p:nvGraphicFramePr>
        <p:xfrm>
          <a:off x="1749425" y="5373688"/>
          <a:ext cx="1023938" cy="463550"/>
        </p:xfrm>
        <a:graphic>
          <a:graphicData uri="http://schemas.openxmlformats.org/presentationml/2006/ole">
            <p:oleObj spid="_x0000_s20604" name="Equation" r:id="rId10" imgW="419040" imgH="190440" progId="Equation.3">
              <p:embed/>
            </p:oleObj>
          </a:graphicData>
        </a:graphic>
      </p:graphicFrame>
      <p:sp>
        <p:nvSpPr>
          <p:cNvPr id="20605" name="Text Box 125"/>
          <p:cNvSpPr txBox="1">
            <a:spLocks noChangeArrowheads="1"/>
          </p:cNvSpPr>
          <p:nvPr/>
        </p:nvSpPr>
        <p:spPr bwMode="auto">
          <a:xfrm>
            <a:off x="1116013" y="6165850"/>
            <a:ext cx="1193800" cy="366713"/>
          </a:xfrm>
          <a:prstGeom prst="rect">
            <a:avLst/>
          </a:prstGeom>
          <a:noFill/>
          <a:ln w="9525">
            <a:noFill/>
            <a:miter lim="800000"/>
            <a:headEnd/>
            <a:tailEnd/>
          </a:ln>
          <a:effectLst/>
        </p:spPr>
        <p:txBody>
          <a:bodyPr wrap="none">
            <a:spAutoFit/>
          </a:bodyPr>
          <a:lstStyle/>
          <a:p>
            <a:r>
              <a:rPr lang="en-US"/>
              <a:t>Maxterm</a:t>
            </a:r>
            <a:endParaRPr lang="th-TH"/>
          </a:p>
        </p:txBody>
      </p:sp>
      <p:sp>
        <p:nvSpPr>
          <p:cNvPr id="20606" name="Text Box 126"/>
          <p:cNvSpPr txBox="1">
            <a:spLocks noChangeArrowheads="1"/>
          </p:cNvSpPr>
          <p:nvPr/>
        </p:nvSpPr>
        <p:spPr bwMode="auto">
          <a:xfrm>
            <a:off x="7235825" y="6165850"/>
            <a:ext cx="1130300" cy="366713"/>
          </a:xfrm>
          <a:prstGeom prst="rect">
            <a:avLst/>
          </a:prstGeom>
          <a:noFill/>
          <a:ln w="9525">
            <a:noFill/>
            <a:miter lim="800000"/>
            <a:headEnd/>
            <a:tailEnd/>
          </a:ln>
          <a:effectLst/>
        </p:spPr>
        <p:txBody>
          <a:bodyPr wrap="none">
            <a:spAutoFit/>
          </a:bodyPr>
          <a:lstStyle/>
          <a:p>
            <a:r>
              <a:rPr lang="en-US"/>
              <a:t>Minterm</a:t>
            </a:r>
            <a:endParaRPr lang="th-TH"/>
          </a:p>
        </p:txBody>
      </p:sp>
      <p:sp>
        <p:nvSpPr>
          <p:cNvPr id="20607" name="Text Box 127"/>
          <p:cNvSpPr txBox="1">
            <a:spLocks noChangeArrowheads="1"/>
          </p:cNvSpPr>
          <p:nvPr/>
        </p:nvSpPr>
        <p:spPr bwMode="auto">
          <a:xfrm>
            <a:off x="4479925" y="4956175"/>
            <a:ext cx="346075" cy="366713"/>
          </a:xfrm>
          <a:prstGeom prst="rect">
            <a:avLst/>
          </a:prstGeom>
          <a:noFill/>
          <a:ln w="9525">
            <a:noFill/>
            <a:miter lim="800000"/>
            <a:headEnd/>
            <a:tailEnd/>
          </a:ln>
          <a:effectLst/>
        </p:spPr>
        <p:txBody>
          <a:bodyPr wrap="none">
            <a:spAutoFit/>
          </a:bodyPr>
          <a:lstStyle/>
          <a:p>
            <a:r>
              <a:rPr lang="en-US" b="1">
                <a:solidFill>
                  <a:srgbClr val="A50021"/>
                </a:solidFill>
              </a:rPr>
              <a:t>0</a:t>
            </a:r>
            <a:endParaRPr lang="th-TH" b="1">
              <a:solidFill>
                <a:srgbClr val="A50021"/>
              </a:solidFill>
            </a:endParaRPr>
          </a:p>
        </p:txBody>
      </p:sp>
      <p:sp>
        <p:nvSpPr>
          <p:cNvPr id="20608" name="Text Box 128"/>
          <p:cNvSpPr txBox="1">
            <a:spLocks noChangeArrowheads="1"/>
          </p:cNvSpPr>
          <p:nvPr/>
        </p:nvSpPr>
        <p:spPr bwMode="auto">
          <a:xfrm>
            <a:off x="5435600" y="4978400"/>
            <a:ext cx="346075" cy="366713"/>
          </a:xfrm>
          <a:prstGeom prst="rect">
            <a:avLst/>
          </a:prstGeom>
          <a:noFill/>
          <a:ln w="9525">
            <a:noFill/>
            <a:miter lim="800000"/>
            <a:headEnd/>
            <a:tailEnd/>
          </a:ln>
          <a:effectLst/>
        </p:spPr>
        <p:txBody>
          <a:bodyPr wrap="none">
            <a:spAutoFit/>
          </a:bodyPr>
          <a:lstStyle/>
          <a:p>
            <a:r>
              <a:rPr lang="en-US" b="1">
                <a:solidFill>
                  <a:srgbClr val="A50021"/>
                </a:solidFill>
              </a:rPr>
              <a:t>2</a:t>
            </a:r>
            <a:endParaRPr lang="th-TH" b="1">
              <a:solidFill>
                <a:srgbClr val="A50021"/>
              </a:solidFill>
            </a:endParaRPr>
          </a:p>
        </p:txBody>
      </p:sp>
      <p:sp>
        <p:nvSpPr>
          <p:cNvPr id="20609" name="Text Box 129"/>
          <p:cNvSpPr txBox="1">
            <a:spLocks noChangeArrowheads="1"/>
          </p:cNvSpPr>
          <p:nvPr/>
        </p:nvSpPr>
        <p:spPr bwMode="auto">
          <a:xfrm>
            <a:off x="4484688" y="5640388"/>
            <a:ext cx="346075" cy="366712"/>
          </a:xfrm>
          <a:prstGeom prst="rect">
            <a:avLst/>
          </a:prstGeom>
          <a:noFill/>
          <a:ln w="9525">
            <a:noFill/>
            <a:miter lim="800000"/>
            <a:headEnd/>
            <a:tailEnd/>
          </a:ln>
          <a:effectLst/>
        </p:spPr>
        <p:txBody>
          <a:bodyPr wrap="none">
            <a:spAutoFit/>
          </a:bodyPr>
          <a:lstStyle/>
          <a:p>
            <a:r>
              <a:rPr lang="en-US" b="1">
                <a:solidFill>
                  <a:srgbClr val="A50021"/>
                </a:solidFill>
              </a:rPr>
              <a:t>1</a:t>
            </a:r>
            <a:endParaRPr lang="th-TH" b="1">
              <a:solidFill>
                <a:srgbClr val="A50021"/>
              </a:solidFill>
            </a:endParaRPr>
          </a:p>
        </p:txBody>
      </p:sp>
      <p:sp>
        <p:nvSpPr>
          <p:cNvPr id="20610" name="Text Box 130"/>
          <p:cNvSpPr txBox="1">
            <a:spLocks noChangeArrowheads="1"/>
          </p:cNvSpPr>
          <p:nvPr/>
        </p:nvSpPr>
        <p:spPr bwMode="auto">
          <a:xfrm>
            <a:off x="5435600" y="5646738"/>
            <a:ext cx="346075" cy="366712"/>
          </a:xfrm>
          <a:prstGeom prst="rect">
            <a:avLst/>
          </a:prstGeom>
          <a:noFill/>
          <a:ln w="9525">
            <a:noFill/>
            <a:miter lim="800000"/>
            <a:headEnd/>
            <a:tailEnd/>
          </a:ln>
          <a:effectLst/>
        </p:spPr>
        <p:txBody>
          <a:bodyPr wrap="none">
            <a:spAutoFit/>
          </a:bodyPr>
          <a:lstStyle/>
          <a:p>
            <a:r>
              <a:rPr lang="en-US" b="1">
                <a:solidFill>
                  <a:srgbClr val="A50021"/>
                </a:solidFill>
              </a:rPr>
              <a:t>3</a:t>
            </a:r>
            <a:endParaRPr lang="th-TH" b="1">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checkerboard(across)">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515"/>
                                        </p:tgtEl>
                                        <p:attrNameLst>
                                          <p:attrName>style.visibility</p:attrName>
                                        </p:attrNameLst>
                                      </p:cBhvr>
                                      <p:to>
                                        <p:strVal val="visible"/>
                                      </p:to>
                                    </p:set>
                                    <p:animEffect transition="in" filter="checkerboard(across)">
                                      <p:cBhvr>
                                        <p:cTn id="12" dur="500"/>
                                        <p:tgtEl>
                                          <p:spTgt spid="2051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checkerboard(across)">
                                      <p:cBhvr>
                                        <p:cTn id="17" dur="500"/>
                                        <p:tgtEl>
                                          <p:spTgt spid="2048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0507"/>
                                        </p:tgtEl>
                                        <p:attrNameLst>
                                          <p:attrName>style.visibility</p:attrName>
                                        </p:attrNameLst>
                                      </p:cBhvr>
                                      <p:to>
                                        <p:strVal val="visible"/>
                                      </p:to>
                                    </p:set>
                                    <p:animEffect transition="in" filter="checkerboard(across)">
                                      <p:cBhvr>
                                        <p:cTn id="22" dur="500"/>
                                        <p:tgtEl>
                                          <p:spTgt spid="2050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0508"/>
                                        </p:tgtEl>
                                        <p:attrNameLst>
                                          <p:attrName>style.visibility</p:attrName>
                                        </p:attrNameLst>
                                      </p:cBhvr>
                                      <p:to>
                                        <p:strVal val="visible"/>
                                      </p:to>
                                    </p:set>
                                    <p:animEffect transition="in" filter="checkerboard(across)">
                                      <p:cBhvr>
                                        <p:cTn id="25" dur="500"/>
                                        <p:tgtEl>
                                          <p:spTgt spid="2050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0509"/>
                                        </p:tgtEl>
                                        <p:attrNameLst>
                                          <p:attrName>style.visibility</p:attrName>
                                        </p:attrNameLst>
                                      </p:cBhvr>
                                      <p:to>
                                        <p:strVal val="visible"/>
                                      </p:to>
                                    </p:set>
                                    <p:animEffect transition="in" filter="checkerboard(across)">
                                      <p:cBhvr>
                                        <p:cTn id="28" dur="500"/>
                                        <p:tgtEl>
                                          <p:spTgt spid="2050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0510"/>
                                        </p:tgtEl>
                                        <p:attrNameLst>
                                          <p:attrName>style.visibility</p:attrName>
                                        </p:attrNameLst>
                                      </p:cBhvr>
                                      <p:to>
                                        <p:strVal val="visible"/>
                                      </p:to>
                                    </p:set>
                                    <p:animEffect transition="in" filter="checkerboard(across)">
                                      <p:cBhvr>
                                        <p:cTn id="31" dur="500"/>
                                        <p:tgtEl>
                                          <p:spTgt spid="2051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0511"/>
                                        </p:tgtEl>
                                        <p:attrNameLst>
                                          <p:attrName>style.visibility</p:attrName>
                                        </p:attrNameLst>
                                      </p:cBhvr>
                                      <p:to>
                                        <p:strVal val="visible"/>
                                      </p:to>
                                    </p:set>
                                    <p:animEffect transition="in" filter="checkerboard(across)">
                                      <p:cBhvr>
                                        <p:cTn id="34" dur="500"/>
                                        <p:tgtEl>
                                          <p:spTgt spid="2051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0512"/>
                                        </p:tgtEl>
                                        <p:attrNameLst>
                                          <p:attrName>style.visibility</p:attrName>
                                        </p:attrNameLst>
                                      </p:cBhvr>
                                      <p:to>
                                        <p:strVal val="visible"/>
                                      </p:to>
                                    </p:set>
                                    <p:animEffect transition="in" filter="checkerboard(across)">
                                      <p:cBhvr>
                                        <p:cTn id="37" dur="500"/>
                                        <p:tgtEl>
                                          <p:spTgt spid="2051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0513"/>
                                        </p:tgtEl>
                                        <p:attrNameLst>
                                          <p:attrName>style.visibility</p:attrName>
                                        </p:attrNameLst>
                                      </p:cBhvr>
                                      <p:to>
                                        <p:strVal val="visible"/>
                                      </p:to>
                                    </p:set>
                                    <p:animEffect transition="in" filter="checkerboard(across)">
                                      <p:cBhvr>
                                        <p:cTn id="40" dur="500"/>
                                        <p:tgtEl>
                                          <p:spTgt spid="20513"/>
                                        </p:tgtEl>
                                      </p:cBhvr>
                                    </p:animEffect>
                                  </p:childTnLst>
                                </p:cTn>
                              </p:par>
                              <p:par>
                                <p:cTn id="41" presetID="5" presetClass="entr" presetSubtype="10" fill="hold" nodeType="withEffect">
                                  <p:stCondLst>
                                    <p:cond delay="0"/>
                                  </p:stCondLst>
                                  <p:childTnLst>
                                    <p:set>
                                      <p:cBhvr>
                                        <p:cTn id="42" dur="1" fill="hold">
                                          <p:stCondLst>
                                            <p:cond delay="0"/>
                                          </p:stCondLst>
                                        </p:cTn>
                                        <p:tgtEl>
                                          <p:spTgt spid="20597"/>
                                        </p:tgtEl>
                                        <p:attrNameLst>
                                          <p:attrName>style.visibility</p:attrName>
                                        </p:attrNameLst>
                                      </p:cBhvr>
                                      <p:to>
                                        <p:strVal val="visible"/>
                                      </p:to>
                                    </p:set>
                                    <p:animEffect transition="in" filter="checkerboard(across)">
                                      <p:cBhvr>
                                        <p:cTn id="43" dur="500"/>
                                        <p:tgtEl>
                                          <p:spTgt spid="20597"/>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20534"/>
                                        </p:tgtEl>
                                        <p:attrNameLst>
                                          <p:attrName>style.visibility</p:attrName>
                                        </p:attrNameLst>
                                      </p:cBhvr>
                                      <p:to>
                                        <p:strVal val="visible"/>
                                      </p:to>
                                    </p:set>
                                    <p:animEffect transition="in" filter="checkerboard(across)">
                                      <p:cBhvr>
                                        <p:cTn id="48" dur="500"/>
                                        <p:tgtEl>
                                          <p:spTgt spid="20534"/>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0545"/>
                                        </p:tgtEl>
                                        <p:attrNameLst>
                                          <p:attrName>style.visibility</p:attrName>
                                        </p:attrNameLst>
                                      </p:cBhvr>
                                      <p:to>
                                        <p:strVal val="visible"/>
                                      </p:to>
                                    </p:set>
                                    <p:animEffect transition="in" filter="checkerboard(across)">
                                      <p:cBhvr>
                                        <p:cTn id="51" dur="500"/>
                                        <p:tgtEl>
                                          <p:spTgt spid="20545"/>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0546"/>
                                        </p:tgtEl>
                                        <p:attrNameLst>
                                          <p:attrName>style.visibility</p:attrName>
                                        </p:attrNameLst>
                                      </p:cBhvr>
                                      <p:to>
                                        <p:strVal val="visible"/>
                                      </p:to>
                                    </p:set>
                                    <p:animEffect transition="in" filter="checkerboard(across)">
                                      <p:cBhvr>
                                        <p:cTn id="54" dur="500"/>
                                        <p:tgtEl>
                                          <p:spTgt spid="20546"/>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0547"/>
                                        </p:tgtEl>
                                        <p:attrNameLst>
                                          <p:attrName>style.visibility</p:attrName>
                                        </p:attrNameLst>
                                      </p:cBhvr>
                                      <p:to>
                                        <p:strVal val="visible"/>
                                      </p:to>
                                    </p:set>
                                    <p:animEffect transition="in" filter="checkerboard(across)">
                                      <p:cBhvr>
                                        <p:cTn id="57" dur="500"/>
                                        <p:tgtEl>
                                          <p:spTgt spid="20547"/>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0548"/>
                                        </p:tgtEl>
                                        <p:attrNameLst>
                                          <p:attrName>style.visibility</p:attrName>
                                        </p:attrNameLst>
                                      </p:cBhvr>
                                      <p:to>
                                        <p:strVal val="visible"/>
                                      </p:to>
                                    </p:set>
                                    <p:animEffect transition="in" filter="checkerboard(across)">
                                      <p:cBhvr>
                                        <p:cTn id="60" dur="500"/>
                                        <p:tgtEl>
                                          <p:spTgt spid="20548"/>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0549"/>
                                        </p:tgtEl>
                                        <p:attrNameLst>
                                          <p:attrName>style.visibility</p:attrName>
                                        </p:attrNameLst>
                                      </p:cBhvr>
                                      <p:to>
                                        <p:strVal val="visible"/>
                                      </p:to>
                                    </p:set>
                                    <p:animEffect transition="in" filter="checkerboard(across)">
                                      <p:cBhvr>
                                        <p:cTn id="63" dur="500"/>
                                        <p:tgtEl>
                                          <p:spTgt spid="20549"/>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0550"/>
                                        </p:tgtEl>
                                        <p:attrNameLst>
                                          <p:attrName>style.visibility</p:attrName>
                                        </p:attrNameLst>
                                      </p:cBhvr>
                                      <p:to>
                                        <p:strVal val="visible"/>
                                      </p:to>
                                    </p:set>
                                    <p:animEffect transition="in" filter="checkerboard(across)">
                                      <p:cBhvr>
                                        <p:cTn id="66" dur="500"/>
                                        <p:tgtEl>
                                          <p:spTgt spid="20550"/>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0551"/>
                                        </p:tgtEl>
                                        <p:attrNameLst>
                                          <p:attrName>style.visibility</p:attrName>
                                        </p:attrNameLst>
                                      </p:cBhvr>
                                      <p:to>
                                        <p:strVal val="visible"/>
                                      </p:to>
                                    </p:set>
                                    <p:animEffect transition="in" filter="checkerboard(across)">
                                      <p:cBhvr>
                                        <p:cTn id="69" dur="500"/>
                                        <p:tgtEl>
                                          <p:spTgt spid="205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0607"/>
                                        </p:tgtEl>
                                        <p:attrNameLst>
                                          <p:attrName>style.visibility</p:attrName>
                                        </p:attrNameLst>
                                      </p:cBhvr>
                                      <p:to>
                                        <p:strVal val="visible"/>
                                      </p:to>
                                    </p:set>
                                    <p:animEffect transition="in" filter="fade">
                                      <p:cBhvr>
                                        <p:cTn id="74" dur="2000"/>
                                        <p:tgtEl>
                                          <p:spTgt spid="2060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608"/>
                                        </p:tgtEl>
                                        <p:attrNameLst>
                                          <p:attrName>style.visibility</p:attrName>
                                        </p:attrNameLst>
                                      </p:cBhvr>
                                      <p:to>
                                        <p:strVal val="visible"/>
                                      </p:to>
                                    </p:set>
                                    <p:animEffect transition="in" filter="fade">
                                      <p:cBhvr>
                                        <p:cTn id="77" dur="2000"/>
                                        <p:tgtEl>
                                          <p:spTgt spid="2060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609"/>
                                        </p:tgtEl>
                                        <p:attrNameLst>
                                          <p:attrName>style.visibility</p:attrName>
                                        </p:attrNameLst>
                                      </p:cBhvr>
                                      <p:to>
                                        <p:strVal val="visible"/>
                                      </p:to>
                                    </p:set>
                                    <p:animEffect transition="in" filter="fade">
                                      <p:cBhvr>
                                        <p:cTn id="80" dur="2000"/>
                                        <p:tgtEl>
                                          <p:spTgt spid="2060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610"/>
                                        </p:tgtEl>
                                        <p:attrNameLst>
                                          <p:attrName>style.visibility</p:attrName>
                                        </p:attrNameLst>
                                      </p:cBhvr>
                                      <p:to>
                                        <p:strVal val="visible"/>
                                      </p:to>
                                    </p:set>
                                    <p:animEffect transition="in" filter="fade">
                                      <p:cBhvr>
                                        <p:cTn id="83" dur="2000"/>
                                        <p:tgtEl>
                                          <p:spTgt spid="20610"/>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nodeType="clickEffect">
                                  <p:stCondLst>
                                    <p:cond delay="0"/>
                                  </p:stCondLst>
                                  <p:childTnLst>
                                    <p:set>
                                      <p:cBhvr>
                                        <p:cTn id="87" dur="1" fill="hold">
                                          <p:stCondLst>
                                            <p:cond delay="0"/>
                                          </p:stCondLst>
                                        </p:cTn>
                                        <p:tgtEl>
                                          <p:spTgt spid="20577"/>
                                        </p:tgtEl>
                                        <p:attrNameLst>
                                          <p:attrName>style.visibility</p:attrName>
                                        </p:attrNameLst>
                                      </p:cBhvr>
                                      <p:to>
                                        <p:strVal val="visible"/>
                                      </p:to>
                                    </p:set>
                                    <p:animEffect transition="in" filter="checkerboard(across)">
                                      <p:cBhvr>
                                        <p:cTn id="88" dur="500"/>
                                        <p:tgtEl>
                                          <p:spTgt spid="20577"/>
                                        </p:tgtEl>
                                      </p:cBhvr>
                                    </p:animEffect>
                                  </p:childTnLst>
                                </p:cTn>
                              </p:par>
                              <p:par>
                                <p:cTn id="89" presetID="5" presetClass="entr" presetSubtype="10" fill="hold" nodeType="withEffect">
                                  <p:stCondLst>
                                    <p:cond delay="0"/>
                                  </p:stCondLst>
                                  <p:childTnLst>
                                    <p:set>
                                      <p:cBhvr>
                                        <p:cTn id="90" dur="1" fill="hold">
                                          <p:stCondLst>
                                            <p:cond delay="0"/>
                                          </p:stCondLst>
                                        </p:cTn>
                                        <p:tgtEl>
                                          <p:spTgt spid="20552"/>
                                        </p:tgtEl>
                                        <p:attrNameLst>
                                          <p:attrName>style.visibility</p:attrName>
                                        </p:attrNameLst>
                                      </p:cBhvr>
                                      <p:to>
                                        <p:strVal val="visible"/>
                                      </p:to>
                                    </p:set>
                                    <p:animEffect transition="in" filter="checkerboard(across)">
                                      <p:cBhvr>
                                        <p:cTn id="91" dur="500"/>
                                        <p:tgtEl>
                                          <p:spTgt spid="20552"/>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20563"/>
                                        </p:tgtEl>
                                        <p:attrNameLst>
                                          <p:attrName>style.visibility</p:attrName>
                                        </p:attrNameLst>
                                      </p:cBhvr>
                                      <p:to>
                                        <p:strVal val="visible"/>
                                      </p:to>
                                    </p:set>
                                    <p:animEffect transition="in" filter="checkerboard(across)">
                                      <p:cBhvr>
                                        <p:cTn id="94" dur="500"/>
                                        <p:tgtEl>
                                          <p:spTgt spid="20563"/>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20564"/>
                                        </p:tgtEl>
                                        <p:attrNameLst>
                                          <p:attrName>style.visibility</p:attrName>
                                        </p:attrNameLst>
                                      </p:cBhvr>
                                      <p:to>
                                        <p:strVal val="visible"/>
                                      </p:to>
                                    </p:set>
                                    <p:animEffect transition="in" filter="checkerboard(across)">
                                      <p:cBhvr>
                                        <p:cTn id="97" dur="500"/>
                                        <p:tgtEl>
                                          <p:spTgt spid="20564"/>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20565"/>
                                        </p:tgtEl>
                                        <p:attrNameLst>
                                          <p:attrName>style.visibility</p:attrName>
                                        </p:attrNameLst>
                                      </p:cBhvr>
                                      <p:to>
                                        <p:strVal val="visible"/>
                                      </p:to>
                                    </p:set>
                                    <p:animEffect transition="in" filter="checkerboard(across)">
                                      <p:cBhvr>
                                        <p:cTn id="100" dur="500"/>
                                        <p:tgtEl>
                                          <p:spTgt spid="20565"/>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20566"/>
                                        </p:tgtEl>
                                        <p:attrNameLst>
                                          <p:attrName>style.visibility</p:attrName>
                                        </p:attrNameLst>
                                      </p:cBhvr>
                                      <p:to>
                                        <p:strVal val="visible"/>
                                      </p:to>
                                    </p:set>
                                    <p:animEffect transition="in" filter="checkerboard(across)">
                                      <p:cBhvr>
                                        <p:cTn id="103" dur="500"/>
                                        <p:tgtEl>
                                          <p:spTgt spid="20566"/>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20567"/>
                                        </p:tgtEl>
                                        <p:attrNameLst>
                                          <p:attrName>style.visibility</p:attrName>
                                        </p:attrNameLst>
                                      </p:cBhvr>
                                      <p:to>
                                        <p:strVal val="visible"/>
                                      </p:to>
                                    </p:set>
                                    <p:animEffect transition="in" filter="checkerboard(across)">
                                      <p:cBhvr>
                                        <p:cTn id="106" dur="500"/>
                                        <p:tgtEl>
                                          <p:spTgt spid="20567"/>
                                        </p:tgtEl>
                                      </p:cBhvr>
                                    </p:animEffect>
                                  </p:childTnLst>
                                </p:cTn>
                              </p:par>
                              <p:par>
                                <p:cTn id="107" presetID="5" presetClass="entr" presetSubtype="10" fill="hold" grpId="0" nodeType="withEffect">
                                  <p:stCondLst>
                                    <p:cond delay="0"/>
                                  </p:stCondLst>
                                  <p:childTnLst>
                                    <p:set>
                                      <p:cBhvr>
                                        <p:cTn id="108" dur="1" fill="hold">
                                          <p:stCondLst>
                                            <p:cond delay="0"/>
                                          </p:stCondLst>
                                        </p:cTn>
                                        <p:tgtEl>
                                          <p:spTgt spid="20568"/>
                                        </p:tgtEl>
                                        <p:attrNameLst>
                                          <p:attrName>style.visibility</p:attrName>
                                        </p:attrNameLst>
                                      </p:cBhvr>
                                      <p:to>
                                        <p:strVal val="visible"/>
                                      </p:to>
                                    </p:set>
                                    <p:animEffect transition="in" filter="checkerboard(across)">
                                      <p:cBhvr>
                                        <p:cTn id="109" dur="500"/>
                                        <p:tgtEl>
                                          <p:spTgt spid="20568"/>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20569"/>
                                        </p:tgtEl>
                                        <p:attrNameLst>
                                          <p:attrName>style.visibility</p:attrName>
                                        </p:attrNameLst>
                                      </p:cBhvr>
                                      <p:to>
                                        <p:strVal val="visible"/>
                                      </p:to>
                                    </p:set>
                                    <p:animEffect transition="in" filter="checkerboard(across)">
                                      <p:cBhvr>
                                        <p:cTn id="112" dur="500"/>
                                        <p:tgtEl>
                                          <p:spTgt spid="20569"/>
                                        </p:tgtEl>
                                      </p:cBhvr>
                                    </p:animEffect>
                                  </p:childTnLst>
                                </p:cTn>
                              </p:par>
                              <p:par>
                                <p:cTn id="113" presetID="5" presetClass="entr" presetSubtype="10" fill="hold" nodeType="withEffect">
                                  <p:stCondLst>
                                    <p:cond delay="0"/>
                                  </p:stCondLst>
                                  <p:childTnLst>
                                    <p:set>
                                      <p:cBhvr>
                                        <p:cTn id="114" dur="1" fill="hold">
                                          <p:stCondLst>
                                            <p:cond delay="0"/>
                                          </p:stCondLst>
                                        </p:cTn>
                                        <p:tgtEl>
                                          <p:spTgt spid="20598"/>
                                        </p:tgtEl>
                                        <p:attrNameLst>
                                          <p:attrName>style.visibility</p:attrName>
                                        </p:attrNameLst>
                                      </p:cBhvr>
                                      <p:to>
                                        <p:strVal val="visible"/>
                                      </p:to>
                                    </p:set>
                                    <p:animEffect transition="in" filter="checkerboard(across)">
                                      <p:cBhvr>
                                        <p:cTn id="115" dur="500"/>
                                        <p:tgtEl>
                                          <p:spTgt spid="20598"/>
                                        </p:tgtEl>
                                      </p:cBhvr>
                                    </p:animEffect>
                                  </p:childTnLst>
                                </p:cTn>
                              </p:par>
                              <p:par>
                                <p:cTn id="116" presetID="5" presetClass="entr" presetSubtype="10" fill="hold" nodeType="withEffect">
                                  <p:stCondLst>
                                    <p:cond delay="0"/>
                                  </p:stCondLst>
                                  <p:childTnLst>
                                    <p:set>
                                      <p:cBhvr>
                                        <p:cTn id="117" dur="1" fill="hold">
                                          <p:stCondLst>
                                            <p:cond delay="0"/>
                                          </p:stCondLst>
                                        </p:cTn>
                                        <p:tgtEl>
                                          <p:spTgt spid="20599"/>
                                        </p:tgtEl>
                                        <p:attrNameLst>
                                          <p:attrName>style.visibility</p:attrName>
                                        </p:attrNameLst>
                                      </p:cBhvr>
                                      <p:to>
                                        <p:strVal val="visible"/>
                                      </p:to>
                                    </p:set>
                                    <p:animEffect transition="in" filter="checkerboard(across)">
                                      <p:cBhvr>
                                        <p:cTn id="118" dur="500"/>
                                        <p:tgtEl>
                                          <p:spTgt spid="20599"/>
                                        </p:tgtEl>
                                      </p:cBhvr>
                                    </p:animEffect>
                                  </p:childTnLst>
                                </p:cTn>
                              </p:par>
                              <p:par>
                                <p:cTn id="119" presetID="5" presetClass="entr" presetSubtype="10" fill="hold" nodeType="withEffect">
                                  <p:stCondLst>
                                    <p:cond delay="0"/>
                                  </p:stCondLst>
                                  <p:childTnLst>
                                    <p:set>
                                      <p:cBhvr>
                                        <p:cTn id="120" dur="1" fill="hold">
                                          <p:stCondLst>
                                            <p:cond delay="0"/>
                                          </p:stCondLst>
                                        </p:cTn>
                                        <p:tgtEl>
                                          <p:spTgt spid="20600"/>
                                        </p:tgtEl>
                                        <p:attrNameLst>
                                          <p:attrName>style.visibility</p:attrName>
                                        </p:attrNameLst>
                                      </p:cBhvr>
                                      <p:to>
                                        <p:strVal val="visible"/>
                                      </p:to>
                                    </p:set>
                                    <p:animEffect transition="in" filter="checkerboard(across)">
                                      <p:cBhvr>
                                        <p:cTn id="121" dur="500"/>
                                        <p:tgtEl>
                                          <p:spTgt spid="20600"/>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0606"/>
                                        </p:tgtEl>
                                        <p:attrNameLst>
                                          <p:attrName>style.visibility</p:attrName>
                                        </p:attrNameLst>
                                      </p:cBhvr>
                                      <p:to>
                                        <p:strVal val="visible"/>
                                      </p:to>
                                    </p:set>
                                    <p:animEffect transition="in" filter="fade">
                                      <p:cBhvr>
                                        <p:cTn id="126" dur="2000"/>
                                        <p:tgtEl>
                                          <p:spTgt spid="20606"/>
                                        </p:tgtEl>
                                      </p:cBhvr>
                                    </p:animEffect>
                                  </p:childTnLst>
                                </p:cTn>
                              </p:par>
                            </p:childTnLst>
                          </p:cTn>
                        </p:par>
                      </p:childTnLst>
                    </p:cTn>
                  </p:par>
                  <p:par>
                    <p:cTn id="127" fill="hold">
                      <p:stCondLst>
                        <p:cond delay="indefinite"/>
                      </p:stCondLst>
                      <p:childTnLst>
                        <p:par>
                          <p:cTn id="128" fill="hold">
                            <p:stCondLst>
                              <p:cond delay="0"/>
                            </p:stCondLst>
                            <p:childTnLst>
                              <p:par>
                                <p:cTn id="129" presetID="5" presetClass="entr" presetSubtype="10" fill="hold" nodeType="clickEffect">
                                  <p:stCondLst>
                                    <p:cond delay="0"/>
                                  </p:stCondLst>
                                  <p:childTnLst>
                                    <p:set>
                                      <p:cBhvr>
                                        <p:cTn id="130" dur="1" fill="hold">
                                          <p:stCondLst>
                                            <p:cond delay="0"/>
                                          </p:stCondLst>
                                        </p:cTn>
                                        <p:tgtEl>
                                          <p:spTgt spid="20601"/>
                                        </p:tgtEl>
                                        <p:attrNameLst>
                                          <p:attrName>style.visibility</p:attrName>
                                        </p:attrNameLst>
                                      </p:cBhvr>
                                      <p:to>
                                        <p:strVal val="visible"/>
                                      </p:to>
                                    </p:set>
                                    <p:animEffect transition="in" filter="checkerboard(across)">
                                      <p:cBhvr>
                                        <p:cTn id="131" dur="500"/>
                                        <p:tgtEl>
                                          <p:spTgt spid="20601"/>
                                        </p:tgtEl>
                                      </p:cBhvr>
                                    </p:animEffect>
                                  </p:childTnLst>
                                </p:cTn>
                              </p:par>
                              <p:par>
                                <p:cTn id="132" presetID="5" presetClass="entr" presetSubtype="10" fill="hold" nodeType="withEffect">
                                  <p:stCondLst>
                                    <p:cond delay="0"/>
                                  </p:stCondLst>
                                  <p:childTnLst>
                                    <p:set>
                                      <p:cBhvr>
                                        <p:cTn id="133" dur="1" fill="hold">
                                          <p:stCondLst>
                                            <p:cond delay="0"/>
                                          </p:stCondLst>
                                        </p:cTn>
                                        <p:tgtEl>
                                          <p:spTgt spid="20602"/>
                                        </p:tgtEl>
                                        <p:attrNameLst>
                                          <p:attrName>style.visibility</p:attrName>
                                        </p:attrNameLst>
                                      </p:cBhvr>
                                      <p:to>
                                        <p:strVal val="visible"/>
                                      </p:to>
                                    </p:set>
                                    <p:animEffect transition="in" filter="checkerboard(across)">
                                      <p:cBhvr>
                                        <p:cTn id="134" dur="500"/>
                                        <p:tgtEl>
                                          <p:spTgt spid="20602"/>
                                        </p:tgtEl>
                                      </p:cBhvr>
                                    </p:animEffect>
                                  </p:childTnLst>
                                </p:cTn>
                              </p:par>
                              <p:par>
                                <p:cTn id="135" presetID="5" presetClass="entr" presetSubtype="10" fill="hold" nodeType="withEffect">
                                  <p:stCondLst>
                                    <p:cond delay="0"/>
                                  </p:stCondLst>
                                  <p:childTnLst>
                                    <p:set>
                                      <p:cBhvr>
                                        <p:cTn id="136" dur="1" fill="hold">
                                          <p:stCondLst>
                                            <p:cond delay="0"/>
                                          </p:stCondLst>
                                        </p:cTn>
                                        <p:tgtEl>
                                          <p:spTgt spid="20603"/>
                                        </p:tgtEl>
                                        <p:attrNameLst>
                                          <p:attrName>style.visibility</p:attrName>
                                        </p:attrNameLst>
                                      </p:cBhvr>
                                      <p:to>
                                        <p:strVal val="visible"/>
                                      </p:to>
                                    </p:set>
                                    <p:animEffect transition="in" filter="checkerboard(across)">
                                      <p:cBhvr>
                                        <p:cTn id="137" dur="500"/>
                                        <p:tgtEl>
                                          <p:spTgt spid="20603"/>
                                        </p:tgtEl>
                                      </p:cBhvr>
                                    </p:animEffect>
                                  </p:childTnLst>
                                </p:cTn>
                              </p:par>
                              <p:par>
                                <p:cTn id="138" presetID="5" presetClass="entr" presetSubtype="10" fill="hold" nodeType="withEffect">
                                  <p:stCondLst>
                                    <p:cond delay="0"/>
                                  </p:stCondLst>
                                  <p:childTnLst>
                                    <p:set>
                                      <p:cBhvr>
                                        <p:cTn id="139" dur="1" fill="hold">
                                          <p:stCondLst>
                                            <p:cond delay="0"/>
                                          </p:stCondLst>
                                        </p:cTn>
                                        <p:tgtEl>
                                          <p:spTgt spid="20604"/>
                                        </p:tgtEl>
                                        <p:attrNameLst>
                                          <p:attrName>style.visibility</p:attrName>
                                        </p:attrNameLst>
                                      </p:cBhvr>
                                      <p:to>
                                        <p:strVal val="visible"/>
                                      </p:to>
                                    </p:set>
                                    <p:animEffect transition="in" filter="checkerboard(across)">
                                      <p:cBhvr>
                                        <p:cTn id="140" dur="500"/>
                                        <p:tgtEl>
                                          <p:spTgt spid="20604"/>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20605"/>
                                        </p:tgtEl>
                                        <p:attrNameLst>
                                          <p:attrName>style.visibility</p:attrName>
                                        </p:attrNameLst>
                                      </p:cBhvr>
                                      <p:to>
                                        <p:strVal val="visible"/>
                                      </p:to>
                                    </p:set>
                                    <p:animEffect transition="in" filter="fade">
                                      <p:cBhvr>
                                        <p:cTn id="145" dur="2000"/>
                                        <p:tgtEl>
                                          <p:spTgt spid="2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5" grpId="0"/>
      <p:bldP spid="20507" grpId="0" animBg="1"/>
      <p:bldP spid="20508" grpId="0"/>
      <p:bldP spid="20509" grpId="0"/>
      <p:bldP spid="20510" grpId="0"/>
      <p:bldP spid="20511" grpId="0"/>
      <p:bldP spid="20512" grpId="0"/>
      <p:bldP spid="20513" grpId="0"/>
      <p:bldP spid="20515" grpId="0" animBg="1"/>
      <p:bldP spid="20545" grpId="0" animBg="1"/>
      <p:bldP spid="20546" grpId="0"/>
      <p:bldP spid="20547" grpId="0"/>
      <p:bldP spid="20548" grpId="0"/>
      <p:bldP spid="20549" grpId="0"/>
      <p:bldP spid="20550" grpId="0"/>
      <p:bldP spid="20551" grpId="0"/>
      <p:bldP spid="20563" grpId="0" animBg="1"/>
      <p:bldP spid="20564" grpId="0"/>
      <p:bldP spid="20565" grpId="0"/>
      <p:bldP spid="20566" grpId="0"/>
      <p:bldP spid="20567" grpId="0"/>
      <p:bldP spid="20568" grpId="0"/>
      <p:bldP spid="20569" grpId="0"/>
      <p:bldP spid="20605" grpId="0"/>
      <p:bldP spid="20606" grpId="0"/>
      <p:bldP spid="20607" grpId="0"/>
      <p:bldP spid="20608" grpId="0"/>
      <p:bldP spid="20609" grpId="0"/>
      <p:bldP spid="206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noFill/>
          <a:ln/>
        </p:spPr>
        <p:txBody>
          <a:bodyPr/>
          <a:lstStyle/>
          <a:p>
            <a:r>
              <a:rPr lang="en-US"/>
              <a:t>Karnaugh maps</a:t>
            </a:r>
            <a:r>
              <a:rPr lang="th-TH"/>
              <a:t> </a:t>
            </a:r>
          </a:p>
        </p:txBody>
      </p:sp>
      <p:sp>
        <p:nvSpPr>
          <p:cNvPr id="26627" name="Rectangle 3"/>
          <p:cNvSpPr>
            <a:spLocks noGrp="1" noChangeArrowheads="1"/>
          </p:cNvSpPr>
          <p:nvPr>
            <p:ph type="body" sz="half" idx="1"/>
          </p:nvPr>
        </p:nvSpPr>
        <p:spPr>
          <a:xfrm>
            <a:off x="566738" y="1752600"/>
            <a:ext cx="6453187" cy="955675"/>
          </a:xfrm>
        </p:spPr>
        <p:txBody>
          <a:bodyPr/>
          <a:lstStyle/>
          <a:p>
            <a:r>
              <a:rPr lang="en-US" sz="2600"/>
              <a:t>3 variables Karnaugh map</a:t>
            </a:r>
            <a:endParaRPr lang="th-TH" sz="2600"/>
          </a:p>
        </p:txBody>
      </p:sp>
      <p:graphicFrame>
        <p:nvGraphicFramePr>
          <p:cNvPr id="26646" name="Group 22"/>
          <p:cNvGraphicFramePr>
            <a:graphicFrameLocks noGrp="1"/>
          </p:cNvGraphicFramePr>
          <p:nvPr>
            <p:ph sz="quarter" idx="2"/>
          </p:nvPr>
        </p:nvGraphicFramePr>
        <p:xfrm>
          <a:off x="2700338" y="3860800"/>
          <a:ext cx="3924300" cy="2057400"/>
        </p:xfrm>
        <a:graphic>
          <a:graphicData uri="http://schemas.openxmlformats.org/drawingml/2006/table">
            <a:tbl>
              <a:tblPr/>
              <a:tblGrid>
                <a:gridCol w="981075"/>
                <a:gridCol w="981075"/>
                <a:gridCol w="981075"/>
                <a:gridCol w="981075"/>
              </a:tblGrid>
              <a:tr h="10287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48" name="Line 24"/>
          <p:cNvSpPr>
            <a:spLocks noChangeShapeType="1"/>
          </p:cNvSpPr>
          <p:nvPr/>
        </p:nvSpPr>
        <p:spPr bwMode="auto">
          <a:xfrm flipH="1" flipV="1">
            <a:off x="2124075" y="3284538"/>
            <a:ext cx="576263" cy="576262"/>
          </a:xfrm>
          <a:prstGeom prst="line">
            <a:avLst/>
          </a:prstGeom>
          <a:noFill/>
          <a:ln w="28575">
            <a:solidFill>
              <a:schemeClr val="tx1"/>
            </a:solidFill>
            <a:round/>
            <a:headEnd/>
            <a:tailEnd/>
          </a:ln>
          <a:effectLst/>
        </p:spPr>
        <p:txBody>
          <a:bodyPr/>
          <a:lstStyle/>
          <a:p>
            <a:endParaRPr lang="en-US"/>
          </a:p>
        </p:txBody>
      </p:sp>
      <p:sp>
        <p:nvSpPr>
          <p:cNvPr id="26649" name="Text Box 25"/>
          <p:cNvSpPr txBox="1">
            <a:spLocks noChangeArrowheads="1"/>
          </p:cNvSpPr>
          <p:nvPr/>
        </p:nvSpPr>
        <p:spPr bwMode="auto">
          <a:xfrm>
            <a:off x="2341563" y="3213100"/>
            <a:ext cx="574675" cy="396875"/>
          </a:xfrm>
          <a:prstGeom prst="rect">
            <a:avLst/>
          </a:prstGeom>
          <a:noFill/>
          <a:ln w="9525">
            <a:noFill/>
            <a:miter lim="800000"/>
            <a:headEnd/>
            <a:tailEnd/>
          </a:ln>
          <a:effectLst/>
        </p:spPr>
        <p:txBody>
          <a:bodyPr wrap="none">
            <a:spAutoFit/>
          </a:bodyPr>
          <a:lstStyle/>
          <a:p>
            <a:r>
              <a:rPr lang="en-US" sz="2000" b="1">
                <a:effectLst>
                  <a:outerShdw blurRad="38100" dist="38100" dir="2700000" algn="tl">
                    <a:srgbClr val="C0C0C0"/>
                  </a:outerShdw>
                </a:effectLst>
              </a:rPr>
              <a:t>AB</a:t>
            </a:r>
            <a:endParaRPr lang="th-TH" sz="2000" b="1">
              <a:effectLst>
                <a:outerShdw blurRad="38100" dist="38100" dir="2700000" algn="tl">
                  <a:srgbClr val="C0C0C0"/>
                </a:outerShdw>
              </a:effectLst>
            </a:endParaRPr>
          </a:p>
        </p:txBody>
      </p:sp>
      <p:sp>
        <p:nvSpPr>
          <p:cNvPr id="26650" name="Text Box 26"/>
          <p:cNvSpPr txBox="1">
            <a:spLocks noChangeArrowheads="1"/>
          </p:cNvSpPr>
          <p:nvPr/>
        </p:nvSpPr>
        <p:spPr bwMode="auto">
          <a:xfrm>
            <a:off x="2051050" y="3502025"/>
            <a:ext cx="368300" cy="396875"/>
          </a:xfrm>
          <a:prstGeom prst="rect">
            <a:avLst/>
          </a:prstGeom>
          <a:noFill/>
          <a:ln w="9525">
            <a:noFill/>
            <a:miter lim="800000"/>
            <a:headEnd/>
            <a:tailEnd/>
          </a:ln>
          <a:effectLst/>
        </p:spPr>
        <p:txBody>
          <a:bodyPr wrap="none">
            <a:spAutoFit/>
          </a:bodyPr>
          <a:lstStyle/>
          <a:p>
            <a:r>
              <a:rPr lang="en-US" sz="2000" b="1">
                <a:effectLst>
                  <a:outerShdw blurRad="38100" dist="38100" dir="2700000" algn="tl">
                    <a:srgbClr val="C0C0C0"/>
                  </a:outerShdw>
                </a:effectLst>
              </a:rPr>
              <a:t>C</a:t>
            </a:r>
            <a:endParaRPr lang="th-TH" sz="2000" b="1">
              <a:effectLst>
                <a:outerShdw blurRad="38100" dist="38100" dir="2700000" algn="tl">
                  <a:srgbClr val="C0C0C0"/>
                </a:outerShdw>
              </a:effectLst>
            </a:endParaRPr>
          </a:p>
        </p:txBody>
      </p:sp>
      <p:sp>
        <p:nvSpPr>
          <p:cNvPr id="26651" name="Text Box 27"/>
          <p:cNvSpPr txBox="1">
            <a:spLocks noChangeArrowheads="1"/>
          </p:cNvSpPr>
          <p:nvPr/>
        </p:nvSpPr>
        <p:spPr bwMode="auto">
          <a:xfrm>
            <a:off x="2843213" y="3502025"/>
            <a:ext cx="508000" cy="366713"/>
          </a:xfrm>
          <a:prstGeom prst="rect">
            <a:avLst/>
          </a:prstGeom>
          <a:noFill/>
          <a:ln w="9525">
            <a:noFill/>
            <a:miter lim="800000"/>
            <a:headEnd/>
            <a:tailEnd/>
          </a:ln>
          <a:effectLst/>
        </p:spPr>
        <p:txBody>
          <a:bodyPr wrap="none">
            <a:spAutoFit/>
          </a:bodyPr>
          <a:lstStyle/>
          <a:p>
            <a:r>
              <a:rPr lang="en-US" b="1"/>
              <a:t>00</a:t>
            </a:r>
            <a:endParaRPr lang="th-TH" b="1"/>
          </a:p>
        </p:txBody>
      </p:sp>
      <p:sp>
        <p:nvSpPr>
          <p:cNvPr id="26652" name="Text Box 28"/>
          <p:cNvSpPr txBox="1">
            <a:spLocks noChangeArrowheads="1"/>
          </p:cNvSpPr>
          <p:nvPr/>
        </p:nvSpPr>
        <p:spPr bwMode="auto">
          <a:xfrm>
            <a:off x="3851275" y="3502025"/>
            <a:ext cx="508000" cy="366713"/>
          </a:xfrm>
          <a:prstGeom prst="rect">
            <a:avLst/>
          </a:prstGeom>
          <a:noFill/>
          <a:ln w="9525">
            <a:noFill/>
            <a:miter lim="800000"/>
            <a:headEnd/>
            <a:tailEnd/>
          </a:ln>
          <a:effectLst/>
        </p:spPr>
        <p:txBody>
          <a:bodyPr wrap="none">
            <a:spAutoFit/>
          </a:bodyPr>
          <a:lstStyle/>
          <a:p>
            <a:r>
              <a:rPr lang="en-US" b="1"/>
              <a:t>01</a:t>
            </a:r>
            <a:endParaRPr lang="th-TH" b="1"/>
          </a:p>
        </p:txBody>
      </p:sp>
      <p:sp>
        <p:nvSpPr>
          <p:cNvPr id="26653" name="Text Box 29"/>
          <p:cNvSpPr txBox="1">
            <a:spLocks noChangeArrowheads="1"/>
          </p:cNvSpPr>
          <p:nvPr/>
        </p:nvSpPr>
        <p:spPr bwMode="auto">
          <a:xfrm>
            <a:off x="4859338" y="3502025"/>
            <a:ext cx="508000" cy="366713"/>
          </a:xfrm>
          <a:prstGeom prst="rect">
            <a:avLst/>
          </a:prstGeom>
          <a:noFill/>
          <a:ln w="9525">
            <a:noFill/>
            <a:miter lim="800000"/>
            <a:headEnd/>
            <a:tailEnd/>
          </a:ln>
          <a:effectLst/>
        </p:spPr>
        <p:txBody>
          <a:bodyPr wrap="none">
            <a:spAutoFit/>
          </a:bodyPr>
          <a:lstStyle/>
          <a:p>
            <a:r>
              <a:rPr lang="en-US" b="1"/>
              <a:t>11</a:t>
            </a:r>
            <a:endParaRPr lang="th-TH" b="1"/>
          </a:p>
        </p:txBody>
      </p:sp>
      <p:sp>
        <p:nvSpPr>
          <p:cNvPr id="26654" name="Text Box 30"/>
          <p:cNvSpPr txBox="1">
            <a:spLocks noChangeArrowheads="1"/>
          </p:cNvSpPr>
          <p:nvPr/>
        </p:nvSpPr>
        <p:spPr bwMode="auto">
          <a:xfrm>
            <a:off x="5867400" y="3502025"/>
            <a:ext cx="508000" cy="366713"/>
          </a:xfrm>
          <a:prstGeom prst="rect">
            <a:avLst/>
          </a:prstGeom>
          <a:noFill/>
          <a:ln w="9525">
            <a:noFill/>
            <a:miter lim="800000"/>
            <a:headEnd/>
            <a:tailEnd/>
          </a:ln>
          <a:effectLst/>
        </p:spPr>
        <p:txBody>
          <a:bodyPr wrap="none">
            <a:spAutoFit/>
          </a:bodyPr>
          <a:lstStyle/>
          <a:p>
            <a:r>
              <a:rPr lang="en-US" b="1"/>
              <a:t>10</a:t>
            </a:r>
            <a:endParaRPr lang="th-TH" b="1"/>
          </a:p>
        </p:txBody>
      </p:sp>
      <p:sp>
        <p:nvSpPr>
          <p:cNvPr id="26655" name="Text Box 31"/>
          <p:cNvSpPr txBox="1">
            <a:spLocks noChangeArrowheads="1"/>
          </p:cNvSpPr>
          <p:nvPr/>
        </p:nvSpPr>
        <p:spPr bwMode="auto">
          <a:xfrm>
            <a:off x="2354263" y="4195763"/>
            <a:ext cx="365125" cy="396875"/>
          </a:xfrm>
          <a:prstGeom prst="rect">
            <a:avLst/>
          </a:prstGeom>
          <a:noFill/>
          <a:ln w="9525">
            <a:noFill/>
            <a:miter lim="800000"/>
            <a:headEnd/>
            <a:tailEnd/>
          </a:ln>
          <a:effectLst/>
        </p:spPr>
        <p:txBody>
          <a:bodyPr wrap="none">
            <a:spAutoFit/>
          </a:bodyPr>
          <a:lstStyle/>
          <a:p>
            <a:r>
              <a:rPr lang="en-US" sz="2000" b="1"/>
              <a:t>0</a:t>
            </a:r>
            <a:endParaRPr lang="th-TH" sz="2000" b="1"/>
          </a:p>
        </p:txBody>
      </p:sp>
      <p:sp>
        <p:nvSpPr>
          <p:cNvPr id="26656" name="Text Box 32"/>
          <p:cNvSpPr txBox="1">
            <a:spLocks noChangeArrowheads="1"/>
          </p:cNvSpPr>
          <p:nvPr/>
        </p:nvSpPr>
        <p:spPr bwMode="auto">
          <a:xfrm>
            <a:off x="2339975" y="5229225"/>
            <a:ext cx="365125" cy="396875"/>
          </a:xfrm>
          <a:prstGeom prst="rect">
            <a:avLst/>
          </a:prstGeom>
          <a:noFill/>
          <a:ln w="9525">
            <a:noFill/>
            <a:miter lim="800000"/>
            <a:headEnd/>
            <a:tailEnd/>
          </a:ln>
          <a:effectLst/>
        </p:spPr>
        <p:txBody>
          <a:bodyPr wrap="none">
            <a:spAutoFit/>
          </a:bodyPr>
          <a:lstStyle/>
          <a:p>
            <a:r>
              <a:rPr lang="en-US" sz="2000" b="1"/>
              <a:t>1</a:t>
            </a:r>
            <a:endParaRPr lang="th-TH" sz="2000" b="1"/>
          </a:p>
        </p:txBody>
      </p:sp>
      <p:graphicFrame>
        <p:nvGraphicFramePr>
          <p:cNvPr id="26657" name="Object 33"/>
          <p:cNvGraphicFramePr>
            <a:graphicFrameLocks noChangeAspect="1"/>
          </p:cNvGraphicFramePr>
          <p:nvPr>
            <p:ph sz="quarter" idx="3"/>
          </p:nvPr>
        </p:nvGraphicFramePr>
        <p:xfrm>
          <a:off x="2700338" y="4221163"/>
          <a:ext cx="936625" cy="484187"/>
        </p:xfrm>
        <a:graphic>
          <a:graphicData uri="http://schemas.openxmlformats.org/presentationml/2006/ole">
            <p:oleObj spid="_x0000_s26657" name="Equation" r:id="rId3" imgW="393480" imgH="203040" progId="Equation.3">
              <p:embed/>
            </p:oleObj>
          </a:graphicData>
        </a:graphic>
      </p:graphicFrame>
      <p:graphicFrame>
        <p:nvGraphicFramePr>
          <p:cNvPr id="26659" name="Object 35"/>
          <p:cNvGraphicFramePr>
            <a:graphicFrameLocks noChangeAspect="1"/>
          </p:cNvGraphicFramePr>
          <p:nvPr/>
        </p:nvGraphicFramePr>
        <p:xfrm>
          <a:off x="3722688" y="4221163"/>
          <a:ext cx="906462" cy="484187"/>
        </p:xfrm>
        <a:graphic>
          <a:graphicData uri="http://schemas.openxmlformats.org/presentationml/2006/ole">
            <p:oleObj spid="_x0000_s26659" name="Equation" r:id="rId4" imgW="380880" imgH="203040" progId="Equation.3">
              <p:embed/>
            </p:oleObj>
          </a:graphicData>
        </a:graphic>
      </p:graphicFrame>
      <p:graphicFrame>
        <p:nvGraphicFramePr>
          <p:cNvPr id="26660" name="Object 36"/>
          <p:cNvGraphicFramePr>
            <a:graphicFrameLocks noChangeAspect="1"/>
          </p:cNvGraphicFramePr>
          <p:nvPr/>
        </p:nvGraphicFramePr>
        <p:xfrm>
          <a:off x="4716463" y="4221163"/>
          <a:ext cx="876300" cy="484187"/>
        </p:xfrm>
        <a:graphic>
          <a:graphicData uri="http://schemas.openxmlformats.org/presentationml/2006/ole">
            <p:oleObj spid="_x0000_s26660" name="Equation" r:id="rId5" imgW="368280" imgH="203040" progId="Equation.3">
              <p:embed/>
            </p:oleObj>
          </a:graphicData>
        </a:graphic>
      </p:graphicFrame>
      <p:graphicFrame>
        <p:nvGraphicFramePr>
          <p:cNvPr id="26661" name="Object 37"/>
          <p:cNvGraphicFramePr>
            <a:graphicFrameLocks noChangeAspect="1"/>
          </p:cNvGraphicFramePr>
          <p:nvPr/>
        </p:nvGraphicFramePr>
        <p:xfrm>
          <a:off x="5667375" y="4221163"/>
          <a:ext cx="906463" cy="484187"/>
        </p:xfrm>
        <a:graphic>
          <a:graphicData uri="http://schemas.openxmlformats.org/presentationml/2006/ole">
            <p:oleObj spid="_x0000_s26661" name="Equation" r:id="rId6" imgW="380880" imgH="203040" progId="Equation.3">
              <p:embed/>
            </p:oleObj>
          </a:graphicData>
        </a:graphic>
      </p:graphicFrame>
      <p:graphicFrame>
        <p:nvGraphicFramePr>
          <p:cNvPr id="26662" name="Object 38"/>
          <p:cNvGraphicFramePr>
            <a:graphicFrameLocks noChangeAspect="1"/>
          </p:cNvGraphicFramePr>
          <p:nvPr/>
        </p:nvGraphicFramePr>
        <p:xfrm>
          <a:off x="2714625" y="5157788"/>
          <a:ext cx="906463" cy="484187"/>
        </p:xfrm>
        <a:graphic>
          <a:graphicData uri="http://schemas.openxmlformats.org/presentationml/2006/ole">
            <p:oleObj spid="_x0000_s26662" name="Equation" r:id="rId7" imgW="380880" imgH="203040" progId="Equation.3">
              <p:embed/>
            </p:oleObj>
          </a:graphicData>
        </a:graphic>
      </p:graphicFrame>
      <p:graphicFrame>
        <p:nvGraphicFramePr>
          <p:cNvPr id="26663" name="Object 39"/>
          <p:cNvGraphicFramePr>
            <a:graphicFrameLocks noChangeAspect="1"/>
          </p:cNvGraphicFramePr>
          <p:nvPr/>
        </p:nvGraphicFramePr>
        <p:xfrm>
          <a:off x="3738563" y="5157788"/>
          <a:ext cx="876300" cy="484187"/>
        </p:xfrm>
        <a:graphic>
          <a:graphicData uri="http://schemas.openxmlformats.org/presentationml/2006/ole">
            <p:oleObj spid="_x0000_s26663" name="Equation" r:id="rId8" imgW="368280" imgH="203040" progId="Equation.3">
              <p:embed/>
            </p:oleObj>
          </a:graphicData>
        </a:graphic>
      </p:graphicFrame>
      <p:graphicFrame>
        <p:nvGraphicFramePr>
          <p:cNvPr id="26664" name="Object 40"/>
          <p:cNvGraphicFramePr>
            <a:graphicFrameLocks noChangeAspect="1"/>
          </p:cNvGraphicFramePr>
          <p:nvPr/>
        </p:nvGraphicFramePr>
        <p:xfrm>
          <a:off x="4760913" y="5187950"/>
          <a:ext cx="846137" cy="423863"/>
        </p:xfrm>
        <a:graphic>
          <a:graphicData uri="http://schemas.openxmlformats.org/presentationml/2006/ole">
            <p:oleObj spid="_x0000_s26664" name="Equation" r:id="rId9" imgW="355320" imgH="177480" progId="Equation.3">
              <p:embed/>
            </p:oleObj>
          </a:graphicData>
        </a:graphic>
      </p:graphicFrame>
      <p:graphicFrame>
        <p:nvGraphicFramePr>
          <p:cNvPr id="26665" name="Object 41"/>
          <p:cNvGraphicFramePr>
            <a:graphicFrameLocks noChangeAspect="1"/>
          </p:cNvGraphicFramePr>
          <p:nvPr/>
        </p:nvGraphicFramePr>
        <p:xfrm>
          <a:off x="5683250" y="5129213"/>
          <a:ext cx="876300" cy="484187"/>
        </p:xfrm>
        <a:graphic>
          <a:graphicData uri="http://schemas.openxmlformats.org/presentationml/2006/ole">
            <p:oleObj spid="_x0000_s26665" name="Equation" r:id="rId10" imgW="368280" imgH="203040" progId="Equation.3">
              <p:embed/>
            </p:oleObj>
          </a:graphicData>
        </a:graphic>
      </p:graphicFrame>
      <p:sp>
        <p:nvSpPr>
          <p:cNvPr id="26666" name="Text Box 42"/>
          <p:cNvSpPr txBox="1">
            <a:spLocks noChangeArrowheads="1"/>
          </p:cNvSpPr>
          <p:nvPr/>
        </p:nvSpPr>
        <p:spPr bwMode="auto">
          <a:xfrm>
            <a:off x="3348038" y="3846513"/>
            <a:ext cx="346075" cy="366712"/>
          </a:xfrm>
          <a:prstGeom prst="rect">
            <a:avLst/>
          </a:prstGeom>
          <a:noFill/>
          <a:ln w="9525">
            <a:noFill/>
            <a:miter lim="800000"/>
            <a:headEnd/>
            <a:tailEnd/>
          </a:ln>
          <a:effectLst/>
        </p:spPr>
        <p:txBody>
          <a:bodyPr wrap="none">
            <a:spAutoFit/>
          </a:bodyPr>
          <a:lstStyle/>
          <a:p>
            <a:r>
              <a:rPr lang="en-US" b="1">
                <a:solidFill>
                  <a:srgbClr val="A50021"/>
                </a:solidFill>
              </a:rPr>
              <a:t>0</a:t>
            </a:r>
            <a:endParaRPr lang="th-TH" b="1">
              <a:solidFill>
                <a:srgbClr val="A50021"/>
              </a:solidFill>
            </a:endParaRPr>
          </a:p>
        </p:txBody>
      </p:sp>
      <p:sp>
        <p:nvSpPr>
          <p:cNvPr id="26667" name="Text Box 43"/>
          <p:cNvSpPr txBox="1">
            <a:spLocks noChangeArrowheads="1"/>
          </p:cNvSpPr>
          <p:nvPr/>
        </p:nvSpPr>
        <p:spPr bwMode="auto">
          <a:xfrm>
            <a:off x="4356100" y="3854450"/>
            <a:ext cx="346075" cy="366713"/>
          </a:xfrm>
          <a:prstGeom prst="rect">
            <a:avLst/>
          </a:prstGeom>
          <a:noFill/>
          <a:ln w="9525">
            <a:noFill/>
            <a:miter lim="800000"/>
            <a:headEnd/>
            <a:tailEnd/>
          </a:ln>
          <a:effectLst/>
        </p:spPr>
        <p:txBody>
          <a:bodyPr wrap="none">
            <a:spAutoFit/>
          </a:bodyPr>
          <a:lstStyle/>
          <a:p>
            <a:r>
              <a:rPr lang="en-US" b="1">
                <a:solidFill>
                  <a:srgbClr val="A50021"/>
                </a:solidFill>
              </a:rPr>
              <a:t>2</a:t>
            </a:r>
            <a:endParaRPr lang="th-TH" b="1">
              <a:solidFill>
                <a:srgbClr val="A50021"/>
              </a:solidFill>
            </a:endParaRPr>
          </a:p>
        </p:txBody>
      </p:sp>
      <p:sp>
        <p:nvSpPr>
          <p:cNvPr id="26668" name="Text Box 44"/>
          <p:cNvSpPr txBox="1">
            <a:spLocks noChangeArrowheads="1"/>
          </p:cNvSpPr>
          <p:nvPr/>
        </p:nvSpPr>
        <p:spPr bwMode="auto">
          <a:xfrm>
            <a:off x="5335588" y="3846513"/>
            <a:ext cx="346075" cy="366712"/>
          </a:xfrm>
          <a:prstGeom prst="rect">
            <a:avLst/>
          </a:prstGeom>
          <a:noFill/>
          <a:ln w="9525">
            <a:noFill/>
            <a:miter lim="800000"/>
            <a:headEnd/>
            <a:tailEnd/>
          </a:ln>
          <a:effectLst/>
        </p:spPr>
        <p:txBody>
          <a:bodyPr wrap="none">
            <a:spAutoFit/>
          </a:bodyPr>
          <a:lstStyle/>
          <a:p>
            <a:r>
              <a:rPr lang="en-US" b="1">
                <a:solidFill>
                  <a:srgbClr val="A50021"/>
                </a:solidFill>
              </a:rPr>
              <a:t>6</a:t>
            </a:r>
            <a:endParaRPr lang="th-TH" b="1">
              <a:solidFill>
                <a:srgbClr val="A50021"/>
              </a:solidFill>
            </a:endParaRPr>
          </a:p>
        </p:txBody>
      </p:sp>
      <p:sp>
        <p:nvSpPr>
          <p:cNvPr id="26669" name="Text Box 45"/>
          <p:cNvSpPr txBox="1">
            <a:spLocks noChangeArrowheads="1"/>
          </p:cNvSpPr>
          <p:nvPr/>
        </p:nvSpPr>
        <p:spPr bwMode="auto">
          <a:xfrm>
            <a:off x="6300788" y="3846513"/>
            <a:ext cx="346075" cy="366712"/>
          </a:xfrm>
          <a:prstGeom prst="rect">
            <a:avLst/>
          </a:prstGeom>
          <a:noFill/>
          <a:ln w="9525">
            <a:noFill/>
            <a:miter lim="800000"/>
            <a:headEnd/>
            <a:tailEnd/>
          </a:ln>
          <a:effectLst/>
        </p:spPr>
        <p:txBody>
          <a:bodyPr wrap="none">
            <a:spAutoFit/>
          </a:bodyPr>
          <a:lstStyle/>
          <a:p>
            <a:r>
              <a:rPr lang="en-US" b="1">
                <a:solidFill>
                  <a:srgbClr val="A50021"/>
                </a:solidFill>
              </a:rPr>
              <a:t>4</a:t>
            </a:r>
            <a:endParaRPr lang="th-TH" b="1">
              <a:solidFill>
                <a:srgbClr val="A50021"/>
              </a:solidFill>
            </a:endParaRPr>
          </a:p>
        </p:txBody>
      </p:sp>
      <p:sp>
        <p:nvSpPr>
          <p:cNvPr id="26670" name="Text Box 46"/>
          <p:cNvSpPr txBox="1">
            <a:spLocks noChangeArrowheads="1"/>
          </p:cNvSpPr>
          <p:nvPr/>
        </p:nvSpPr>
        <p:spPr bwMode="auto">
          <a:xfrm>
            <a:off x="6272213" y="4897438"/>
            <a:ext cx="346075" cy="366712"/>
          </a:xfrm>
          <a:prstGeom prst="rect">
            <a:avLst/>
          </a:prstGeom>
          <a:noFill/>
          <a:ln w="9525">
            <a:noFill/>
            <a:miter lim="800000"/>
            <a:headEnd/>
            <a:tailEnd/>
          </a:ln>
          <a:effectLst/>
        </p:spPr>
        <p:txBody>
          <a:bodyPr wrap="none">
            <a:spAutoFit/>
          </a:bodyPr>
          <a:lstStyle/>
          <a:p>
            <a:r>
              <a:rPr lang="en-US" b="1">
                <a:solidFill>
                  <a:srgbClr val="A50021"/>
                </a:solidFill>
              </a:rPr>
              <a:t>5</a:t>
            </a:r>
            <a:endParaRPr lang="th-TH" b="1">
              <a:solidFill>
                <a:srgbClr val="A50021"/>
              </a:solidFill>
            </a:endParaRPr>
          </a:p>
        </p:txBody>
      </p:sp>
      <p:sp>
        <p:nvSpPr>
          <p:cNvPr id="26671" name="Text Box 47"/>
          <p:cNvSpPr txBox="1">
            <a:spLocks noChangeArrowheads="1"/>
          </p:cNvSpPr>
          <p:nvPr/>
        </p:nvSpPr>
        <p:spPr bwMode="auto">
          <a:xfrm>
            <a:off x="4337050" y="4883150"/>
            <a:ext cx="346075" cy="366713"/>
          </a:xfrm>
          <a:prstGeom prst="rect">
            <a:avLst/>
          </a:prstGeom>
          <a:noFill/>
          <a:ln w="9525">
            <a:noFill/>
            <a:miter lim="800000"/>
            <a:headEnd/>
            <a:tailEnd/>
          </a:ln>
          <a:effectLst/>
        </p:spPr>
        <p:txBody>
          <a:bodyPr wrap="none">
            <a:spAutoFit/>
          </a:bodyPr>
          <a:lstStyle/>
          <a:p>
            <a:r>
              <a:rPr lang="en-US" b="1">
                <a:solidFill>
                  <a:srgbClr val="A50021"/>
                </a:solidFill>
              </a:rPr>
              <a:t>3</a:t>
            </a:r>
            <a:endParaRPr lang="th-TH" b="1">
              <a:solidFill>
                <a:srgbClr val="A50021"/>
              </a:solidFill>
            </a:endParaRPr>
          </a:p>
        </p:txBody>
      </p:sp>
      <p:sp>
        <p:nvSpPr>
          <p:cNvPr id="26672" name="Text Box 48"/>
          <p:cNvSpPr txBox="1">
            <a:spLocks noChangeArrowheads="1"/>
          </p:cNvSpPr>
          <p:nvPr/>
        </p:nvSpPr>
        <p:spPr bwMode="auto">
          <a:xfrm>
            <a:off x="3348038" y="4891088"/>
            <a:ext cx="346075" cy="366712"/>
          </a:xfrm>
          <a:prstGeom prst="rect">
            <a:avLst/>
          </a:prstGeom>
          <a:noFill/>
          <a:ln w="9525">
            <a:noFill/>
            <a:miter lim="800000"/>
            <a:headEnd/>
            <a:tailEnd/>
          </a:ln>
          <a:effectLst/>
        </p:spPr>
        <p:txBody>
          <a:bodyPr wrap="none">
            <a:spAutoFit/>
          </a:bodyPr>
          <a:lstStyle/>
          <a:p>
            <a:r>
              <a:rPr lang="en-US" b="1">
                <a:solidFill>
                  <a:srgbClr val="A50021"/>
                </a:solidFill>
              </a:rPr>
              <a:t>1</a:t>
            </a:r>
            <a:endParaRPr lang="th-TH" b="1">
              <a:solidFill>
                <a:srgbClr val="A50021"/>
              </a:solidFill>
            </a:endParaRPr>
          </a:p>
        </p:txBody>
      </p:sp>
      <p:sp>
        <p:nvSpPr>
          <p:cNvPr id="26673" name="Text Box 49"/>
          <p:cNvSpPr txBox="1">
            <a:spLocks noChangeArrowheads="1"/>
          </p:cNvSpPr>
          <p:nvPr/>
        </p:nvSpPr>
        <p:spPr bwMode="auto">
          <a:xfrm>
            <a:off x="5321300" y="4883150"/>
            <a:ext cx="346075" cy="366713"/>
          </a:xfrm>
          <a:prstGeom prst="rect">
            <a:avLst/>
          </a:prstGeom>
          <a:noFill/>
          <a:ln w="9525">
            <a:noFill/>
            <a:miter lim="800000"/>
            <a:headEnd/>
            <a:tailEnd/>
          </a:ln>
          <a:effectLst/>
        </p:spPr>
        <p:txBody>
          <a:bodyPr wrap="none">
            <a:spAutoFit/>
          </a:bodyPr>
          <a:lstStyle/>
          <a:p>
            <a:r>
              <a:rPr lang="en-US" b="1">
                <a:solidFill>
                  <a:srgbClr val="A50021"/>
                </a:solidFill>
              </a:rPr>
              <a:t>7</a:t>
            </a:r>
            <a:endParaRPr lang="th-TH" b="1">
              <a:solidFill>
                <a:srgbClr val="A50021"/>
              </a:solidFill>
            </a:endParaRPr>
          </a:p>
        </p:txBody>
      </p:sp>
      <p:sp>
        <p:nvSpPr>
          <p:cNvPr id="26674" name="Text Box 50"/>
          <p:cNvSpPr txBox="1">
            <a:spLocks noChangeArrowheads="1"/>
          </p:cNvSpPr>
          <p:nvPr/>
        </p:nvSpPr>
        <p:spPr bwMode="auto">
          <a:xfrm>
            <a:off x="3492500" y="2565400"/>
            <a:ext cx="2016125" cy="406400"/>
          </a:xfrm>
          <a:prstGeom prst="rect">
            <a:avLst/>
          </a:prstGeom>
          <a:noFill/>
          <a:ln w="9525">
            <a:solidFill>
              <a:schemeClr val="accent2"/>
            </a:solidFill>
            <a:miter lim="800000"/>
            <a:headEnd/>
            <a:tailEnd/>
          </a:ln>
          <a:effectLst/>
        </p:spPr>
        <p:txBody>
          <a:bodyPr>
            <a:spAutoFit/>
          </a:bodyPr>
          <a:lstStyle/>
          <a:p>
            <a:r>
              <a:rPr lang="en-US" sz="2000" b="1">
                <a:solidFill>
                  <a:srgbClr val="0000CC"/>
                </a:solidFill>
              </a:rPr>
              <a:t>Cell = 2</a:t>
            </a:r>
            <a:r>
              <a:rPr lang="en-US" sz="2000" b="1" baseline="30000">
                <a:solidFill>
                  <a:srgbClr val="0000CC"/>
                </a:solidFill>
              </a:rPr>
              <a:t>3</a:t>
            </a:r>
            <a:r>
              <a:rPr lang="en-US" sz="2000" b="1">
                <a:solidFill>
                  <a:srgbClr val="0000CC"/>
                </a:solidFill>
              </a:rPr>
              <a:t>=8</a:t>
            </a:r>
            <a:endParaRPr lang="th-TH" sz="2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6657"/>
                                        </p:tgtEl>
                                        <p:attrNameLst>
                                          <p:attrName>style.visibility</p:attrName>
                                        </p:attrNameLst>
                                      </p:cBhvr>
                                      <p:to>
                                        <p:strVal val="visible"/>
                                      </p:to>
                                    </p:set>
                                    <p:animEffect transition="in" filter="checkerboard(across)">
                                      <p:cBhvr>
                                        <p:cTn id="7" dur="500"/>
                                        <p:tgtEl>
                                          <p:spTgt spid="26657"/>
                                        </p:tgtEl>
                                      </p:cBhvr>
                                    </p:animEffect>
                                  </p:childTnLst>
                                </p:cTn>
                              </p:par>
                              <p:par>
                                <p:cTn id="8" presetID="5" presetClass="entr" presetSubtype="10" fill="hold" nodeType="withEffect">
                                  <p:stCondLst>
                                    <p:cond delay="0"/>
                                  </p:stCondLst>
                                  <p:childTnLst>
                                    <p:set>
                                      <p:cBhvr>
                                        <p:cTn id="9" dur="1" fill="hold">
                                          <p:stCondLst>
                                            <p:cond delay="0"/>
                                          </p:stCondLst>
                                        </p:cTn>
                                        <p:tgtEl>
                                          <p:spTgt spid="26659"/>
                                        </p:tgtEl>
                                        <p:attrNameLst>
                                          <p:attrName>style.visibility</p:attrName>
                                        </p:attrNameLst>
                                      </p:cBhvr>
                                      <p:to>
                                        <p:strVal val="visible"/>
                                      </p:to>
                                    </p:set>
                                    <p:animEffect transition="in" filter="checkerboard(across)">
                                      <p:cBhvr>
                                        <p:cTn id="10" dur="500"/>
                                        <p:tgtEl>
                                          <p:spTgt spid="26659"/>
                                        </p:tgtEl>
                                      </p:cBhvr>
                                    </p:animEffect>
                                  </p:childTnLst>
                                </p:cTn>
                              </p:par>
                              <p:par>
                                <p:cTn id="11" presetID="5" presetClass="entr" presetSubtype="10" fill="hold" nodeType="withEffect">
                                  <p:stCondLst>
                                    <p:cond delay="0"/>
                                  </p:stCondLst>
                                  <p:childTnLst>
                                    <p:set>
                                      <p:cBhvr>
                                        <p:cTn id="12" dur="1" fill="hold">
                                          <p:stCondLst>
                                            <p:cond delay="0"/>
                                          </p:stCondLst>
                                        </p:cTn>
                                        <p:tgtEl>
                                          <p:spTgt spid="26660"/>
                                        </p:tgtEl>
                                        <p:attrNameLst>
                                          <p:attrName>style.visibility</p:attrName>
                                        </p:attrNameLst>
                                      </p:cBhvr>
                                      <p:to>
                                        <p:strVal val="visible"/>
                                      </p:to>
                                    </p:set>
                                    <p:animEffect transition="in" filter="checkerboard(across)">
                                      <p:cBhvr>
                                        <p:cTn id="13" dur="500"/>
                                        <p:tgtEl>
                                          <p:spTgt spid="26660"/>
                                        </p:tgtEl>
                                      </p:cBhvr>
                                    </p:animEffect>
                                  </p:childTnLst>
                                </p:cTn>
                              </p:par>
                              <p:par>
                                <p:cTn id="14" presetID="5" presetClass="entr" presetSubtype="10" fill="hold" nodeType="withEffect">
                                  <p:stCondLst>
                                    <p:cond delay="0"/>
                                  </p:stCondLst>
                                  <p:childTnLst>
                                    <p:set>
                                      <p:cBhvr>
                                        <p:cTn id="15" dur="1" fill="hold">
                                          <p:stCondLst>
                                            <p:cond delay="0"/>
                                          </p:stCondLst>
                                        </p:cTn>
                                        <p:tgtEl>
                                          <p:spTgt spid="26661"/>
                                        </p:tgtEl>
                                        <p:attrNameLst>
                                          <p:attrName>style.visibility</p:attrName>
                                        </p:attrNameLst>
                                      </p:cBhvr>
                                      <p:to>
                                        <p:strVal val="visible"/>
                                      </p:to>
                                    </p:set>
                                    <p:animEffect transition="in" filter="checkerboard(across)">
                                      <p:cBhvr>
                                        <p:cTn id="16" dur="500"/>
                                        <p:tgtEl>
                                          <p:spTgt spid="26661"/>
                                        </p:tgtEl>
                                      </p:cBhvr>
                                    </p:animEffect>
                                  </p:childTnLst>
                                </p:cTn>
                              </p:par>
                              <p:par>
                                <p:cTn id="17" presetID="5" presetClass="entr" presetSubtype="10" fill="hold" nodeType="withEffect">
                                  <p:stCondLst>
                                    <p:cond delay="0"/>
                                  </p:stCondLst>
                                  <p:childTnLst>
                                    <p:set>
                                      <p:cBhvr>
                                        <p:cTn id="18" dur="1" fill="hold">
                                          <p:stCondLst>
                                            <p:cond delay="0"/>
                                          </p:stCondLst>
                                        </p:cTn>
                                        <p:tgtEl>
                                          <p:spTgt spid="26662"/>
                                        </p:tgtEl>
                                        <p:attrNameLst>
                                          <p:attrName>style.visibility</p:attrName>
                                        </p:attrNameLst>
                                      </p:cBhvr>
                                      <p:to>
                                        <p:strVal val="visible"/>
                                      </p:to>
                                    </p:set>
                                    <p:animEffect transition="in" filter="checkerboard(across)">
                                      <p:cBhvr>
                                        <p:cTn id="19" dur="500"/>
                                        <p:tgtEl>
                                          <p:spTgt spid="26662"/>
                                        </p:tgtEl>
                                      </p:cBhvr>
                                    </p:animEffect>
                                  </p:childTnLst>
                                </p:cTn>
                              </p:par>
                              <p:par>
                                <p:cTn id="20" presetID="5" presetClass="entr" presetSubtype="10" fill="hold" nodeType="withEffect">
                                  <p:stCondLst>
                                    <p:cond delay="0"/>
                                  </p:stCondLst>
                                  <p:childTnLst>
                                    <p:set>
                                      <p:cBhvr>
                                        <p:cTn id="21" dur="1" fill="hold">
                                          <p:stCondLst>
                                            <p:cond delay="0"/>
                                          </p:stCondLst>
                                        </p:cTn>
                                        <p:tgtEl>
                                          <p:spTgt spid="26663"/>
                                        </p:tgtEl>
                                        <p:attrNameLst>
                                          <p:attrName>style.visibility</p:attrName>
                                        </p:attrNameLst>
                                      </p:cBhvr>
                                      <p:to>
                                        <p:strVal val="visible"/>
                                      </p:to>
                                    </p:set>
                                    <p:animEffect transition="in" filter="checkerboard(across)">
                                      <p:cBhvr>
                                        <p:cTn id="22" dur="500"/>
                                        <p:tgtEl>
                                          <p:spTgt spid="26663"/>
                                        </p:tgtEl>
                                      </p:cBhvr>
                                    </p:animEffect>
                                  </p:childTnLst>
                                </p:cTn>
                              </p:par>
                              <p:par>
                                <p:cTn id="23" presetID="5" presetClass="entr" presetSubtype="10" fill="hold" nodeType="withEffect">
                                  <p:stCondLst>
                                    <p:cond delay="0"/>
                                  </p:stCondLst>
                                  <p:childTnLst>
                                    <p:set>
                                      <p:cBhvr>
                                        <p:cTn id="24" dur="1" fill="hold">
                                          <p:stCondLst>
                                            <p:cond delay="0"/>
                                          </p:stCondLst>
                                        </p:cTn>
                                        <p:tgtEl>
                                          <p:spTgt spid="26664"/>
                                        </p:tgtEl>
                                        <p:attrNameLst>
                                          <p:attrName>style.visibility</p:attrName>
                                        </p:attrNameLst>
                                      </p:cBhvr>
                                      <p:to>
                                        <p:strVal val="visible"/>
                                      </p:to>
                                    </p:set>
                                    <p:animEffect transition="in" filter="checkerboard(across)">
                                      <p:cBhvr>
                                        <p:cTn id="25" dur="500"/>
                                        <p:tgtEl>
                                          <p:spTgt spid="26664"/>
                                        </p:tgtEl>
                                      </p:cBhvr>
                                    </p:animEffect>
                                  </p:childTnLst>
                                </p:cTn>
                              </p:par>
                              <p:par>
                                <p:cTn id="26" presetID="5" presetClass="entr" presetSubtype="10" fill="hold" nodeType="withEffect">
                                  <p:stCondLst>
                                    <p:cond delay="0"/>
                                  </p:stCondLst>
                                  <p:childTnLst>
                                    <p:set>
                                      <p:cBhvr>
                                        <p:cTn id="27" dur="1" fill="hold">
                                          <p:stCondLst>
                                            <p:cond delay="0"/>
                                          </p:stCondLst>
                                        </p:cTn>
                                        <p:tgtEl>
                                          <p:spTgt spid="26665"/>
                                        </p:tgtEl>
                                        <p:attrNameLst>
                                          <p:attrName>style.visibility</p:attrName>
                                        </p:attrNameLst>
                                      </p:cBhvr>
                                      <p:to>
                                        <p:strVal val="visible"/>
                                      </p:to>
                                    </p:set>
                                    <p:animEffect transition="in" filter="checkerboard(across)">
                                      <p:cBhvr>
                                        <p:cTn id="28" dur="500"/>
                                        <p:tgtEl>
                                          <p:spTgt spid="2666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666"/>
                                        </p:tgtEl>
                                        <p:attrNameLst>
                                          <p:attrName>style.visibility</p:attrName>
                                        </p:attrNameLst>
                                      </p:cBhvr>
                                      <p:to>
                                        <p:strVal val="visible"/>
                                      </p:to>
                                    </p:set>
                                    <p:animEffect transition="in" filter="fade">
                                      <p:cBhvr>
                                        <p:cTn id="33" dur="2000"/>
                                        <p:tgtEl>
                                          <p:spTgt spid="2666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672"/>
                                        </p:tgtEl>
                                        <p:attrNameLst>
                                          <p:attrName>style.visibility</p:attrName>
                                        </p:attrNameLst>
                                      </p:cBhvr>
                                      <p:to>
                                        <p:strVal val="visible"/>
                                      </p:to>
                                    </p:set>
                                    <p:animEffect transition="in" filter="fade">
                                      <p:cBhvr>
                                        <p:cTn id="38" dur="2000"/>
                                        <p:tgtEl>
                                          <p:spTgt spid="2667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667"/>
                                        </p:tgtEl>
                                        <p:attrNameLst>
                                          <p:attrName>style.visibility</p:attrName>
                                        </p:attrNameLst>
                                      </p:cBhvr>
                                      <p:to>
                                        <p:strVal val="visible"/>
                                      </p:to>
                                    </p:set>
                                    <p:animEffect transition="in" filter="fade">
                                      <p:cBhvr>
                                        <p:cTn id="43" dur="2000"/>
                                        <p:tgtEl>
                                          <p:spTgt spid="2666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6671"/>
                                        </p:tgtEl>
                                        <p:attrNameLst>
                                          <p:attrName>style.visibility</p:attrName>
                                        </p:attrNameLst>
                                      </p:cBhvr>
                                      <p:to>
                                        <p:strVal val="visible"/>
                                      </p:to>
                                    </p:set>
                                    <p:animEffect transition="in" filter="fade">
                                      <p:cBhvr>
                                        <p:cTn id="48" dur="2000"/>
                                        <p:tgtEl>
                                          <p:spTgt spid="266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669"/>
                                        </p:tgtEl>
                                        <p:attrNameLst>
                                          <p:attrName>style.visibility</p:attrName>
                                        </p:attrNameLst>
                                      </p:cBhvr>
                                      <p:to>
                                        <p:strVal val="visible"/>
                                      </p:to>
                                    </p:set>
                                    <p:animEffect transition="in" filter="fade">
                                      <p:cBhvr>
                                        <p:cTn id="53" dur="2000"/>
                                        <p:tgtEl>
                                          <p:spTgt spid="2666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670"/>
                                        </p:tgtEl>
                                        <p:attrNameLst>
                                          <p:attrName>style.visibility</p:attrName>
                                        </p:attrNameLst>
                                      </p:cBhvr>
                                      <p:to>
                                        <p:strVal val="visible"/>
                                      </p:to>
                                    </p:set>
                                    <p:animEffect transition="in" filter="fade">
                                      <p:cBhvr>
                                        <p:cTn id="58" dur="2000"/>
                                        <p:tgtEl>
                                          <p:spTgt spid="2667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6668"/>
                                        </p:tgtEl>
                                        <p:attrNameLst>
                                          <p:attrName>style.visibility</p:attrName>
                                        </p:attrNameLst>
                                      </p:cBhvr>
                                      <p:to>
                                        <p:strVal val="visible"/>
                                      </p:to>
                                    </p:set>
                                    <p:animEffect transition="in" filter="fade">
                                      <p:cBhvr>
                                        <p:cTn id="63" dur="2000"/>
                                        <p:tgtEl>
                                          <p:spTgt spid="2666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673"/>
                                        </p:tgtEl>
                                        <p:attrNameLst>
                                          <p:attrName>style.visibility</p:attrName>
                                        </p:attrNameLst>
                                      </p:cBhvr>
                                      <p:to>
                                        <p:strVal val="visible"/>
                                      </p:to>
                                    </p:set>
                                    <p:animEffect transition="in" filter="fade">
                                      <p:cBhvr>
                                        <p:cTn id="68" dur="2000"/>
                                        <p:tgtEl>
                                          <p:spTgt spid="26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66" grpId="0"/>
      <p:bldP spid="26667" grpId="0"/>
      <p:bldP spid="26668" grpId="0"/>
      <p:bldP spid="26669" grpId="0"/>
      <p:bldP spid="26670" grpId="0"/>
      <p:bldP spid="26671" grpId="0"/>
      <p:bldP spid="26672" grpId="0"/>
      <p:bldP spid="266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noFill/>
          <a:ln/>
        </p:spPr>
        <p:txBody>
          <a:bodyPr/>
          <a:lstStyle/>
          <a:p>
            <a:r>
              <a:rPr lang="en-US"/>
              <a:t>Karnaugh maps</a:t>
            </a:r>
            <a:r>
              <a:rPr lang="th-TH"/>
              <a:t> </a:t>
            </a:r>
          </a:p>
        </p:txBody>
      </p:sp>
      <p:sp>
        <p:nvSpPr>
          <p:cNvPr id="30723" name="Rectangle 3"/>
          <p:cNvSpPr>
            <a:spLocks noGrp="1" noChangeArrowheads="1"/>
          </p:cNvSpPr>
          <p:nvPr>
            <p:ph type="body" sz="half" idx="1"/>
          </p:nvPr>
        </p:nvSpPr>
        <p:spPr>
          <a:xfrm>
            <a:off x="566738" y="1752600"/>
            <a:ext cx="6958012" cy="1028700"/>
          </a:xfrm>
        </p:spPr>
        <p:txBody>
          <a:bodyPr/>
          <a:lstStyle/>
          <a:p>
            <a:r>
              <a:rPr lang="en-US" sz="2600"/>
              <a:t>4 variables Karnaugh map</a:t>
            </a:r>
            <a:endParaRPr lang="th-TH" sz="2600"/>
          </a:p>
        </p:txBody>
      </p:sp>
      <p:graphicFrame>
        <p:nvGraphicFramePr>
          <p:cNvPr id="30752" name="Group 32"/>
          <p:cNvGraphicFramePr>
            <a:graphicFrameLocks noGrp="1"/>
          </p:cNvGraphicFramePr>
          <p:nvPr>
            <p:ph sz="half" idx="2"/>
          </p:nvPr>
        </p:nvGraphicFramePr>
        <p:xfrm>
          <a:off x="2051050" y="2997200"/>
          <a:ext cx="5329238" cy="3095626"/>
        </p:xfrm>
        <a:graphic>
          <a:graphicData uri="http://schemas.openxmlformats.org/drawingml/2006/table">
            <a:tbl>
              <a:tblPr/>
              <a:tblGrid>
                <a:gridCol w="1331913"/>
                <a:gridCol w="1333500"/>
                <a:gridCol w="1331912"/>
                <a:gridCol w="1331913"/>
              </a:tblGrid>
              <a:tr h="7747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3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3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5" name="Line 35"/>
          <p:cNvSpPr>
            <a:spLocks noChangeShapeType="1"/>
          </p:cNvSpPr>
          <p:nvPr/>
        </p:nvSpPr>
        <p:spPr bwMode="auto">
          <a:xfrm flipH="1" flipV="1">
            <a:off x="1403350" y="2349500"/>
            <a:ext cx="647700" cy="647700"/>
          </a:xfrm>
          <a:prstGeom prst="line">
            <a:avLst/>
          </a:prstGeom>
          <a:noFill/>
          <a:ln w="28575">
            <a:solidFill>
              <a:schemeClr val="tx1"/>
            </a:solidFill>
            <a:round/>
            <a:headEnd/>
            <a:tailEnd/>
          </a:ln>
          <a:effectLst/>
        </p:spPr>
        <p:txBody>
          <a:bodyPr/>
          <a:lstStyle/>
          <a:p>
            <a:endParaRPr lang="en-US"/>
          </a:p>
        </p:txBody>
      </p:sp>
      <p:sp>
        <p:nvSpPr>
          <p:cNvPr id="30756" name="Text Box 36"/>
          <p:cNvSpPr txBox="1">
            <a:spLocks noChangeArrowheads="1"/>
          </p:cNvSpPr>
          <p:nvPr/>
        </p:nvSpPr>
        <p:spPr bwMode="auto">
          <a:xfrm>
            <a:off x="1692275" y="2349500"/>
            <a:ext cx="574675" cy="396875"/>
          </a:xfrm>
          <a:prstGeom prst="rect">
            <a:avLst/>
          </a:prstGeom>
          <a:noFill/>
          <a:ln w="9525">
            <a:noFill/>
            <a:miter lim="800000"/>
            <a:headEnd/>
            <a:tailEnd/>
          </a:ln>
          <a:effectLst/>
        </p:spPr>
        <p:txBody>
          <a:bodyPr wrap="none">
            <a:spAutoFit/>
          </a:bodyPr>
          <a:lstStyle/>
          <a:p>
            <a:r>
              <a:rPr lang="en-US" sz="2000" b="1">
                <a:effectLst>
                  <a:outerShdw blurRad="38100" dist="38100" dir="2700000" algn="tl">
                    <a:srgbClr val="C0C0C0"/>
                  </a:outerShdw>
                </a:effectLst>
              </a:rPr>
              <a:t>AB</a:t>
            </a:r>
            <a:endParaRPr lang="th-TH" sz="2000" b="1">
              <a:effectLst>
                <a:outerShdw blurRad="38100" dist="38100" dir="2700000" algn="tl">
                  <a:srgbClr val="C0C0C0"/>
                </a:outerShdw>
              </a:effectLst>
            </a:endParaRPr>
          </a:p>
        </p:txBody>
      </p:sp>
      <p:sp>
        <p:nvSpPr>
          <p:cNvPr id="30757" name="Text Box 37"/>
          <p:cNvSpPr txBox="1">
            <a:spLocks noChangeArrowheads="1"/>
          </p:cNvSpPr>
          <p:nvPr/>
        </p:nvSpPr>
        <p:spPr bwMode="auto">
          <a:xfrm>
            <a:off x="1187450" y="2638425"/>
            <a:ext cx="579438" cy="396875"/>
          </a:xfrm>
          <a:prstGeom prst="rect">
            <a:avLst/>
          </a:prstGeom>
          <a:noFill/>
          <a:ln w="9525">
            <a:noFill/>
            <a:miter lim="800000"/>
            <a:headEnd/>
            <a:tailEnd/>
          </a:ln>
          <a:effectLst/>
        </p:spPr>
        <p:txBody>
          <a:bodyPr wrap="none">
            <a:spAutoFit/>
          </a:bodyPr>
          <a:lstStyle/>
          <a:p>
            <a:r>
              <a:rPr lang="en-US" sz="2000" b="1">
                <a:effectLst>
                  <a:outerShdw blurRad="38100" dist="38100" dir="2700000" algn="tl">
                    <a:srgbClr val="C0C0C0"/>
                  </a:outerShdw>
                </a:effectLst>
              </a:rPr>
              <a:t>CD</a:t>
            </a:r>
            <a:endParaRPr lang="th-TH" sz="2000" b="1">
              <a:effectLst>
                <a:outerShdw blurRad="38100" dist="38100" dir="2700000" algn="tl">
                  <a:srgbClr val="C0C0C0"/>
                </a:outerShdw>
              </a:effectLst>
            </a:endParaRPr>
          </a:p>
        </p:txBody>
      </p:sp>
      <p:sp>
        <p:nvSpPr>
          <p:cNvPr id="30758" name="Text Box 38"/>
          <p:cNvSpPr txBox="1">
            <a:spLocks noChangeArrowheads="1"/>
          </p:cNvSpPr>
          <p:nvPr/>
        </p:nvSpPr>
        <p:spPr bwMode="auto">
          <a:xfrm>
            <a:off x="2411413" y="2565400"/>
            <a:ext cx="546100" cy="396875"/>
          </a:xfrm>
          <a:prstGeom prst="rect">
            <a:avLst/>
          </a:prstGeom>
          <a:noFill/>
          <a:ln w="9525">
            <a:noFill/>
            <a:miter lim="800000"/>
            <a:headEnd/>
            <a:tailEnd/>
          </a:ln>
          <a:effectLst/>
        </p:spPr>
        <p:txBody>
          <a:bodyPr wrap="none">
            <a:spAutoFit/>
          </a:bodyPr>
          <a:lstStyle/>
          <a:p>
            <a:r>
              <a:rPr lang="en-US" sz="2000" b="1"/>
              <a:t>00</a:t>
            </a:r>
            <a:endParaRPr lang="th-TH" sz="2000" b="1"/>
          </a:p>
        </p:txBody>
      </p:sp>
      <p:sp>
        <p:nvSpPr>
          <p:cNvPr id="30759" name="Text Box 39"/>
          <p:cNvSpPr txBox="1">
            <a:spLocks noChangeArrowheads="1"/>
          </p:cNvSpPr>
          <p:nvPr/>
        </p:nvSpPr>
        <p:spPr bwMode="auto">
          <a:xfrm>
            <a:off x="3779838" y="2565400"/>
            <a:ext cx="546100" cy="396875"/>
          </a:xfrm>
          <a:prstGeom prst="rect">
            <a:avLst/>
          </a:prstGeom>
          <a:noFill/>
          <a:ln w="9525">
            <a:noFill/>
            <a:miter lim="800000"/>
            <a:headEnd/>
            <a:tailEnd/>
          </a:ln>
          <a:effectLst/>
        </p:spPr>
        <p:txBody>
          <a:bodyPr wrap="none">
            <a:spAutoFit/>
          </a:bodyPr>
          <a:lstStyle/>
          <a:p>
            <a:r>
              <a:rPr lang="en-US" sz="2000" b="1"/>
              <a:t>01</a:t>
            </a:r>
            <a:endParaRPr lang="th-TH" sz="2000" b="1"/>
          </a:p>
        </p:txBody>
      </p:sp>
      <p:sp>
        <p:nvSpPr>
          <p:cNvPr id="30760" name="Text Box 40"/>
          <p:cNvSpPr txBox="1">
            <a:spLocks noChangeArrowheads="1"/>
          </p:cNvSpPr>
          <p:nvPr/>
        </p:nvSpPr>
        <p:spPr bwMode="auto">
          <a:xfrm>
            <a:off x="5219700" y="2565400"/>
            <a:ext cx="546100" cy="396875"/>
          </a:xfrm>
          <a:prstGeom prst="rect">
            <a:avLst/>
          </a:prstGeom>
          <a:noFill/>
          <a:ln w="9525">
            <a:noFill/>
            <a:miter lim="800000"/>
            <a:headEnd/>
            <a:tailEnd/>
          </a:ln>
          <a:effectLst/>
        </p:spPr>
        <p:txBody>
          <a:bodyPr wrap="none">
            <a:spAutoFit/>
          </a:bodyPr>
          <a:lstStyle/>
          <a:p>
            <a:r>
              <a:rPr lang="en-US" sz="2000" b="1"/>
              <a:t>11</a:t>
            </a:r>
            <a:endParaRPr lang="th-TH" sz="2000" b="1"/>
          </a:p>
        </p:txBody>
      </p:sp>
      <p:sp>
        <p:nvSpPr>
          <p:cNvPr id="30761" name="Text Box 41"/>
          <p:cNvSpPr txBox="1">
            <a:spLocks noChangeArrowheads="1"/>
          </p:cNvSpPr>
          <p:nvPr/>
        </p:nvSpPr>
        <p:spPr bwMode="auto">
          <a:xfrm>
            <a:off x="6443663" y="2565400"/>
            <a:ext cx="546100" cy="396875"/>
          </a:xfrm>
          <a:prstGeom prst="rect">
            <a:avLst/>
          </a:prstGeom>
          <a:noFill/>
          <a:ln w="9525">
            <a:noFill/>
            <a:miter lim="800000"/>
            <a:headEnd/>
            <a:tailEnd/>
          </a:ln>
          <a:effectLst/>
        </p:spPr>
        <p:txBody>
          <a:bodyPr wrap="none">
            <a:spAutoFit/>
          </a:bodyPr>
          <a:lstStyle/>
          <a:p>
            <a:r>
              <a:rPr lang="en-US" sz="2000" b="1"/>
              <a:t>10</a:t>
            </a:r>
            <a:endParaRPr lang="th-TH" sz="2000" b="1"/>
          </a:p>
        </p:txBody>
      </p:sp>
      <p:sp>
        <p:nvSpPr>
          <p:cNvPr id="30762" name="Text Box 42"/>
          <p:cNvSpPr txBox="1">
            <a:spLocks noChangeArrowheads="1"/>
          </p:cNvSpPr>
          <p:nvPr/>
        </p:nvSpPr>
        <p:spPr bwMode="auto">
          <a:xfrm>
            <a:off x="1476375" y="3286125"/>
            <a:ext cx="546100" cy="396875"/>
          </a:xfrm>
          <a:prstGeom prst="rect">
            <a:avLst/>
          </a:prstGeom>
          <a:noFill/>
          <a:ln w="9525">
            <a:noFill/>
            <a:miter lim="800000"/>
            <a:headEnd/>
            <a:tailEnd/>
          </a:ln>
          <a:effectLst/>
        </p:spPr>
        <p:txBody>
          <a:bodyPr wrap="none">
            <a:spAutoFit/>
          </a:bodyPr>
          <a:lstStyle/>
          <a:p>
            <a:r>
              <a:rPr lang="en-US" sz="2000" b="1"/>
              <a:t>00</a:t>
            </a:r>
            <a:endParaRPr lang="th-TH" sz="2000" b="1"/>
          </a:p>
        </p:txBody>
      </p:sp>
      <p:sp>
        <p:nvSpPr>
          <p:cNvPr id="30763" name="Text Box 43"/>
          <p:cNvSpPr txBox="1">
            <a:spLocks noChangeArrowheads="1"/>
          </p:cNvSpPr>
          <p:nvPr/>
        </p:nvSpPr>
        <p:spPr bwMode="auto">
          <a:xfrm>
            <a:off x="1476375" y="4006850"/>
            <a:ext cx="546100" cy="396875"/>
          </a:xfrm>
          <a:prstGeom prst="rect">
            <a:avLst/>
          </a:prstGeom>
          <a:noFill/>
          <a:ln w="9525">
            <a:noFill/>
            <a:miter lim="800000"/>
            <a:headEnd/>
            <a:tailEnd/>
          </a:ln>
          <a:effectLst/>
        </p:spPr>
        <p:txBody>
          <a:bodyPr wrap="none">
            <a:spAutoFit/>
          </a:bodyPr>
          <a:lstStyle/>
          <a:p>
            <a:r>
              <a:rPr lang="en-US" sz="2000" b="1"/>
              <a:t>01</a:t>
            </a:r>
            <a:endParaRPr lang="th-TH" sz="2000" b="1"/>
          </a:p>
        </p:txBody>
      </p:sp>
      <p:sp>
        <p:nvSpPr>
          <p:cNvPr id="30764" name="Text Box 44"/>
          <p:cNvSpPr txBox="1">
            <a:spLocks noChangeArrowheads="1"/>
          </p:cNvSpPr>
          <p:nvPr/>
        </p:nvSpPr>
        <p:spPr bwMode="auto">
          <a:xfrm>
            <a:off x="1476375" y="4725988"/>
            <a:ext cx="546100" cy="396875"/>
          </a:xfrm>
          <a:prstGeom prst="rect">
            <a:avLst/>
          </a:prstGeom>
          <a:noFill/>
          <a:ln w="9525">
            <a:noFill/>
            <a:miter lim="800000"/>
            <a:headEnd/>
            <a:tailEnd/>
          </a:ln>
          <a:effectLst/>
        </p:spPr>
        <p:txBody>
          <a:bodyPr wrap="none">
            <a:spAutoFit/>
          </a:bodyPr>
          <a:lstStyle/>
          <a:p>
            <a:r>
              <a:rPr lang="en-US" sz="2000" b="1"/>
              <a:t>11</a:t>
            </a:r>
            <a:endParaRPr lang="th-TH" sz="2000" b="1"/>
          </a:p>
        </p:txBody>
      </p:sp>
      <p:sp>
        <p:nvSpPr>
          <p:cNvPr id="30765" name="Text Box 45"/>
          <p:cNvSpPr txBox="1">
            <a:spLocks noChangeArrowheads="1"/>
          </p:cNvSpPr>
          <p:nvPr/>
        </p:nvSpPr>
        <p:spPr bwMode="auto">
          <a:xfrm>
            <a:off x="1476375" y="5518150"/>
            <a:ext cx="546100" cy="396875"/>
          </a:xfrm>
          <a:prstGeom prst="rect">
            <a:avLst/>
          </a:prstGeom>
          <a:noFill/>
          <a:ln w="9525">
            <a:noFill/>
            <a:miter lim="800000"/>
            <a:headEnd/>
            <a:tailEnd/>
          </a:ln>
          <a:effectLst/>
        </p:spPr>
        <p:txBody>
          <a:bodyPr wrap="none">
            <a:spAutoFit/>
          </a:bodyPr>
          <a:lstStyle/>
          <a:p>
            <a:r>
              <a:rPr lang="en-US" sz="2000" b="1"/>
              <a:t>10</a:t>
            </a:r>
            <a:endParaRPr lang="th-TH" sz="2000" b="1"/>
          </a:p>
        </p:txBody>
      </p:sp>
      <p:sp>
        <p:nvSpPr>
          <p:cNvPr id="30766" name="Text Box 46"/>
          <p:cNvSpPr txBox="1">
            <a:spLocks noChangeArrowheads="1"/>
          </p:cNvSpPr>
          <p:nvPr/>
        </p:nvSpPr>
        <p:spPr bwMode="auto">
          <a:xfrm>
            <a:off x="4370388" y="3746500"/>
            <a:ext cx="346075" cy="366713"/>
          </a:xfrm>
          <a:prstGeom prst="rect">
            <a:avLst/>
          </a:prstGeom>
          <a:noFill/>
          <a:ln w="9525">
            <a:noFill/>
            <a:miter lim="800000"/>
            <a:headEnd/>
            <a:tailEnd/>
          </a:ln>
          <a:effectLst/>
        </p:spPr>
        <p:txBody>
          <a:bodyPr wrap="none">
            <a:spAutoFit/>
          </a:bodyPr>
          <a:lstStyle/>
          <a:p>
            <a:r>
              <a:rPr lang="en-US" b="1">
                <a:solidFill>
                  <a:srgbClr val="A50021"/>
                </a:solidFill>
              </a:rPr>
              <a:t>5</a:t>
            </a:r>
            <a:endParaRPr lang="th-TH" b="1">
              <a:solidFill>
                <a:srgbClr val="A50021"/>
              </a:solidFill>
            </a:endParaRPr>
          </a:p>
        </p:txBody>
      </p:sp>
      <p:sp>
        <p:nvSpPr>
          <p:cNvPr id="30767" name="Text Box 47"/>
          <p:cNvSpPr txBox="1">
            <a:spLocks noChangeArrowheads="1"/>
          </p:cNvSpPr>
          <p:nvPr/>
        </p:nvSpPr>
        <p:spPr bwMode="auto">
          <a:xfrm>
            <a:off x="3059113" y="4510088"/>
            <a:ext cx="346075" cy="366712"/>
          </a:xfrm>
          <a:prstGeom prst="rect">
            <a:avLst/>
          </a:prstGeom>
          <a:noFill/>
          <a:ln w="9525">
            <a:noFill/>
            <a:miter lim="800000"/>
            <a:headEnd/>
            <a:tailEnd/>
          </a:ln>
          <a:effectLst/>
        </p:spPr>
        <p:txBody>
          <a:bodyPr wrap="none">
            <a:spAutoFit/>
          </a:bodyPr>
          <a:lstStyle/>
          <a:p>
            <a:r>
              <a:rPr lang="en-US" b="1">
                <a:solidFill>
                  <a:srgbClr val="A50021"/>
                </a:solidFill>
              </a:rPr>
              <a:t>3</a:t>
            </a:r>
            <a:endParaRPr lang="th-TH" b="1">
              <a:solidFill>
                <a:srgbClr val="A50021"/>
              </a:solidFill>
            </a:endParaRPr>
          </a:p>
        </p:txBody>
      </p:sp>
      <p:sp>
        <p:nvSpPr>
          <p:cNvPr id="30768" name="Text Box 48"/>
          <p:cNvSpPr txBox="1">
            <a:spLocks noChangeArrowheads="1"/>
          </p:cNvSpPr>
          <p:nvPr/>
        </p:nvSpPr>
        <p:spPr bwMode="auto">
          <a:xfrm>
            <a:off x="3059113" y="3732213"/>
            <a:ext cx="346075" cy="366712"/>
          </a:xfrm>
          <a:prstGeom prst="rect">
            <a:avLst/>
          </a:prstGeom>
          <a:noFill/>
          <a:ln w="9525">
            <a:noFill/>
            <a:miter lim="800000"/>
            <a:headEnd/>
            <a:tailEnd/>
          </a:ln>
          <a:effectLst/>
        </p:spPr>
        <p:txBody>
          <a:bodyPr wrap="none">
            <a:spAutoFit/>
          </a:bodyPr>
          <a:lstStyle/>
          <a:p>
            <a:r>
              <a:rPr lang="en-US" b="1">
                <a:solidFill>
                  <a:srgbClr val="A50021"/>
                </a:solidFill>
              </a:rPr>
              <a:t>1</a:t>
            </a:r>
            <a:endParaRPr lang="th-TH" b="1">
              <a:solidFill>
                <a:srgbClr val="A50021"/>
              </a:solidFill>
            </a:endParaRPr>
          </a:p>
        </p:txBody>
      </p:sp>
      <p:sp>
        <p:nvSpPr>
          <p:cNvPr id="30769" name="Text Box 49"/>
          <p:cNvSpPr txBox="1">
            <a:spLocks noChangeArrowheads="1"/>
          </p:cNvSpPr>
          <p:nvPr/>
        </p:nvSpPr>
        <p:spPr bwMode="auto">
          <a:xfrm>
            <a:off x="4356100" y="4510088"/>
            <a:ext cx="346075" cy="366712"/>
          </a:xfrm>
          <a:prstGeom prst="rect">
            <a:avLst/>
          </a:prstGeom>
          <a:noFill/>
          <a:ln w="9525">
            <a:noFill/>
            <a:miter lim="800000"/>
            <a:headEnd/>
            <a:tailEnd/>
          </a:ln>
          <a:effectLst/>
        </p:spPr>
        <p:txBody>
          <a:bodyPr wrap="none">
            <a:spAutoFit/>
          </a:bodyPr>
          <a:lstStyle/>
          <a:p>
            <a:r>
              <a:rPr lang="en-US" b="1">
                <a:solidFill>
                  <a:srgbClr val="A50021"/>
                </a:solidFill>
              </a:rPr>
              <a:t>7</a:t>
            </a:r>
            <a:endParaRPr lang="th-TH" b="1">
              <a:solidFill>
                <a:srgbClr val="A50021"/>
              </a:solidFill>
            </a:endParaRPr>
          </a:p>
        </p:txBody>
      </p:sp>
      <p:sp>
        <p:nvSpPr>
          <p:cNvPr id="30770" name="Text Box 50"/>
          <p:cNvSpPr txBox="1">
            <a:spLocks noChangeArrowheads="1"/>
          </p:cNvSpPr>
          <p:nvPr/>
        </p:nvSpPr>
        <p:spPr bwMode="auto">
          <a:xfrm>
            <a:off x="4356100" y="5295900"/>
            <a:ext cx="346075" cy="366713"/>
          </a:xfrm>
          <a:prstGeom prst="rect">
            <a:avLst/>
          </a:prstGeom>
          <a:noFill/>
          <a:ln w="9525">
            <a:noFill/>
            <a:miter lim="800000"/>
            <a:headEnd/>
            <a:tailEnd/>
          </a:ln>
          <a:effectLst/>
        </p:spPr>
        <p:txBody>
          <a:bodyPr wrap="none">
            <a:spAutoFit/>
          </a:bodyPr>
          <a:lstStyle/>
          <a:p>
            <a:r>
              <a:rPr lang="en-US" b="1">
                <a:solidFill>
                  <a:srgbClr val="A50021"/>
                </a:solidFill>
              </a:rPr>
              <a:t>6</a:t>
            </a:r>
            <a:endParaRPr lang="th-TH" b="1">
              <a:solidFill>
                <a:srgbClr val="A50021"/>
              </a:solidFill>
            </a:endParaRPr>
          </a:p>
        </p:txBody>
      </p:sp>
      <p:sp>
        <p:nvSpPr>
          <p:cNvPr id="30771" name="Text Box 51"/>
          <p:cNvSpPr txBox="1">
            <a:spLocks noChangeArrowheads="1"/>
          </p:cNvSpPr>
          <p:nvPr/>
        </p:nvSpPr>
        <p:spPr bwMode="auto">
          <a:xfrm>
            <a:off x="3059113" y="5300663"/>
            <a:ext cx="346075" cy="366712"/>
          </a:xfrm>
          <a:prstGeom prst="rect">
            <a:avLst/>
          </a:prstGeom>
          <a:noFill/>
          <a:ln w="9525">
            <a:noFill/>
            <a:miter lim="800000"/>
            <a:headEnd/>
            <a:tailEnd/>
          </a:ln>
          <a:effectLst/>
        </p:spPr>
        <p:txBody>
          <a:bodyPr wrap="none">
            <a:spAutoFit/>
          </a:bodyPr>
          <a:lstStyle/>
          <a:p>
            <a:r>
              <a:rPr lang="en-US" b="1">
                <a:solidFill>
                  <a:srgbClr val="A50021"/>
                </a:solidFill>
              </a:rPr>
              <a:t>2</a:t>
            </a:r>
            <a:endParaRPr lang="th-TH" b="1">
              <a:solidFill>
                <a:srgbClr val="A50021"/>
              </a:solidFill>
            </a:endParaRPr>
          </a:p>
        </p:txBody>
      </p:sp>
      <p:sp>
        <p:nvSpPr>
          <p:cNvPr id="30772" name="Text Box 52"/>
          <p:cNvSpPr txBox="1">
            <a:spLocks noChangeArrowheads="1"/>
          </p:cNvSpPr>
          <p:nvPr/>
        </p:nvSpPr>
        <p:spPr bwMode="auto">
          <a:xfrm>
            <a:off x="3059113" y="2990850"/>
            <a:ext cx="346075" cy="366713"/>
          </a:xfrm>
          <a:prstGeom prst="rect">
            <a:avLst/>
          </a:prstGeom>
          <a:noFill/>
          <a:ln w="9525">
            <a:noFill/>
            <a:miter lim="800000"/>
            <a:headEnd/>
            <a:tailEnd/>
          </a:ln>
          <a:effectLst/>
        </p:spPr>
        <p:txBody>
          <a:bodyPr wrap="none">
            <a:spAutoFit/>
          </a:bodyPr>
          <a:lstStyle/>
          <a:p>
            <a:r>
              <a:rPr lang="en-US" b="1">
                <a:solidFill>
                  <a:srgbClr val="A50021"/>
                </a:solidFill>
              </a:rPr>
              <a:t>0</a:t>
            </a:r>
            <a:endParaRPr lang="th-TH" b="1">
              <a:solidFill>
                <a:srgbClr val="A50021"/>
              </a:solidFill>
            </a:endParaRPr>
          </a:p>
        </p:txBody>
      </p:sp>
      <p:sp>
        <p:nvSpPr>
          <p:cNvPr id="30773" name="Text Box 53"/>
          <p:cNvSpPr txBox="1">
            <a:spLocks noChangeArrowheads="1"/>
          </p:cNvSpPr>
          <p:nvPr/>
        </p:nvSpPr>
        <p:spPr bwMode="auto">
          <a:xfrm>
            <a:off x="4356100" y="2990850"/>
            <a:ext cx="346075" cy="366713"/>
          </a:xfrm>
          <a:prstGeom prst="rect">
            <a:avLst/>
          </a:prstGeom>
          <a:noFill/>
          <a:ln w="9525">
            <a:noFill/>
            <a:miter lim="800000"/>
            <a:headEnd/>
            <a:tailEnd/>
          </a:ln>
          <a:effectLst/>
        </p:spPr>
        <p:txBody>
          <a:bodyPr wrap="none">
            <a:spAutoFit/>
          </a:bodyPr>
          <a:lstStyle/>
          <a:p>
            <a:r>
              <a:rPr lang="en-US" b="1">
                <a:solidFill>
                  <a:srgbClr val="A50021"/>
                </a:solidFill>
              </a:rPr>
              <a:t>4</a:t>
            </a:r>
            <a:endParaRPr lang="th-TH" b="1">
              <a:solidFill>
                <a:srgbClr val="A50021"/>
              </a:solidFill>
            </a:endParaRPr>
          </a:p>
        </p:txBody>
      </p:sp>
      <p:sp>
        <p:nvSpPr>
          <p:cNvPr id="30774" name="Text Box 54"/>
          <p:cNvSpPr txBox="1">
            <a:spLocks noChangeArrowheads="1"/>
          </p:cNvSpPr>
          <p:nvPr/>
        </p:nvSpPr>
        <p:spPr bwMode="auto">
          <a:xfrm>
            <a:off x="7034213" y="3752850"/>
            <a:ext cx="346075" cy="366713"/>
          </a:xfrm>
          <a:prstGeom prst="rect">
            <a:avLst/>
          </a:prstGeom>
          <a:noFill/>
          <a:ln w="9525">
            <a:noFill/>
            <a:miter lim="800000"/>
            <a:headEnd/>
            <a:tailEnd/>
          </a:ln>
          <a:effectLst/>
        </p:spPr>
        <p:txBody>
          <a:bodyPr wrap="none">
            <a:spAutoFit/>
          </a:bodyPr>
          <a:lstStyle/>
          <a:p>
            <a:r>
              <a:rPr lang="en-US" b="1">
                <a:solidFill>
                  <a:srgbClr val="A50021"/>
                </a:solidFill>
              </a:rPr>
              <a:t>9</a:t>
            </a:r>
            <a:endParaRPr lang="th-TH" b="1">
              <a:solidFill>
                <a:srgbClr val="A50021"/>
              </a:solidFill>
            </a:endParaRPr>
          </a:p>
        </p:txBody>
      </p:sp>
      <p:sp>
        <p:nvSpPr>
          <p:cNvPr id="30775" name="Text Box 55"/>
          <p:cNvSpPr txBox="1">
            <a:spLocks noChangeArrowheads="1"/>
          </p:cNvSpPr>
          <p:nvPr/>
        </p:nvSpPr>
        <p:spPr bwMode="auto">
          <a:xfrm>
            <a:off x="5580063" y="4516438"/>
            <a:ext cx="508000" cy="366712"/>
          </a:xfrm>
          <a:prstGeom prst="rect">
            <a:avLst/>
          </a:prstGeom>
          <a:noFill/>
          <a:ln w="9525">
            <a:noFill/>
            <a:miter lim="800000"/>
            <a:headEnd/>
            <a:tailEnd/>
          </a:ln>
          <a:effectLst/>
        </p:spPr>
        <p:txBody>
          <a:bodyPr wrap="none">
            <a:spAutoFit/>
          </a:bodyPr>
          <a:lstStyle/>
          <a:p>
            <a:r>
              <a:rPr lang="en-US" b="1">
                <a:solidFill>
                  <a:srgbClr val="A50021"/>
                </a:solidFill>
              </a:rPr>
              <a:t>15</a:t>
            </a:r>
            <a:endParaRPr lang="th-TH" b="1">
              <a:solidFill>
                <a:srgbClr val="A50021"/>
              </a:solidFill>
            </a:endParaRPr>
          </a:p>
        </p:txBody>
      </p:sp>
      <p:sp>
        <p:nvSpPr>
          <p:cNvPr id="30776" name="Text Box 56"/>
          <p:cNvSpPr txBox="1">
            <a:spLocks noChangeArrowheads="1"/>
          </p:cNvSpPr>
          <p:nvPr/>
        </p:nvSpPr>
        <p:spPr bwMode="auto">
          <a:xfrm>
            <a:off x="5580063" y="3738563"/>
            <a:ext cx="508000" cy="366712"/>
          </a:xfrm>
          <a:prstGeom prst="rect">
            <a:avLst/>
          </a:prstGeom>
          <a:noFill/>
          <a:ln w="9525">
            <a:noFill/>
            <a:miter lim="800000"/>
            <a:headEnd/>
            <a:tailEnd/>
          </a:ln>
          <a:effectLst/>
        </p:spPr>
        <p:txBody>
          <a:bodyPr wrap="none">
            <a:spAutoFit/>
          </a:bodyPr>
          <a:lstStyle/>
          <a:p>
            <a:r>
              <a:rPr lang="en-US" b="1">
                <a:solidFill>
                  <a:srgbClr val="A50021"/>
                </a:solidFill>
              </a:rPr>
              <a:t>13</a:t>
            </a:r>
            <a:endParaRPr lang="th-TH" b="1">
              <a:solidFill>
                <a:srgbClr val="A50021"/>
              </a:solidFill>
            </a:endParaRPr>
          </a:p>
        </p:txBody>
      </p:sp>
      <p:sp>
        <p:nvSpPr>
          <p:cNvPr id="30777" name="Text Box 57"/>
          <p:cNvSpPr txBox="1">
            <a:spLocks noChangeArrowheads="1"/>
          </p:cNvSpPr>
          <p:nvPr/>
        </p:nvSpPr>
        <p:spPr bwMode="auto">
          <a:xfrm>
            <a:off x="6948488" y="4516438"/>
            <a:ext cx="508000" cy="366712"/>
          </a:xfrm>
          <a:prstGeom prst="rect">
            <a:avLst/>
          </a:prstGeom>
          <a:noFill/>
          <a:ln w="9525">
            <a:noFill/>
            <a:miter lim="800000"/>
            <a:headEnd/>
            <a:tailEnd/>
          </a:ln>
          <a:effectLst/>
        </p:spPr>
        <p:txBody>
          <a:bodyPr wrap="none">
            <a:spAutoFit/>
          </a:bodyPr>
          <a:lstStyle/>
          <a:p>
            <a:r>
              <a:rPr lang="en-US" b="1">
                <a:solidFill>
                  <a:srgbClr val="A50021"/>
                </a:solidFill>
              </a:rPr>
              <a:t>11</a:t>
            </a:r>
            <a:endParaRPr lang="th-TH" b="1">
              <a:solidFill>
                <a:srgbClr val="A50021"/>
              </a:solidFill>
            </a:endParaRPr>
          </a:p>
        </p:txBody>
      </p:sp>
      <p:sp>
        <p:nvSpPr>
          <p:cNvPr id="30778" name="Text Box 58"/>
          <p:cNvSpPr txBox="1">
            <a:spLocks noChangeArrowheads="1"/>
          </p:cNvSpPr>
          <p:nvPr/>
        </p:nvSpPr>
        <p:spPr bwMode="auto">
          <a:xfrm>
            <a:off x="6943725" y="5302250"/>
            <a:ext cx="508000" cy="366713"/>
          </a:xfrm>
          <a:prstGeom prst="rect">
            <a:avLst/>
          </a:prstGeom>
          <a:noFill/>
          <a:ln w="9525">
            <a:noFill/>
            <a:miter lim="800000"/>
            <a:headEnd/>
            <a:tailEnd/>
          </a:ln>
          <a:effectLst/>
        </p:spPr>
        <p:txBody>
          <a:bodyPr wrap="none">
            <a:spAutoFit/>
          </a:bodyPr>
          <a:lstStyle/>
          <a:p>
            <a:r>
              <a:rPr lang="en-US" b="1">
                <a:solidFill>
                  <a:srgbClr val="A50021"/>
                </a:solidFill>
              </a:rPr>
              <a:t>10</a:t>
            </a:r>
            <a:endParaRPr lang="th-TH" b="1">
              <a:solidFill>
                <a:srgbClr val="A50021"/>
              </a:solidFill>
            </a:endParaRPr>
          </a:p>
        </p:txBody>
      </p:sp>
      <p:sp>
        <p:nvSpPr>
          <p:cNvPr id="30779" name="Text Box 59"/>
          <p:cNvSpPr txBox="1">
            <a:spLocks noChangeArrowheads="1"/>
          </p:cNvSpPr>
          <p:nvPr/>
        </p:nvSpPr>
        <p:spPr bwMode="auto">
          <a:xfrm>
            <a:off x="5580063" y="5307013"/>
            <a:ext cx="508000" cy="366712"/>
          </a:xfrm>
          <a:prstGeom prst="rect">
            <a:avLst/>
          </a:prstGeom>
          <a:noFill/>
          <a:ln w="9525">
            <a:noFill/>
            <a:miter lim="800000"/>
            <a:headEnd/>
            <a:tailEnd/>
          </a:ln>
          <a:effectLst/>
        </p:spPr>
        <p:txBody>
          <a:bodyPr wrap="none">
            <a:spAutoFit/>
          </a:bodyPr>
          <a:lstStyle/>
          <a:p>
            <a:r>
              <a:rPr lang="en-US" b="1">
                <a:solidFill>
                  <a:srgbClr val="A50021"/>
                </a:solidFill>
              </a:rPr>
              <a:t>14</a:t>
            </a:r>
            <a:endParaRPr lang="th-TH" b="1">
              <a:solidFill>
                <a:srgbClr val="A50021"/>
              </a:solidFill>
            </a:endParaRPr>
          </a:p>
        </p:txBody>
      </p:sp>
      <p:sp>
        <p:nvSpPr>
          <p:cNvPr id="30780" name="Text Box 60"/>
          <p:cNvSpPr txBox="1">
            <a:spLocks noChangeArrowheads="1"/>
          </p:cNvSpPr>
          <p:nvPr/>
        </p:nvSpPr>
        <p:spPr bwMode="auto">
          <a:xfrm>
            <a:off x="5580063" y="2997200"/>
            <a:ext cx="508000" cy="366713"/>
          </a:xfrm>
          <a:prstGeom prst="rect">
            <a:avLst/>
          </a:prstGeom>
          <a:noFill/>
          <a:ln w="9525">
            <a:noFill/>
            <a:miter lim="800000"/>
            <a:headEnd/>
            <a:tailEnd/>
          </a:ln>
          <a:effectLst/>
        </p:spPr>
        <p:txBody>
          <a:bodyPr wrap="none">
            <a:spAutoFit/>
          </a:bodyPr>
          <a:lstStyle/>
          <a:p>
            <a:r>
              <a:rPr lang="en-US" b="1">
                <a:solidFill>
                  <a:srgbClr val="A50021"/>
                </a:solidFill>
              </a:rPr>
              <a:t>12</a:t>
            </a:r>
            <a:endParaRPr lang="th-TH" b="1">
              <a:solidFill>
                <a:srgbClr val="A50021"/>
              </a:solidFill>
            </a:endParaRPr>
          </a:p>
        </p:txBody>
      </p:sp>
      <p:sp>
        <p:nvSpPr>
          <p:cNvPr id="30781" name="Text Box 61"/>
          <p:cNvSpPr txBox="1">
            <a:spLocks noChangeArrowheads="1"/>
          </p:cNvSpPr>
          <p:nvPr/>
        </p:nvSpPr>
        <p:spPr bwMode="auto">
          <a:xfrm>
            <a:off x="7019925" y="2997200"/>
            <a:ext cx="346075" cy="366713"/>
          </a:xfrm>
          <a:prstGeom prst="rect">
            <a:avLst/>
          </a:prstGeom>
          <a:noFill/>
          <a:ln w="9525">
            <a:noFill/>
            <a:miter lim="800000"/>
            <a:headEnd/>
            <a:tailEnd/>
          </a:ln>
          <a:effectLst/>
        </p:spPr>
        <p:txBody>
          <a:bodyPr wrap="none">
            <a:spAutoFit/>
          </a:bodyPr>
          <a:lstStyle/>
          <a:p>
            <a:r>
              <a:rPr lang="en-US" b="1">
                <a:solidFill>
                  <a:srgbClr val="A50021"/>
                </a:solidFill>
              </a:rPr>
              <a:t>8</a:t>
            </a:r>
            <a:endParaRPr lang="th-TH" b="1">
              <a:solidFill>
                <a:srgbClr val="A5002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566738" y="1752600"/>
            <a:ext cx="8253412" cy="4267200"/>
          </a:xfrm>
        </p:spPr>
        <p:txBody>
          <a:bodyPr/>
          <a:lstStyle/>
          <a:p>
            <a:r>
              <a:rPr lang="en-US" sz="2800"/>
              <a:t>The Karnaugh map is completed by entering a '1‘(or ‘0’) in each of the appropriate cells</a:t>
            </a:r>
            <a:r>
              <a:rPr lang="th-TH" sz="2800"/>
              <a:t>. </a:t>
            </a:r>
          </a:p>
          <a:p>
            <a:r>
              <a:rPr lang="en-US" sz="2800"/>
              <a:t>Within the map, adjacent cells containing 1's (or 0’s) are grouped together in twos, fours, or eights</a:t>
            </a:r>
            <a:r>
              <a:rPr lang="th-TH" sz="2800"/>
              <a:t>. </a:t>
            </a:r>
          </a:p>
        </p:txBody>
      </p:sp>
      <p:sp>
        <p:nvSpPr>
          <p:cNvPr id="40964" name="Rectangle 4"/>
          <p:cNvSpPr>
            <a:spLocks noGrp="1" noChangeArrowheads="1"/>
          </p:cNvSpPr>
          <p:nvPr>
            <p:ph type="title"/>
          </p:nvPr>
        </p:nvSpPr>
        <p:spPr>
          <a:noFill/>
          <a:ln/>
        </p:spPr>
        <p:txBody>
          <a:bodyPr/>
          <a:lstStyle/>
          <a:p>
            <a:r>
              <a:rPr lang="en-US"/>
              <a:t>Karnaugh maps</a:t>
            </a:r>
            <a:r>
              <a:rPr lang="th-TH"/>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type="title"/>
          </p:nvPr>
        </p:nvSpPr>
        <p:spPr>
          <a:noFill/>
          <a:ln/>
        </p:spPr>
        <p:txBody>
          <a:bodyPr/>
          <a:lstStyle/>
          <a:p>
            <a:r>
              <a:rPr lang="en-US"/>
              <a:t>Example</a:t>
            </a:r>
            <a:r>
              <a:rPr lang="th-TH"/>
              <a:t> </a:t>
            </a:r>
          </a:p>
        </p:txBody>
      </p:sp>
      <p:graphicFrame>
        <p:nvGraphicFramePr>
          <p:cNvPr id="32777" name="Object 9"/>
          <p:cNvGraphicFramePr>
            <a:graphicFrameLocks noChangeAspect="1"/>
          </p:cNvGraphicFramePr>
          <p:nvPr>
            <p:ph sz="half" idx="1"/>
          </p:nvPr>
        </p:nvGraphicFramePr>
        <p:xfrm>
          <a:off x="827088" y="2924175"/>
          <a:ext cx="2346325" cy="968375"/>
        </p:xfrm>
        <a:graphic>
          <a:graphicData uri="http://schemas.openxmlformats.org/presentationml/2006/ole">
            <p:oleObj spid="_x0000_s32777" name="Visio" r:id="rId3" imgW="2346315" imgH="967614" progId="">
              <p:embed/>
            </p:oleObj>
          </a:graphicData>
        </a:graphic>
      </p:graphicFrame>
      <p:sp>
        <p:nvSpPr>
          <p:cNvPr id="32776" name="Rectangle 8"/>
          <p:cNvSpPr>
            <a:spLocks noChangeArrowheads="1"/>
          </p:cNvSpPr>
          <p:nvPr/>
        </p:nvSpPr>
        <p:spPr bwMode="auto">
          <a:xfrm>
            <a:off x="539750" y="1773238"/>
            <a:ext cx="7885113" cy="915987"/>
          </a:xfrm>
          <a:prstGeom prst="rect">
            <a:avLst/>
          </a:prstGeom>
          <a:noFill/>
          <a:ln w="9525">
            <a:noFill/>
            <a:miter lim="800000"/>
            <a:headEnd/>
            <a:tailEnd/>
          </a:ln>
          <a:effectLst/>
        </p:spPr>
        <p:txBody>
          <a:bodyPr wrap="none" anchor="ctr">
            <a:spAutoFit/>
          </a:bodyPr>
          <a:lstStyle/>
          <a:p>
            <a:r>
              <a:rPr lang="en-US"/>
              <a:t>2-variable Karnaugh maps are trivial but can be used to introduce </a:t>
            </a:r>
          </a:p>
          <a:p>
            <a:r>
              <a:rPr lang="en-US"/>
              <a:t>the methods you need to learn</a:t>
            </a:r>
            <a:r>
              <a:rPr lang="th-TH"/>
              <a:t>. </a:t>
            </a:r>
            <a:r>
              <a:rPr lang="en-US"/>
              <a:t>The map for a 2-input OR gate </a:t>
            </a:r>
          </a:p>
          <a:p>
            <a:r>
              <a:rPr lang="en-US"/>
              <a:t>looks like this</a:t>
            </a:r>
            <a:r>
              <a:rPr lang="th-TH"/>
              <a:t>:</a:t>
            </a:r>
            <a:endParaRPr lang="en-US"/>
          </a:p>
        </p:txBody>
      </p:sp>
      <p:graphicFrame>
        <p:nvGraphicFramePr>
          <p:cNvPr id="32811" name="Group 43"/>
          <p:cNvGraphicFramePr>
            <a:graphicFrameLocks noGrp="1"/>
          </p:cNvGraphicFramePr>
          <p:nvPr>
            <p:ph sz="half" idx="2"/>
          </p:nvPr>
        </p:nvGraphicFramePr>
        <p:xfrm>
          <a:off x="827088" y="4076700"/>
          <a:ext cx="2305050" cy="1981200"/>
        </p:xfrm>
        <a:graphic>
          <a:graphicData uri="http://schemas.openxmlformats.org/drawingml/2006/table">
            <a:tbl>
              <a:tblPr/>
              <a:tblGrid>
                <a:gridCol w="768350"/>
                <a:gridCol w="768350"/>
                <a:gridCol w="768350"/>
              </a:tblGrid>
              <a:tr h="3286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bg1"/>
                          </a:solidFill>
                          <a:effectLst/>
                          <a:latin typeface="Verdana" pitchFamily="34" charset="0"/>
                          <a:cs typeface="Angsana New" pitchFamily="18" charset="-34"/>
                        </a:rPr>
                        <a:t>A</a:t>
                      </a:r>
                      <a:endParaRPr kumimoji="0" lang="th-TH" sz="2000" b="0" i="0" u="none" strike="noStrike" cap="none" normalizeH="0" baseline="0" smtClean="0">
                        <a:ln>
                          <a:noFill/>
                        </a:ln>
                        <a:solidFill>
                          <a:schemeClr val="bg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bg1"/>
                          </a:solidFill>
                          <a:effectLst/>
                          <a:latin typeface="Verdana" pitchFamily="34" charset="0"/>
                          <a:cs typeface="Angsana New" pitchFamily="18" charset="-34"/>
                        </a:rPr>
                        <a:t>B</a:t>
                      </a:r>
                      <a:endParaRPr kumimoji="0" lang="th-TH" sz="2000" b="0" i="0" u="none" strike="noStrike" cap="none" normalizeH="0" baseline="0" smtClean="0">
                        <a:ln>
                          <a:noFill/>
                        </a:ln>
                        <a:solidFill>
                          <a:schemeClr val="bg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bg1"/>
                          </a:solidFill>
                          <a:effectLst/>
                          <a:latin typeface="Verdana" pitchFamily="34" charset="0"/>
                          <a:cs typeface="Angsana New" pitchFamily="18" charset="-34"/>
                        </a:rPr>
                        <a:t>Y</a:t>
                      </a:r>
                      <a:endParaRPr kumimoji="0" lang="th-TH" sz="2000" b="0" i="0" u="none" strike="noStrike" cap="none" normalizeH="0" baseline="0" smtClean="0">
                        <a:ln>
                          <a:noFill/>
                        </a:ln>
                        <a:solidFill>
                          <a:schemeClr val="bg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r>
              <a:tr h="3286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0</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0</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0</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0</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1</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1</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1</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0</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1</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1</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1</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ngsana New" pitchFamily="18" charset="-34"/>
                        </a:rPr>
                        <a:t>1</a:t>
                      </a:r>
                      <a:endParaRPr kumimoji="0" lang="th-TH" sz="20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12" name="Line 44"/>
          <p:cNvSpPr>
            <a:spLocks noChangeShapeType="1"/>
          </p:cNvSpPr>
          <p:nvPr/>
        </p:nvSpPr>
        <p:spPr bwMode="auto">
          <a:xfrm flipH="1" flipV="1">
            <a:off x="4932363" y="2636838"/>
            <a:ext cx="431800" cy="431800"/>
          </a:xfrm>
          <a:prstGeom prst="line">
            <a:avLst/>
          </a:prstGeom>
          <a:noFill/>
          <a:ln w="38100">
            <a:solidFill>
              <a:schemeClr val="tx1"/>
            </a:solidFill>
            <a:round/>
            <a:headEnd/>
            <a:tailEnd/>
          </a:ln>
          <a:effectLst/>
        </p:spPr>
        <p:txBody>
          <a:bodyPr/>
          <a:lstStyle/>
          <a:p>
            <a:endParaRPr lang="en-US"/>
          </a:p>
        </p:txBody>
      </p:sp>
      <p:sp>
        <p:nvSpPr>
          <p:cNvPr id="32813" name="Text Box 45"/>
          <p:cNvSpPr txBox="1">
            <a:spLocks noChangeArrowheads="1"/>
          </p:cNvSpPr>
          <p:nvPr/>
        </p:nvSpPr>
        <p:spPr bwMode="auto">
          <a:xfrm>
            <a:off x="5145088" y="2559050"/>
            <a:ext cx="361950" cy="366713"/>
          </a:xfrm>
          <a:prstGeom prst="rect">
            <a:avLst/>
          </a:prstGeom>
          <a:noFill/>
          <a:ln w="9525">
            <a:noFill/>
            <a:miter lim="800000"/>
            <a:headEnd/>
            <a:tailEnd/>
          </a:ln>
          <a:effectLst/>
        </p:spPr>
        <p:txBody>
          <a:bodyPr>
            <a:spAutoFit/>
          </a:bodyPr>
          <a:lstStyle/>
          <a:p>
            <a:r>
              <a:rPr lang="en-US" b="1"/>
              <a:t>A</a:t>
            </a:r>
            <a:endParaRPr lang="th-TH" b="1"/>
          </a:p>
        </p:txBody>
      </p:sp>
      <p:sp>
        <p:nvSpPr>
          <p:cNvPr id="32814" name="Text Box 46"/>
          <p:cNvSpPr txBox="1">
            <a:spLocks noChangeArrowheads="1"/>
          </p:cNvSpPr>
          <p:nvPr/>
        </p:nvSpPr>
        <p:spPr bwMode="auto">
          <a:xfrm>
            <a:off x="4859338" y="2852738"/>
            <a:ext cx="361950" cy="366712"/>
          </a:xfrm>
          <a:prstGeom prst="rect">
            <a:avLst/>
          </a:prstGeom>
          <a:noFill/>
          <a:ln w="9525">
            <a:noFill/>
            <a:miter lim="800000"/>
            <a:headEnd/>
            <a:tailEnd/>
          </a:ln>
          <a:effectLst/>
        </p:spPr>
        <p:txBody>
          <a:bodyPr>
            <a:spAutoFit/>
          </a:bodyPr>
          <a:lstStyle/>
          <a:p>
            <a:r>
              <a:rPr lang="en-US" b="1"/>
              <a:t>B</a:t>
            </a:r>
            <a:endParaRPr lang="th-TH" b="1"/>
          </a:p>
        </p:txBody>
      </p:sp>
      <p:sp>
        <p:nvSpPr>
          <p:cNvPr id="32815" name="Text Box 47"/>
          <p:cNvSpPr txBox="1">
            <a:spLocks noChangeArrowheads="1"/>
          </p:cNvSpPr>
          <p:nvPr/>
        </p:nvSpPr>
        <p:spPr bwMode="auto">
          <a:xfrm>
            <a:off x="5795963" y="2708275"/>
            <a:ext cx="361950" cy="366713"/>
          </a:xfrm>
          <a:prstGeom prst="rect">
            <a:avLst/>
          </a:prstGeom>
          <a:noFill/>
          <a:ln w="9525">
            <a:noFill/>
            <a:miter lim="800000"/>
            <a:headEnd/>
            <a:tailEnd/>
          </a:ln>
          <a:effectLst/>
        </p:spPr>
        <p:txBody>
          <a:bodyPr>
            <a:spAutoFit/>
          </a:bodyPr>
          <a:lstStyle/>
          <a:p>
            <a:r>
              <a:rPr lang="en-US" b="1"/>
              <a:t>0</a:t>
            </a:r>
            <a:endParaRPr lang="th-TH" b="1"/>
          </a:p>
        </p:txBody>
      </p:sp>
      <p:sp>
        <p:nvSpPr>
          <p:cNvPr id="32816" name="Text Box 48"/>
          <p:cNvSpPr txBox="1">
            <a:spLocks noChangeArrowheads="1"/>
          </p:cNvSpPr>
          <p:nvPr/>
        </p:nvSpPr>
        <p:spPr bwMode="auto">
          <a:xfrm>
            <a:off x="6804025" y="2708275"/>
            <a:ext cx="361950" cy="366713"/>
          </a:xfrm>
          <a:prstGeom prst="rect">
            <a:avLst/>
          </a:prstGeom>
          <a:noFill/>
          <a:ln w="9525">
            <a:noFill/>
            <a:miter lim="800000"/>
            <a:headEnd/>
            <a:tailEnd/>
          </a:ln>
          <a:effectLst/>
        </p:spPr>
        <p:txBody>
          <a:bodyPr>
            <a:spAutoFit/>
          </a:bodyPr>
          <a:lstStyle/>
          <a:p>
            <a:r>
              <a:rPr lang="en-US" b="1"/>
              <a:t>1</a:t>
            </a:r>
            <a:endParaRPr lang="th-TH" b="1"/>
          </a:p>
        </p:txBody>
      </p:sp>
      <p:sp>
        <p:nvSpPr>
          <p:cNvPr id="32817" name="Text Box 49"/>
          <p:cNvSpPr txBox="1">
            <a:spLocks noChangeArrowheads="1"/>
          </p:cNvSpPr>
          <p:nvPr/>
        </p:nvSpPr>
        <p:spPr bwMode="auto">
          <a:xfrm>
            <a:off x="5003800" y="3284538"/>
            <a:ext cx="361950" cy="366712"/>
          </a:xfrm>
          <a:prstGeom prst="rect">
            <a:avLst/>
          </a:prstGeom>
          <a:noFill/>
          <a:ln w="9525">
            <a:noFill/>
            <a:miter lim="800000"/>
            <a:headEnd/>
            <a:tailEnd/>
          </a:ln>
          <a:effectLst/>
        </p:spPr>
        <p:txBody>
          <a:bodyPr>
            <a:spAutoFit/>
          </a:bodyPr>
          <a:lstStyle/>
          <a:p>
            <a:r>
              <a:rPr lang="en-US" b="1"/>
              <a:t>0</a:t>
            </a:r>
            <a:endParaRPr lang="th-TH" b="1"/>
          </a:p>
        </p:txBody>
      </p:sp>
      <p:sp>
        <p:nvSpPr>
          <p:cNvPr id="32818" name="Text Box 50"/>
          <p:cNvSpPr txBox="1">
            <a:spLocks noChangeArrowheads="1"/>
          </p:cNvSpPr>
          <p:nvPr/>
        </p:nvSpPr>
        <p:spPr bwMode="auto">
          <a:xfrm>
            <a:off x="5003800" y="3860800"/>
            <a:ext cx="361950" cy="366713"/>
          </a:xfrm>
          <a:prstGeom prst="rect">
            <a:avLst/>
          </a:prstGeom>
          <a:noFill/>
          <a:ln w="9525">
            <a:noFill/>
            <a:miter lim="800000"/>
            <a:headEnd/>
            <a:tailEnd/>
          </a:ln>
          <a:effectLst/>
        </p:spPr>
        <p:txBody>
          <a:bodyPr>
            <a:spAutoFit/>
          </a:bodyPr>
          <a:lstStyle/>
          <a:p>
            <a:r>
              <a:rPr lang="en-US" b="1"/>
              <a:t>1</a:t>
            </a:r>
            <a:endParaRPr lang="th-TH" b="1"/>
          </a:p>
        </p:txBody>
      </p:sp>
      <p:graphicFrame>
        <p:nvGraphicFramePr>
          <p:cNvPr id="32819" name="Group 51"/>
          <p:cNvGraphicFramePr>
            <a:graphicFrameLocks noGrp="1"/>
          </p:cNvGraphicFramePr>
          <p:nvPr/>
        </p:nvGraphicFramePr>
        <p:xfrm>
          <a:off x="5364163" y="3068638"/>
          <a:ext cx="2087562" cy="1296988"/>
        </p:xfrm>
        <a:graphic>
          <a:graphicData uri="http://schemas.openxmlformats.org/drawingml/2006/table">
            <a:tbl>
              <a:tblPr/>
              <a:tblGrid>
                <a:gridCol w="1079500"/>
                <a:gridCol w="1008062"/>
              </a:tblGrid>
              <a:tr h="6477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34" name="Text Box 66"/>
          <p:cNvSpPr txBox="1">
            <a:spLocks noChangeArrowheads="1"/>
          </p:cNvSpPr>
          <p:nvPr/>
        </p:nvSpPr>
        <p:spPr bwMode="auto">
          <a:xfrm>
            <a:off x="6784975" y="3151188"/>
            <a:ext cx="377825" cy="457200"/>
          </a:xfrm>
          <a:prstGeom prst="rect">
            <a:avLst/>
          </a:prstGeom>
          <a:noFill/>
          <a:ln w="9525">
            <a:noFill/>
            <a:miter lim="800000"/>
            <a:headEnd/>
            <a:tailEnd/>
          </a:ln>
          <a:effectLst/>
        </p:spPr>
        <p:txBody>
          <a:bodyPr wrap="none">
            <a:spAutoFit/>
          </a:bodyPr>
          <a:lstStyle/>
          <a:p>
            <a:r>
              <a:rPr lang="en-US" sz="2400"/>
              <a:t>1</a:t>
            </a:r>
            <a:endParaRPr lang="th-TH" sz="2400"/>
          </a:p>
        </p:txBody>
      </p:sp>
      <p:sp>
        <p:nvSpPr>
          <p:cNvPr id="32835" name="Text Box 67"/>
          <p:cNvSpPr txBox="1">
            <a:spLocks noChangeArrowheads="1"/>
          </p:cNvSpPr>
          <p:nvPr/>
        </p:nvSpPr>
        <p:spPr bwMode="auto">
          <a:xfrm>
            <a:off x="6804025" y="3787775"/>
            <a:ext cx="377825" cy="457200"/>
          </a:xfrm>
          <a:prstGeom prst="rect">
            <a:avLst/>
          </a:prstGeom>
          <a:noFill/>
          <a:ln w="9525">
            <a:noFill/>
            <a:miter lim="800000"/>
            <a:headEnd/>
            <a:tailEnd/>
          </a:ln>
          <a:effectLst/>
        </p:spPr>
        <p:txBody>
          <a:bodyPr wrap="none">
            <a:spAutoFit/>
          </a:bodyPr>
          <a:lstStyle/>
          <a:p>
            <a:r>
              <a:rPr lang="en-US" sz="2400"/>
              <a:t>1</a:t>
            </a:r>
            <a:endParaRPr lang="th-TH" sz="2400"/>
          </a:p>
        </p:txBody>
      </p:sp>
      <p:sp>
        <p:nvSpPr>
          <p:cNvPr id="32836" name="Text Box 68"/>
          <p:cNvSpPr txBox="1">
            <a:spLocks noChangeArrowheads="1"/>
          </p:cNvSpPr>
          <p:nvPr/>
        </p:nvSpPr>
        <p:spPr bwMode="auto">
          <a:xfrm>
            <a:off x="5795963" y="3787775"/>
            <a:ext cx="377825" cy="457200"/>
          </a:xfrm>
          <a:prstGeom prst="rect">
            <a:avLst/>
          </a:prstGeom>
          <a:noFill/>
          <a:ln w="9525">
            <a:noFill/>
            <a:miter lim="800000"/>
            <a:headEnd/>
            <a:tailEnd/>
          </a:ln>
          <a:effectLst/>
        </p:spPr>
        <p:txBody>
          <a:bodyPr wrap="none">
            <a:spAutoFit/>
          </a:bodyPr>
          <a:lstStyle/>
          <a:p>
            <a:r>
              <a:rPr lang="en-US" sz="2400"/>
              <a:t>1</a:t>
            </a:r>
            <a:endParaRPr lang="th-TH" sz="2400"/>
          </a:p>
        </p:txBody>
      </p:sp>
      <p:sp>
        <p:nvSpPr>
          <p:cNvPr id="32839" name="Rectangle 71"/>
          <p:cNvSpPr>
            <a:spLocks noChangeArrowheads="1"/>
          </p:cNvSpPr>
          <p:nvPr/>
        </p:nvSpPr>
        <p:spPr bwMode="auto">
          <a:xfrm>
            <a:off x="5724525" y="3787775"/>
            <a:ext cx="1511300" cy="431800"/>
          </a:xfrm>
          <a:prstGeom prst="rect">
            <a:avLst/>
          </a:prstGeom>
          <a:noFill/>
          <a:ln w="28575">
            <a:solidFill>
              <a:schemeClr val="accent2"/>
            </a:solidFill>
            <a:miter lim="800000"/>
            <a:headEnd/>
            <a:tailEnd/>
          </a:ln>
          <a:effectLst/>
        </p:spPr>
        <p:txBody>
          <a:bodyPr wrap="none" anchor="ctr"/>
          <a:lstStyle/>
          <a:p>
            <a:endParaRPr lang="en-US"/>
          </a:p>
        </p:txBody>
      </p:sp>
      <p:sp>
        <p:nvSpPr>
          <p:cNvPr id="32841" name="Rectangle 73"/>
          <p:cNvSpPr>
            <a:spLocks noChangeArrowheads="1"/>
          </p:cNvSpPr>
          <p:nvPr/>
        </p:nvSpPr>
        <p:spPr bwMode="auto">
          <a:xfrm>
            <a:off x="6804025" y="3211513"/>
            <a:ext cx="431800" cy="1008062"/>
          </a:xfrm>
          <a:prstGeom prst="rect">
            <a:avLst/>
          </a:prstGeom>
          <a:noFill/>
          <a:ln w="28575">
            <a:solidFill>
              <a:srgbClr val="000099"/>
            </a:solidFill>
            <a:miter lim="800000"/>
            <a:headEnd/>
            <a:tailEnd/>
          </a:ln>
          <a:effectLst/>
        </p:spPr>
        <p:txBody>
          <a:bodyPr wrap="none" anchor="ctr"/>
          <a:lstStyle/>
          <a:p>
            <a:endParaRPr lang="en-US"/>
          </a:p>
        </p:txBody>
      </p:sp>
      <p:sp>
        <p:nvSpPr>
          <p:cNvPr id="32842" name="Text Box 74"/>
          <p:cNvSpPr txBox="1">
            <a:spLocks noChangeArrowheads="1"/>
          </p:cNvSpPr>
          <p:nvPr/>
        </p:nvSpPr>
        <p:spPr bwMode="auto">
          <a:xfrm>
            <a:off x="6156325" y="4651375"/>
            <a:ext cx="415925" cy="457200"/>
          </a:xfrm>
          <a:prstGeom prst="rect">
            <a:avLst/>
          </a:prstGeom>
          <a:noFill/>
          <a:ln w="9525">
            <a:noFill/>
            <a:miter lim="800000"/>
            <a:headEnd/>
            <a:tailEnd/>
          </a:ln>
          <a:effectLst/>
        </p:spPr>
        <p:txBody>
          <a:bodyPr wrap="none">
            <a:spAutoFit/>
          </a:bodyPr>
          <a:lstStyle/>
          <a:p>
            <a:r>
              <a:rPr lang="en-US" sz="2400" b="1">
                <a:solidFill>
                  <a:schemeClr val="accent2"/>
                </a:solidFill>
                <a:effectLst>
                  <a:outerShdw blurRad="38100" dist="38100" dir="2700000" algn="tl">
                    <a:srgbClr val="C0C0C0"/>
                  </a:outerShdw>
                </a:effectLst>
              </a:rPr>
              <a:t>B</a:t>
            </a:r>
            <a:endParaRPr lang="th-TH" sz="2400" b="1">
              <a:solidFill>
                <a:schemeClr val="accent2"/>
              </a:solidFill>
              <a:effectLst>
                <a:outerShdw blurRad="38100" dist="38100" dir="2700000" algn="tl">
                  <a:srgbClr val="C0C0C0"/>
                </a:outerShdw>
              </a:effectLst>
            </a:endParaRPr>
          </a:p>
        </p:txBody>
      </p:sp>
      <p:sp>
        <p:nvSpPr>
          <p:cNvPr id="32843" name="Text Box 75"/>
          <p:cNvSpPr txBox="1">
            <a:spLocks noChangeArrowheads="1"/>
          </p:cNvSpPr>
          <p:nvPr/>
        </p:nvSpPr>
        <p:spPr bwMode="auto">
          <a:xfrm>
            <a:off x="7740650" y="3500438"/>
            <a:ext cx="420688" cy="457200"/>
          </a:xfrm>
          <a:prstGeom prst="rect">
            <a:avLst/>
          </a:prstGeom>
          <a:noFill/>
          <a:ln w="9525">
            <a:noFill/>
            <a:miter lim="800000"/>
            <a:headEnd/>
            <a:tailEnd/>
          </a:ln>
          <a:effectLst/>
        </p:spPr>
        <p:txBody>
          <a:bodyPr wrap="none">
            <a:spAutoFit/>
          </a:bodyPr>
          <a:lstStyle/>
          <a:p>
            <a:r>
              <a:rPr lang="en-US" sz="2400" b="1">
                <a:solidFill>
                  <a:srgbClr val="000099"/>
                </a:solidFill>
                <a:effectLst>
                  <a:outerShdw blurRad="38100" dist="38100" dir="2700000" algn="tl">
                    <a:srgbClr val="C0C0C0"/>
                  </a:outerShdw>
                </a:effectLst>
              </a:rPr>
              <a:t>A</a:t>
            </a:r>
            <a:endParaRPr lang="th-TH" sz="2400" b="1">
              <a:solidFill>
                <a:srgbClr val="000099"/>
              </a:solidFill>
              <a:effectLst>
                <a:outerShdw blurRad="38100" dist="38100" dir="2700000" algn="tl">
                  <a:srgbClr val="C0C0C0"/>
                </a:outerShdw>
              </a:effectLst>
            </a:endParaRPr>
          </a:p>
        </p:txBody>
      </p:sp>
      <p:sp>
        <p:nvSpPr>
          <p:cNvPr id="32844" name="Line 76"/>
          <p:cNvSpPr>
            <a:spLocks noChangeShapeType="1"/>
          </p:cNvSpPr>
          <p:nvPr/>
        </p:nvSpPr>
        <p:spPr bwMode="auto">
          <a:xfrm>
            <a:off x="6227763" y="4219575"/>
            <a:ext cx="73025" cy="431800"/>
          </a:xfrm>
          <a:prstGeom prst="line">
            <a:avLst/>
          </a:prstGeom>
          <a:noFill/>
          <a:ln w="9525">
            <a:solidFill>
              <a:schemeClr val="accent2"/>
            </a:solidFill>
            <a:round/>
            <a:headEnd/>
            <a:tailEnd type="triangle" w="med" len="med"/>
          </a:ln>
          <a:effectLst/>
        </p:spPr>
        <p:txBody>
          <a:bodyPr/>
          <a:lstStyle/>
          <a:p>
            <a:endParaRPr lang="en-US"/>
          </a:p>
        </p:txBody>
      </p:sp>
      <p:sp>
        <p:nvSpPr>
          <p:cNvPr id="32845" name="Line 77"/>
          <p:cNvSpPr>
            <a:spLocks noChangeShapeType="1"/>
          </p:cNvSpPr>
          <p:nvPr/>
        </p:nvSpPr>
        <p:spPr bwMode="auto">
          <a:xfrm>
            <a:off x="7235825" y="3571875"/>
            <a:ext cx="576263" cy="144463"/>
          </a:xfrm>
          <a:prstGeom prst="line">
            <a:avLst/>
          </a:prstGeom>
          <a:noFill/>
          <a:ln w="9525">
            <a:solidFill>
              <a:srgbClr val="0000CC"/>
            </a:solidFill>
            <a:round/>
            <a:headEnd/>
            <a:tailEnd type="triangle" w="med" len="med"/>
          </a:ln>
          <a:effectLst/>
        </p:spPr>
        <p:txBody>
          <a:bodyPr/>
          <a:lstStyle/>
          <a:p>
            <a:endParaRPr lang="en-US"/>
          </a:p>
        </p:txBody>
      </p:sp>
      <p:sp>
        <p:nvSpPr>
          <p:cNvPr id="32846" name="Text Box 78"/>
          <p:cNvSpPr txBox="1">
            <a:spLocks noChangeArrowheads="1"/>
          </p:cNvSpPr>
          <p:nvPr/>
        </p:nvSpPr>
        <p:spPr bwMode="auto">
          <a:xfrm>
            <a:off x="5795963" y="5300663"/>
            <a:ext cx="1171575" cy="588962"/>
          </a:xfrm>
          <a:prstGeom prst="rect">
            <a:avLst/>
          </a:prstGeom>
          <a:noFill/>
          <a:ln w="9525">
            <a:solidFill>
              <a:schemeClr val="accent2"/>
            </a:solidFill>
            <a:miter lim="800000"/>
            <a:headEnd/>
            <a:tailEnd/>
          </a:ln>
          <a:effectLst/>
        </p:spPr>
        <p:txBody>
          <a:bodyPr wrap="none">
            <a:spAutoFit/>
          </a:bodyPr>
          <a:lstStyle/>
          <a:p>
            <a:r>
              <a:rPr lang="en-US" sz="3200" b="1">
                <a:solidFill>
                  <a:srgbClr val="0000CC"/>
                </a:solidFill>
                <a:effectLst>
                  <a:outerShdw blurRad="38100" dist="38100" dir="2700000" algn="tl">
                    <a:srgbClr val="C0C0C0"/>
                  </a:outerShdw>
                </a:effectLst>
              </a:rPr>
              <a:t>A+B</a:t>
            </a:r>
            <a:endParaRPr lang="th-TH" sz="3200" b="1">
              <a:solidFill>
                <a:srgbClr val="0000CC"/>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812"/>
                                        </p:tgtEl>
                                        <p:attrNameLst>
                                          <p:attrName>style.visibility</p:attrName>
                                        </p:attrNameLst>
                                      </p:cBhvr>
                                      <p:to>
                                        <p:strVal val="visible"/>
                                      </p:to>
                                    </p:set>
                                    <p:animEffect transition="in" filter="checkerboard(across)">
                                      <p:cBhvr>
                                        <p:cTn id="7" dur="500"/>
                                        <p:tgtEl>
                                          <p:spTgt spid="328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813"/>
                                        </p:tgtEl>
                                        <p:attrNameLst>
                                          <p:attrName>style.visibility</p:attrName>
                                        </p:attrNameLst>
                                      </p:cBhvr>
                                      <p:to>
                                        <p:strVal val="visible"/>
                                      </p:to>
                                    </p:set>
                                    <p:animEffect transition="in" filter="checkerboard(across)">
                                      <p:cBhvr>
                                        <p:cTn id="10" dur="500"/>
                                        <p:tgtEl>
                                          <p:spTgt spid="3281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2814"/>
                                        </p:tgtEl>
                                        <p:attrNameLst>
                                          <p:attrName>style.visibility</p:attrName>
                                        </p:attrNameLst>
                                      </p:cBhvr>
                                      <p:to>
                                        <p:strVal val="visible"/>
                                      </p:to>
                                    </p:set>
                                    <p:animEffect transition="in" filter="checkerboard(across)">
                                      <p:cBhvr>
                                        <p:cTn id="13" dur="500"/>
                                        <p:tgtEl>
                                          <p:spTgt spid="3281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2815"/>
                                        </p:tgtEl>
                                        <p:attrNameLst>
                                          <p:attrName>style.visibility</p:attrName>
                                        </p:attrNameLst>
                                      </p:cBhvr>
                                      <p:to>
                                        <p:strVal val="visible"/>
                                      </p:to>
                                    </p:set>
                                    <p:animEffect transition="in" filter="checkerboard(across)">
                                      <p:cBhvr>
                                        <p:cTn id="16" dur="500"/>
                                        <p:tgtEl>
                                          <p:spTgt spid="32815"/>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2816"/>
                                        </p:tgtEl>
                                        <p:attrNameLst>
                                          <p:attrName>style.visibility</p:attrName>
                                        </p:attrNameLst>
                                      </p:cBhvr>
                                      <p:to>
                                        <p:strVal val="visible"/>
                                      </p:to>
                                    </p:set>
                                    <p:animEffect transition="in" filter="checkerboard(across)">
                                      <p:cBhvr>
                                        <p:cTn id="19" dur="500"/>
                                        <p:tgtEl>
                                          <p:spTgt spid="3281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2817"/>
                                        </p:tgtEl>
                                        <p:attrNameLst>
                                          <p:attrName>style.visibility</p:attrName>
                                        </p:attrNameLst>
                                      </p:cBhvr>
                                      <p:to>
                                        <p:strVal val="visible"/>
                                      </p:to>
                                    </p:set>
                                    <p:animEffect transition="in" filter="checkerboard(across)">
                                      <p:cBhvr>
                                        <p:cTn id="22" dur="500"/>
                                        <p:tgtEl>
                                          <p:spTgt spid="3281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2818"/>
                                        </p:tgtEl>
                                        <p:attrNameLst>
                                          <p:attrName>style.visibility</p:attrName>
                                        </p:attrNameLst>
                                      </p:cBhvr>
                                      <p:to>
                                        <p:strVal val="visible"/>
                                      </p:to>
                                    </p:set>
                                    <p:animEffect transition="in" filter="checkerboard(across)">
                                      <p:cBhvr>
                                        <p:cTn id="25" dur="500"/>
                                        <p:tgtEl>
                                          <p:spTgt spid="32818"/>
                                        </p:tgtEl>
                                      </p:cBhvr>
                                    </p:animEffect>
                                  </p:childTnLst>
                                </p:cTn>
                              </p:par>
                              <p:par>
                                <p:cTn id="26" presetID="5" presetClass="entr" presetSubtype="10" fill="hold" nodeType="withEffect">
                                  <p:stCondLst>
                                    <p:cond delay="0"/>
                                  </p:stCondLst>
                                  <p:childTnLst>
                                    <p:set>
                                      <p:cBhvr>
                                        <p:cTn id="27" dur="1" fill="hold">
                                          <p:stCondLst>
                                            <p:cond delay="0"/>
                                          </p:stCondLst>
                                        </p:cTn>
                                        <p:tgtEl>
                                          <p:spTgt spid="32819"/>
                                        </p:tgtEl>
                                        <p:attrNameLst>
                                          <p:attrName>style.visibility</p:attrName>
                                        </p:attrNameLst>
                                      </p:cBhvr>
                                      <p:to>
                                        <p:strVal val="visible"/>
                                      </p:to>
                                    </p:set>
                                    <p:animEffect transition="in" filter="checkerboard(across)">
                                      <p:cBhvr>
                                        <p:cTn id="28" dur="500"/>
                                        <p:tgtEl>
                                          <p:spTgt spid="32819"/>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2836"/>
                                        </p:tgtEl>
                                        <p:attrNameLst>
                                          <p:attrName>style.visibility</p:attrName>
                                        </p:attrNameLst>
                                      </p:cBhvr>
                                      <p:to>
                                        <p:strVal val="visible"/>
                                      </p:to>
                                    </p:set>
                                    <p:animEffect transition="in" filter="checkerboard(across)">
                                      <p:cBhvr>
                                        <p:cTn id="33" dur="500"/>
                                        <p:tgtEl>
                                          <p:spTgt spid="32836"/>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2834"/>
                                        </p:tgtEl>
                                        <p:attrNameLst>
                                          <p:attrName>style.visibility</p:attrName>
                                        </p:attrNameLst>
                                      </p:cBhvr>
                                      <p:to>
                                        <p:strVal val="visible"/>
                                      </p:to>
                                    </p:set>
                                    <p:animEffect transition="in" filter="checkerboard(across)">
                                      <p:cBhvr>
                                        <p:cTn id="38" dur="500"/>
                                        <p:tgtEl>
                                          <p:spTgt spid="3283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2835"/>
                                        </p:tgtEl>
                                        <p:attrNameLst>
                                          <p:attrName>style.visibility</p:attrName>
                                        </p:attrNameLst>
                                      </p:cBhvr>
                                      <p:to>
                                        <p:strVal val="visible"/>
                                      </p:to>
                                    </p:set>
                                    <p:animEffect transition="in" filter="checkerboard(across)">
                                      <p:cBhvr>
                                        <p:cTn id="43" dur="500"/>
                                        <p:tgtEl>
                                          <p:spTgt spid="3283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2839"/>
                                        </p:tgtEl>
                                        <p:attrNameLst>
                                          <p:attrName>style.visibility</p:attrName>
                                        </p:attrNameLst>
                                      </p:cBhvr>
                                      <p:to>
                                        <p:strVal val="visible"/>
                                      </p:to>
                                    </p:set>
                                    <p:animEffect transition="in" filter="fade">
                                      <p:cBhvr>
                                        <p:cTn id="48" dur="2000"/>
                                        <p:tgtEl>
                                          <p:spTgt spid="3283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2844"/>
                                        </p:tgtEl>
                                        <p:attrNameLst>
                                          <p:attrName>style.visibility</p:attrName>
                                        </p:attrNameLst>
                                      </p:cBhvr>
                                      <p:to>
                                        <p:strVal val="visible"/>
                                      </p:to>
                                    </p:set>
                                    <p:animEffect transition="in" filter="fade">
                                      <p:cBhvr>
                                        <p:cTn id="53" dur="2000"/>
                                        <p:tgtEl>
                                          <p:spTgt spid="328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842"/>
                                        </p:tgtEl>
                                        <p:attrNameLst>
                                          <p:attrName>style.visibility</p:attrName>
                                        </p:attrNameLst>
                                      </p:cBhvr>
                                      <p:to>
                                        <p:strVal val="visible"/>
                                      </p:to>
                                    </p:set>
                                    <p:animEffect transition="in" filter="fade">
                                      <p:cBhvr>
                                        <p:cTn id="56" dur="2000"/>
                                        <p:tgtEl>
                                          <p:spTgt spid="3284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2841"/>
                                        </p:tgtEl>
                                        <p:attrNameLst>
                                          <p:attrName>style.visibility</p:attrName>
                                        </p:attrNameLst>
                                      </p:cBhvr>
                                      <p:to>
                                        <p:strVal val="visible"/>
                                      </p:to>
                                    </p:set>
                                    <p:animEffect transition="in" filter="fade">
                                      <p:cBhvr>
                                        <p:cTn id="61" dur="2000"/>
                                        <p:tgtEl>
                                          <p:spTgt spid="328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2845"/>
                                        </p:tgtEl>
                                        <p:attrNameLst>
                                          <p:attrName>style.visibility</p:attrName>
                                        </p:attrNameLst>
                                      </p:cBhvr>
                                      <p:to>
                                        <p:strVal val="visible"/>
                                      </p:to>
                                    </p:set>
                                    <p:animEffect transition="in" filter="fade">
                                      <p:cBhvr>
                                        <p:cTn id="66" dur="2000"/>
                                        <p:tgtEl>
                                          <p:spTgt spid="3284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2843"/>
                                        </p:tgtEl>
                                        <p:attrNameLst>
                                          <p:attrName>style.visibility</p:attrName>
                                        </p:attrNameLst>
                                      </p:cBhvr>
                                      <p:to>
                                        <p:strVal val="visible"/>
                                      </p:to>
                                    </p:set>
                                    <p:animEffect transition="in" filter="fade">
                                      <p:cBhvr>
                                        <p:cTn id="69" dur="2000"/>
                                        <p:tgtEl>
                                          <p:spTgt spid="3284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2846"/>
                                        </p:tgtEl>
                                        <p:attrNameLst>
                                          <p:attrName>style.visibility</p:attrName>
                                        </p:attrNameLst>
                                      </p:cBhvr>
                                      <p:to>
                                        <p:strVal val="visible"/>
                                      </p:to>
                                    </p:set>
                                    <p:animEffect transition="in" filter="fade">
                                      <p:cBhvr>
                                        <p:cTn id="74" dur="2000"/>
                                        <p:tgtEl>
                                          <p:spTgt spid="32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12" grpId="0" animBg="1"/>
      <p:bldP spid="32813" grpId="0"/>
      <p:bldP spid="32814" grpId="0"/>
      <p:bldP spid="32815" grpId="0"/>
      <p:bldP spid="32816" grpId="0"/>
      <p:bldP spid="32817" grpId="0"/>
      <p:bldP spid="32818" grpId="0"/>
      <p:bldP spid="32834" grpId="0"/>
      <p:bldP spid="32835" grpId="0"/>
      <p:bldP spid="32836" grpId="0"/>
      <p:bldP spid="32839" grpId="0" animBg="1"/>
      <p:bldP spid="32841" grpId="0" animBg="1"/>
      <p:bldP spid="32842" grpId="0"/>
      <p:bldP spid="32843" grpId="0"/>
      <p:bldP spid="32844" grpId="0" animBg="1"/>
      <p:bldP spid="32845" grpId="0" animBg="1"/>
      <p:bldP spid="328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76" name="Rectangle 236"/>
          <p:cNvSpPr>
            <a:spLocks noGrp="1" noChangeArrowheads="1"/>
          </p:cNvSpPr>
          <p:nvPr>
            <p:ph type="title" sz="quarter"/>
          </p:nvPr>
        </p:nvSpPr>
        <p:spPr/>
        <p:txBody>
          <a:bodyPr/>
          <a:lstStyle/>
          <a:p>
            <a:r>
              <a:rPr lang="en-US"/>
              <a:t>Example</a:t>
            </a:r>
            <a:endParaRPr lang="th-TH"/>
          </a:p>
        </p:txBody>
      </p:sp>
      <p:graphicFrame>
        <p:nvGraphicFramePr>
          <p:cNvPr id="36144" name="Group 304"/>
          <p:cNvGraphicFramePr>
            <a:graphicFrameLocks noGrp="1"/>
          </p:cNvGraphicFramePr>
          <p:nvPr>
            <p:ph sz="quarter" idx="1"/>
          </p:nvPr>
        </p:nvGraphicFramePr>
        <p:xfrm>
          <a:off x="250825" y="2060575"/>
          <a:ext cx="3924300" cy="3291840"/>
        </p:xfrm>
        <a:graphic>
          <a:graphicData uri="http://schemas.openxmlformats.org/drawingml/2006/table">
            <a:tbl>
              <a:tblPr/>
              <a:tblGrid>
                <a:gridCol w="906463"/>
                <a:gridCol w="1004887"/>
                <a:gridCol w="1006475"/>
                <a:gridCol w="1006475"/>
              </a:tblGrid>
              <a:tr h="2286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Arial" charset="0"/>
                          <a:ea typeface="Times New Roman" pitchFamily="18" charset="0"/>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6136" name="Object 296"/>
          <p:cNvGraphicFramePr>
            <a:graphicFrameLocks noChangeAspect="1"/>
          </p:cNvGraphicFramePr>
          <p:nvPr>
            <p:ph sz="quarter" idx="2"/>
          </p:nvPr>
        </p:nvGraphicFramePr>
        <p:xfrm>
          <a:off x="7596188" y="1628775"/>
          <a:ext cx="720725" cy="523875"/>
        </p:xfrm>
        <a:graphic>
          <a:graphicData uri="http://schemas.openxmlformats.org/presentationml/2006/ole">
            <p:oleObj spid="_x0000_s36136" name="สมการ" r:id="rId3" imgW="279360" imgH="203040" progId="Equation.3">
              <p:embed/>
            </p:oleObj>
          </a:graphicData>
        </a:graphic>
      </p:graphicFrame>
      <p:graphicFrame>
        <p:nvGraphicFramePr>
          <p:cNvPr id="36140" name="Object 300"/>
          <p:cNvGraphicFramePr>
            <a:graphicFrameLocks noChangeAspect="1"/>
          </p:cNvGraphicFramePr>
          <p:nvPr>
            <p:ph sz="quarter" idx="3"/>
          </p:nvPr>
        </p:nvGraphicFramePr>
        <p:xfrm>
          <a:off x="6011863" y="5157788"/>
          <a:ext cx="1944687" cy="747712"/>
        </p:xfrm>
        <a:graphic>
          <a:graphicData uri="http://schemas.openxmlformats.org/presentationml/2006/ole">
            <p:oleObj spid="_x0000_s36140" name="สมการ" r:id="rId4" imgW="533160" imgH="203040" progId="Equation.3">
              <p:embed/>
            </p:oleObj>
          </a:graphicData>
        </a:graphic>
      </p:graphicFrame>
      <p:graphicFrame>
        <p:nvGraphicFramePr>
          <p:cNvPr id="36124" name="Group 284"/>
          <p:cNvGraphicFramePr>
            <a:graphicFrameLocks noGrp="1"/>
          </p:cNvGraphicFramePr>
          <p:nvPr/>
        </p:nvGraphicFramePr>
        <p:xfrm>
          <a:off x="5032375" y="3011488"/>
          <a:ext cx="3924300" cy="1354138"/>
        </p:xfrm>
        <a:graphic>
          <a:graphicData uri="http://schemas.openxmlformats.org/drawingml/2006/table">
            <a:tbl>
              <a:tblPr/>
              <a:tblGrid>
                <a:gridCol w="981075"/>
                <a:gridCol w="981075"/>
                <a:gridCol w="981075"/>
                <a:gridCol w="981075"/>
              </a:tblGrid>
              <a:tr h="7048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8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8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smtClean="0">
                        <a:ln>
                          <a:noFill/>
                        </a:ln>
                        <a:solidFill>
                          <a:schemeClr val="tx1"/>
                        </a:solidFill>
                        <a:effectLst/>
                        <a:latin typeface="Verdana" pitchFamily="34" charset="0"/>
                        <a:cs typeface="Angsana New" pitchFamily="18" charset="-34"/>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096" name="Line 256"/>
          <p:cNvSpPr>
            <a:spLocks noChangeShapeType="1"/>
          </p:cNvSpPr>
          <p:nvPr/>
        </p:nvSpPr>
        <p:spPr bwMode="auto">
          <a:xfrm flipH="1" flipV="1">
            <a:off x="4456113" y="2435225"/>
            <a:ext cx="576262" cy="576263"/>
          </a:xfrm>
          <a:prstGeom prst="line">
            <a:avLst/>
          </a:prstGeom>
          <a:noFill/>
          <a:ln w="28575">
            <a:solidFill>
              <a:schemeClr val="tx1"/>
            </a:solidFill>
            <a:round/>
            <a:headEnd/>
            <a:tailEnd/>
          </a:ln>
          <a:effectLst/>
        </p:spPr>
        <p:txBody>
          <a:bodyPr/>
          <a:lstStyle/>
          <a:p>
            <a:endParaRPr lang="en-US"/>
          </a:p>
        </p:txBody>
      </p:sp>
      <p:sp>
        <p:nvSpPr>
          <p:cNvPr id="36097" name="Text Box 257"/>
          <p:cNvSpPr txBox="1">
            <a:spLocks noChangeArrowheads="1"/>
          </p:cNvSpPr>
          <p:nvPr/>
        </p:nvSpPr>
        <p:spPr bwMode="auto">
          <a:xfrm>
            <a:off x="4673600" y="2363788"/>
            <a:ext cx="574675" cy="396875"/>
          </a:xfrm>
          <a:prstGeom prst="rect">
            <a:avLst/>
          </a:prstGeom>
          <a:noFill/>
          <a:ln w="9525">
            <a:noFill/>
            <a:miter lim="800000"/>
            <a:headEnd/>
            <a:tailEnd/>
          </a:ln>
          <a:effectLst/>
        </p:spPr>
        <p:txBody>
          <a:bodyPr wrap="none">
            <a:spAutoFit/>
          </a:bodyPr>
          <a:lstStyle/>
          <a:p>
            <a:r>
              <a:rPr lang="en-US" sz="2000" b="1">
                <a:effectLst>
                  <a:outerShdw blurRad="38100" dist="38100" dir="2700000" algn="tl">
                    <a:srgbClr val="C0C0C0"/>
                  </a:outerShdw>
                </a:effectLst>
              </a:rPr>
              <a:t>AB</a:t>
            </a:r>
            <a:endParaRPr lang="th-TH" sz="2000" b="1">
              <a:effectLst>
                <a:outerShdw blurRad="38100" dist="38100" dir="2700000" algn="tl">
                  <a:srgbClr val="C0C0C0"/>
                </a:outerShdw>
              </a:effectLst>
            </a:endParaRPr>
          </a:p>
        </p:txBody>
      </p:sp>
      <p:sp>
        <p:nvSpPr>
          <p:cNvPr id="36098" name="Text Box 258"/>
          <p:cNvSpPr txBox="1">
            <a:spLocks noChangeArrowheads="1"/>
          </p:cNvSpPr>
          <p:nvPr/>
        </p:nvSpPr>
        <p:spPr bwMode="auto">
          <a:xfrm>
            <a:off x="4383088" y="2652713"/>
            <a:ext cx="368300" cy="396875"/>
          </a:xfrm>
          <a:prstGeom prst="rect">
            <a:avLst/>
          </a:prstGeom>
          <a:noFill/>
          <a:ln w="9525">
            <a:noFill/>
            <a:miter lim="800000"/>
            <a:headEnd/>
            <a:tailEnd/>
          </a:ln>
          <a:effectLst/>
        </p:spPr>
        <p:txBody>
          <a:bodyPr wrap="none">
            <a:spAutoFit/>
          </a:bodyPr>
          <a:lstStyle/>
          <a:p>
            <a:r>
              <a:rPr lang="en-US" sz="2000" b="1">
                <a:effectLst>
                  <a:outerShdw blurRad="38100" dist="38100" dir="2700000" algn="tl">
                    <a:srgbClr val="C0C0C0"/>
                  </a:outerShdw>
                </a:effectLst>
              </a:rPr>
              <a:t>C</a:t>
            </a:r>
            <a:endParaRPr lang="th-TH" sz="2000" b="1">
              <a:effectLst>
                <a:outerShdw blurRad="38100" dist="38100" dir="2700000" algn="tl">
                  <a:srgbClr val="C0C0C0"/>
                </a:outerShdw>
              </a:effectLst>
            </a:endParaRPr>
          </a:p>
        </p:txBody>
      </p:sp>
      <p:sp>
        <p:nvSpPr>
          <p:cNvPr id="36099" name="Text Box 259"/>
          <p:cNvSpPr txBox="1">
            <a:spLocks noChangeArrowheads="1"/>
          </p:cNvSpPr>
          <p:nvPr/>
        </p:nvSpPr>
        <p:spPr bwMode="auto">
          <a:xfrm>
            <a:off x="5175250" y="2652713"/>
            <a:ext cx="508000" cy="366712"/>
          </a:xfrm>
          <a:prstGeom prst="rect">
            <a:avLst/>
          </a:prstGeom>
          <a:noFill/>
          <a:ln w="9525">
            <a:noFill/>
            <a:miter lim="800000"/>
            <a:headEnd/>
            <a:tailEnd/>
          </a:ln>
          <a:effectLst/>
        </p:spPr>
        <p:txBody>
          <a:bodyPr wrap="none">
            <a:spAutoFit/>
          </a:bodyPr>
          <a:lstStyle/>
          <a:p>
            <a:r>
              <a:rPr lang="en-US" b="1"/>
              <a:t>00</a:t>
            </a:r>
            <a:endParaRPr lang="th-TH" b="1"/>
          </a:p>
        </p:txBody>
      </p:sp>
      <p:sp>
        <p:nvSpPr>
          <p:cNvPr id="36100" name="Text Box 260"/>
          <p:cNvSpPr txBox="1">
            <a:spLocks noChangeArrowheads="1"/>
          </p:cNvSpPr>
          <p:nvPr/>
        </p:nvSpPr>
        <p:spPr bwMode="auto">
          <a:xfrm>
            <a:off x="6227763" y="2636838"/>
            <a:ext cx="508000" cy="366712"/>
          </a:xfrm>
          <a:prstGeom prst="rect">
            <a:avLst/>
          </a:prstGeom>
          <a:noFill/>
          <a:ln w="9525">
            <a:noFill/>
            <a:miter lim="800000"/>
            <a:headEnd/>
            <a:tailEnd/>
          </a:ln>
          <a:effectLst/>
        </p:spPr>
        <p:txBody>
          <a:bodyPr wrap="none">
            <a:spAutoFit/>
          </a:bodyPr>
          <a:lstStyle/>
          <a:p>
            <a:r>
              <a:rPr lang="en-US" b="1"/>
              <a:t>01</a:t>
            </a:r>
            <a:endParaRPr lang="th-TH" b="1"/>
          </a:p>
        </p:txBody>
      </p:sp>
      <p:sp>
        <p:nvSpPr>
          <p:cNvPr id="36101" name="Text Box 261"/>
          <p:cNvSpPr txBox="1">
            <a:spLocks noChangeArrowheads="1"/>
          </p:cNvSpPr>
          <p:nvPr/>
        </p:nvSpPr>
        <p:spPr bwMode="auto">
          <a:xfrm>
            <a:off x="7191375" y="2652713"/>
            <a:ext cx="508000" cy="366712"/>
          </a:xfrm>
          <a:prstGeom prst="rect">
            <a:avLst/>
          </a:prstGeom>
          <a:noFill/>
          <a:ln w="9525">
            <a:noFill/>
            <a:miter lim="800000"/>
            <a:headEnd/>
            <a:tailEnd/>
          </a:ln>
          <a:effectLst/>
        </p:spPr>
        <p:txBody>
          <a:bodyPr wrap="none">
            <a:spAutoFit/>
          </a:bodyPr>
          <a:lstStyle/>
          <a:p>
            <a:r>
              <a:rPr lang="en-US" b="1"/>
              <a:t>11</a:t>
            </a:r>
            <a:endParaRPr lang="th-TH" b="1"/>
          </a:p>
        </p:txBody>
      </p:sp>
      <p:sp>
        <p:nvSpPr>
          <p:cNvPr id="36102" name="Text Box 262"/>
          <p:cNvSpPr txBox="1">
            <a:spLocks noChangeArrowheads="1"/>
          </p:cNvSpPr>
          <p:nvPr/>
        </p:nvSpPr>
        <p:spPr bwMode="auto">
          <a:xfrm>
            <a:off x="8199438" y="2652713"/>
            <a:ext cx="508000" cy="366712"/>
          </a:xfrm>
          <a:prstGeom prst="rect">
            <a:avLst/>
          </a:prstGeom>
          <a:noFill/>
          <a:ln w="9525">
            <a:noFill/>
            <a:miter lim="800000"/>
            <a:headEnd/>
            <a:tailEnd/>
          </a:ln>
          <a:effectLst/>
        </p:spPr>
        <p:txBody>
          <a:bodyPr wrap="none">
            <a:spAutoFit/>
          </a:bodyPr>
          <a:lstStyle/>
          <a:p>
            <a:r>
              <a:rPr lang="en-US" b="1"/>
              <a:t>10</a:t>
            </a:r>
            <a:endParaRPr lang="th-TH" b="1"/>
          </a:p>
        </p:txBody>
      </p:sp>
      <p:sp>
        <p:nvSpPr>
          <p:cNvPr id="36103" name="Text Box 263"/>
          <p:cNvSpPr txBox="1">
            <a:spLocks noChangeArrowheads="1"/>
          </p:cNvSpPr>
          <p:nvPr/>
        </p:nvSpPr>
        <p:spPr bwMode="auto">
          <a:xfrm>
            <a:off x="4643438" y="3141663"/>
            <a:ext cx="365125" cy="396875"/>
          </a:xfrm>
          <a:prstGeom prst="rect">
            <a:avLst/>
          </a:prstGeom>
          <a:noFill/>
          <a:ln w="9525">
            <a:noFill/>
            <a:miter lim="800000"/>
            <a:headEnd/>
            <a:tailEnd/>
          </a:ln>
          <a:effectLst/>
        </p:spPr>
        <p:txBody>
          <a:bodyPr wrap="none">
            <a:spAutoFit/>
          </a:bodyPr>
          <a:lstStyle/>
          <a:p>
            <a:r>
              <a:rPr lang="en-US" sz="2000" b="1"/>
              <a:t>0</a:t>
            </a:r>
            <a:endParaRPr lang="th-TH" sz="2000" b="1"/>
          </a:p>
        </p:txBody>
      </p:sp>
      <p:sp>
        <p:nvSpPr>
          <p:cNvPr id="36104" name="Text Box 264"/>
          <p:cNvSpPr txBox="1">
            <a:spLocks noChangeArrowheads="1"/>
          </p:cNvSpPr>
          <p:nvPr/>
        </p:nvSpPr>
        <p:spPr bwMode="auto">
          <a:xfrm>
            <a:off x="4643438" y="3789363"/>
            <a:ext cx="365125" cy="396875"/>
          </a:xfrm>
          <a:prstGeom prst="rect">
            <a:avLst/>
          </a:prstGeom>
          <a:noFill/>
          <a:ln w="9525">
            <a:noFill/>
            <a:miter lim="800000"/>
            <a:headEnd/>
            <a:tailEnd/>
          </a:ln>
          <a:effectLst/>
        </p:spPr>
        <p:txBody>
          <a:bodyPr wrap="none">
            <a:spAutoFit/>
          </a:bodyPr>
          <a:lstStyle/>
          <a:p>
            <a:r>
              <a:rPr lang="en-US" sz="2000" b="1"/>
              <a:t>1</a:t>
            </a:r>
            <a:endParaRPr lang="th-TH" sz="2000" b="1"/>
          </a:p>
        </p:txBody>
      </p:sp>
      <p:sp>
        <p:nvSpPr>
          <p:cNvPr id="36127" name="AutoShape 287"/>
          <p:cNvSpPr>
            <a:spLocks/>
          </p:cNvSpPr>
          <p:nvPr/>
        </p:nvSpPr>
        <p:spPr bwMode="auto">
          <a:xfrm>
            <a:off x="4787900" y="3068638"/>
            <a:ext cx="1008063" cy="1223962"/>
          </a:xfrm>
          <a:prstGeom prst="rightBracket">
            <a:avLst>
              <a:gd name="adj" fmla="val 10118"/>
            </a:avLst>
          </a:prstGeom>
          <a:noFill/>
          <a:ln w="28575">
            <a:solidFill>
              <a:schemeClr val="accent2"/>
            </a:solidFill>
            <a:round/>
            <a:headEnd/>
            <a:tailEnd/>
          </a:ln>
          <a:effectLst/>
        </p:spPr>
        <p:txBody>
          <a:bodyPr wrap="none" anchor="ctr"/>
          <a:lstStyle/>
          <a:p>
            <a:endParaRPr lang="en-US"/>
          </a:p>
        </p:txBody>
      </p:sp>
      <p:sp>
        <p:nvSpPr>
          <p:cNvPr id="36128" name="AutoShape 288"/>
          <p:cNvSpPr>
            <a:spLocks/>
          </p:cNvSpPr>
          <p:nvPr/>
        </p:nvSpPr>
        <p:spPr bwMode="auto">
          <a:xfrm>
            <a:off x="8172450" y="3068638"/>
            <a:ext cx="971550" cy="1223962"/>
          </a:xfrm>
          <a:prstGeom prst="leftBracket">
            <a:avLst>
              <a:gd name="adj" fmla="val 10498"/>
            </a:avLst>
          </a:prstGeom>
          <a:noFill/>
          <a:ln w="28575">
            <a:solidFill>
              <a:schemeClr val="accent2"/>
            </a:solidFill>
            <a:round/>
            <a:headEnd/>
            <a:tailEnd/>
          </a:ln>
          <a:effectLst/>
        </p:spPr>
        <p:txBody>
          <a:bodyPr wrap="none" anchor="ctr"/>
          <a:lstStyle/>
          <a:p>
            <a:endParaRPr lang="en-US"/>
          </a:p>
        </p:txBody>
      </p:sp>
      <p:sp>
        <p:nvSpPr>
          <p:cNvPr id="36129" name="Rectangle 289"/>
          <p:cNvSpPr>
            <a:spLocks noChangeArrowheads="1"/>
          </p:cNvSpPr>
          <p:nvPr/>
        </p:nvSpPr>
        <p:spPr bwMode="auto">
          <a:xfrm>
            <a:off x="7235825" y="3068638"/>
            <a:ext cx="1512888" cy="576262"/>
          </a:xfrm>
          <a:prstGeom prst="rect">
            <a:avLst/>
          </a:prstGeom>
          <a:noFill/>
          <a:ln w="28575">
            <a:solidFill>
              <a:srgbClr val="000099"/>
            </a:solidFill>
            <a:miter lim="800000"/>
            <a:headEnd/>
            <a:tailEnd/>
          </a:ln>
          <a:effectLst/>
        </p:spPr>
        <p:txBody>
          <a:bodyPr wrap="none" anchor="ctr"/>
          <a:lstStyle/>
          <a:p>
            <a:endParaRPr lang="en-US"/>
          </a:p>
        </p:txBody>
      </p:sp>
      <p:sp>
        <p:nvSpPr>
          <p:cNvPr id="36130" name="Text Box 290"/>
          <p:cNvSpPr txBox="1">
            <a:spLocks noChangeArrowheads="1"/>
          </p:cNvSpPr>
          <p:nvPr/>
        </p:nvSpPr>
        <p:spPr bwMode="auto">
          <a:xfrm>
            <a:off x="5292725" y="3141663"/>
            <a:ext cx="436563" cy="519112"/>
          </a:xfrm>
          <a:prstGeom prst="rect">
            <a:avLst/>
          </a:prstGeom>
          <a:noFill/>
          <a:ln w="9525">
            <a:noFill/>
            <a:miter lim="800000"/>
            <a:headEnd/>
            <a:tailEnd/>
          </a:ln>
          <a:effectLst/>
        </p:spPr>
        <p:txBody>
          <a:bodyPr wrap="none">
            <a:spAutoFit/>
          </a:bodyPr>
          <a:lstStyle/>
          <a:p>
            <a:r>
              <a:rPr lang="en-US" sz="2800" b="1"/>
              <a:t>1</a:t>
            </a:r>
            <a:endParaRPr lang="th-TH" sz="2800" b="1"/>
          </a:p>
        </p:txBody>
      </p:sp>
      <p:sp>
        <p:nvSpPr>
          <p:cNvPr id="36131" name="Text Box 291"/>
          <p:cNvSpPr txBox="1">
            <a:spLocks noChangeArrowheads="1"/>
          </p:cNvSpPr>
          <p:nvPr/>
        </p:nvSpPr>
        <p:spPr bwMode="auto">
          <a:xfrm>
            <a:off x="5262563" y="3789363"/>
            <a:ext cx="436562" cy="519112"/>
          </a:xfrm>
          <a:prstGeom prst="rect">
            <a:avLst/>
          </a:prstGeom>
          <a:noFill/>
          <a:ln w="9525">
            <a:noFill/>
            <a:miter lim="800000"/>
            <a:headEnd/>
            <a:tailEnd/>
          </a:ln>
          <a:effectLst/>
        </p:spPr>
        <p:txBody>
          <a:bodyPr wrap="none">
            <a:spAutoFit/>
          </a:bodyPr>
          <a:lstStyle/>
          <a:p>
            <a:r>
              <a:rPr lang="en-US" sz="2800" b="1"/>
              <a:t>1</a:t>
            </a:r>
            <a:endParaRPr lang="th-TH" sz="2800" b="1"/>
          </a:p>
        </p:txBody>
      </p:sp>
      <p:sp>
        <p:nvSpPr>
          <p:cNvPr id="36132" name="Text Box 292"/>
          <p:cNvSpPr txBox="1">
            <a:spLocks noChangeArrowheads="1"/>
          </p:cNvSpPr>
          <p:nvPr/>
        </p:nvSpPr>
        <p:spPr bwMode="auto">
          <a:xfrm>
            <a:off x="7308850" y="3054350"/>
            <a:ext cx="436563" cy="519113"/>
          </a:xfrm>
          <a:prstGeom prst="rect">
            <a:avLst/>
          </a:prstGeom>
          <a:noFill/>
          <a:ln w="9525">
            <a:noFill/>
            <a:miter lim="800000"/>
            <a:headEnd/>
            <a:tailEnd/>
          </a:ln>
          <a:effectLst/>
        </p:spPr>
        <p:txBody>
          <a:bodyPr wrap="none">
            <a:spAutoFit/>
          </a:bodyPr>
          <a:lstStyle/>
          <a:p>
            <a:r>
              <a:rPr lang="en-US" sz="2800" b="1"/>
              <a:t>1</a:t>
            </a:r>
            <a:endParaRPr lang="th-TH" sz="2800" b="1"/>
          </a:p>
        </p:txBody>
      </p:sp>
      <p:sp>
        <p:nvSpPr>
          <p:cNvPr id="36133" name="Text Box 293"/>
          <p:cNvSpPr txBox="1">
            <a:spLocks noChangeArrowheads="1"/>
          </p:cNvSpPr>
          <p:nvPr/>
        </p:nvSpPr>
        <p:spPr bwMode="auto">
          <a:xfrm>
            <a:off x="8316913" y="3054350"/>
            <a:ext cx="436562" cy="519113"/>
          </a:xfrm>
          <a:prstGeom prst="rect">
            <a:avLst/>
          </a:prstGeom>
          <a:noFill/>
          <a:ln w="9525">
            <a:noFill/>
            <a:miter lim="800000"/>
            <a:headEnd/>
            <a:tailEnd/>
          </a:ln>
          <a:effectLst/>
        </p:spPr>
        <p:txBody>
          <a:bodyPr wrap="none">
            <a:spAutoFit/>
          </a:bodyPr>
          <a:lstStyle/>
          <a:p>
            <a:r>
              <a:rPr lang="en-US" sz="2800" b="1"/>
              <a:t>1</a:t>
            </a:r>
            <a:endParaRPr lang="th-TH" sz="2800" b="1"/>
          </a:p>
        </p:txBody>
      </p:sp>
      <p:sp>
        <p:nvSpPr>
          <p:cNvPr id="36134" name="Text Box 294"/>
          <p:cNvSpPr txBox="1">
            <a:spLocks noChangeArrowheads="1"/>
          </p:cNvSpPr>
          <p:nvPr/>
        </p:nvSpPr>
        <p:spPr bwMode="auto">
          <a:xfrm>
            <a:off x="8316913" y="3789363"/>
            <a:ext cx="436562" cy="519112"/>
          </a:xfrm>
          <a:prstGeom prst="rect">
            <a:avLst/>
          </a:prstGeom>
          <a:noFill/>
          <a:ln w="9525">
            <a:noFill/>
            <a:miter lim="800000"/>
            <a:headEnd/>
            <a:tailEnd/>
          </a:ln>
          <a:effectLst/>
        </p:spPr>
        <p:txBody>
          <a:bodyPr wrap="none">
            <a:spAutoFit/>
          </a:bodyPr>
          <a:lstStyle/>
          <a:p>
            <a:r>
              <a:rPr lang="en-US" sz="2800" b="1"/>
              <a:t>1</a:t>
            </a:r>
            <a:endParaRPr lang="th-TH" sz="2800" b="1"/>
          </a:p>
        </p:txBody>
      </p:sp>
      <p:sp>
        <p:nvSpPr>
          <p:cNvPr id="36138" name="Line 298"/>
          <p:cNvSpPr>
            <a:spLocks noChangeShapeType="1"/>
          </p:cNvSpPr>
          <p:nvPr/>
        </p:nvSpPr>
        <p:spPr bwMode="auto">
          <a:xfrm>
            <a:off x="5219700" y="4292600"/>
            <a:ext cx="288925" cy="504825"/>
          </a:xfrm>
          <a:prstGeom prst="line">
            <a:avLst/>
          </a:prstGeom>
          <a:noFill/>
          <a:ln w="9525">
            <a:solidFill>
              <a:schemeClr val="accent2"/>
            </a:solidFill>
            <a:round/>
            <a:headEnd/>
            <a:tailEnd type="triangle" w="med" len="med"/>
          </a:ln>
          <a:effectLst/>
        </p:spPr>
        <p:txBody>
          <a:bodyPr/>
          <a:lstStyle/>
          <a:p>
            <a:endParaRPr lang="en-US"/>
          </a:p>
        </p:txBody>
      </p:sp>
      <p:sp>
        <p:nvSpPr>
          <p:cNvPr id="36139" name="Line 299"/>
          <p:cNvSpPr>
            <a:spLocks noChangeShapeType="1"/>
          </p:cNvSpPr>
          <p:nvPr/>
        </p:nvSpPr>
        <p:spPr bwMode="auto">
          <a:xfrm flipV="1">
            <a:off x="7667625" y="2205038"/>
            <a:ext cx="217488" cy="863600"/>
          </a:xfrm>
          <a:prstGeom prst="line">
            <a:avLst/>
          </a:prstGeom>
          <a:noFill/>
          <a:ln w="9525">
            <a:solidFill>
              <a:srgbClr val="000099"/>
            </a:solidFill>
            <a:round/>
            <a:headEnd/>
            <a:tailEnd type="triangle" w="med" len="med"/>
          </a:ln>
          <a:effectLst/>
        </p:spPr>
        <p:txBody>
          <a:bodyPr/>
          <a:lstStyle/>
          <a:p>
            <a:endParaRPr lang="en-US"/>
          </a:p>
        </p:txBody>
      </p:sp>
      <p:graphicFrame>
        <p:nvGraphicFramePr>
          <p:cNvPr id="36142" name="Object 302"/>
          <p:cNvGraphicFramePr>
            <a:graphicFrameLocks noChangeAspect="1"/>
          </p:cNvGraphicFramePr>
          <p:nvPr>
            <p:ph sz="quarter" idx="4"/>
          </p:nvPr>
        </p:nvGraphicFramePr>
        <p:xfrm>
          <a:off x="5364163" y="4797425"/>
          <a:ext cx="374650" cy="431800"/>
        </p:xfrm>
        <a:graphic>
          <a:graphicData uri="http://schemas.openxmlformats.org/presentationml/2006/ole">
            <p:oleObj spid="_x0000_s36142" name="สมการ" r:id="rId5" imgW="164880" imgH="190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130"/>
                                        </p:tgtEl>
                                        <p:attrNameLst>
                                          <p:attrName>style.visibility</p:attrName>
                                        </p:attrNameLst>
                                      </p:cBhvr>
                                      <p:to>
                                        <p:strVal val="visible"/>
                                      </p:to>
                                    </p:set>
                                    <p:animEffect transition="in" filter="fade">
                                      <p:cBhvr>
                                        <p:cTn id="7" dur="2000"/>
                                        <p:tgtEl>
                                          <p:spTgt spid="36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131"/>
                                        </p:tgtEl>
                                        <p:attrNameLst>
                                          <p:attrName>style.visibility</p:attrName>
                                        </p:attrNameLst>
                                      </p:cBhvr>
                                      <p:to>
                                        <p:strVal val="visible"/>
                                      </p:to>
                                    </p:set>
                                    <p:animEffect transition="in" filter="fade">
                                      <p:cBhvr>
                                        <p:cTn id="12" dur="2000"/>
                                        <p:tgtEl>
                                          <p:spTgt spid="361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133"/>
                                        </p:tgtEl>
                                        <p:attrNameLst>
                                          <p:attrName>style.visibility</p:attrName>
                                        </p:attrNameLst>
                                      </p:cBhvr>
                                      <p:to>
                                        <p:strVal val="visible"/>
                                      </p:to>
                                    </p:set>
                                    <p:animEffect transition="in" filter="fade">
                                      <p:cBhvr>
                                        <p:cTn id="17" dur="2000"/>
                                        <p:tgtEl>
                                          <p:spTgt spid="361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134"/>
                                        </p:tgtEl>
                                        <p:attrNameLst>
                                          <p:attrName>style.visibility</p:attrName>
                                        </p:attrNameLst>
                                      </p:cBhvr>
                                      <p:to>
                                        <p:strVal val="visible"/>
                                      </p:to>
                                    </p:set>
                                    <p:animEffect transition="in" filter="fade">
                                      <p:cBhvr>
                                        <p:cTn id="22" dur="2000"/>
                                        <p:tgtEl>
                                          <p:spTgt spid="361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132"/>
                                        </p:tgtEl>
                                        <p:attrNameLst>
                                          <p:attrName>style.visibility</p:attrName>
                                        </p:attrNameLst>
                                      </p:cBhvr>
                                      <p:to>
                                        <p:strVal val="visible"/>
                                      </p:to>
                                    </p:set>
                                    <p:animEffect transition="in" filter="fade">
                                      <p:cBhvr>
                                        <p:cTn id="27" dur="2000"/>
                                        <p:tgtEl>
                                          <p:spTgt spid="3613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6128"/>
                                        </p:tgtEl>
                                        <p:attrNameLst>
                                          <p:attrName>style.visibility</p:attrName>
                                        </p:attrNameLst>
                                      </p:cBhvr>
                                      <p:to>
                                        <p:strVal val="visible"/>
                                      </p:to>
                                    </p:set>
                                    <p:animEffect transition="in" filter="checkerboard(across)">
                                      <p:cBhvr>
                                        <p:cTn id="32" dur="500"/>
                                        <p:tgtEl>
                                          <p:spTgt spid="3612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6127"/>
                                        </p:tgtEl>
                                        <p:attrNameLst>
                                          <p:attrName>style.visibility</p:attrName>
                                        </p:attrNameLst>
                                      </p:cBhvr>
                                      <p:to>
                                        <p:strVal val="visible"/>
                                      </p:to>
                                    </p:set>
                                    <p:animEffect transition="in" filter="checkerboard(across)">
                                      <p:cBhvr>
                                        <p:cTn id="35" dur="500"/>
                                        <p:tgtEl>
                                          <p:spTgt spid="36127"/>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36138"/>
                                        </p:tgtEl>
                                        <p:attrNameLst>
                                          <p:attrName>style.visibility</p:attrName>
                                        </p:attrNameLst>
                                      </p:cBhvr>
                                      <p:to>
                                        <p:strVal val="visible"/>
                                      </p:to>
                                    </p:set>
                                    <p:animEffect transition="in" filter="checkerboard(across)">
                                      <p:cBhvr>
                                        <p:cTn id="40" dur="500"/>
                                        <p:tgtEl>
                                          <p:spTgt spid="36138"/>
                                        </p:tgtEl>
                                      </p:cBhvr>
                                    </p:animEffect>
                                  </p:childTnLst>
                                </p:cTn>
                              </p:par>
                              <p:par>
                                <p:cTn id="41" presetID="5" presetClass="entr" presetSubtype="10" fill="hold" nodeType="withEffect">
                                  <p:stCondLst>
                                    <p:cond delay="0"/>
                                  </p:stCondLst>
                                  <p:childTnLst>
                                    <p:set>
                                      <p:cBhvr>
                                        <p:cTn id="42" dur="1" fill="hold">
                                          <p:stCondLst>
                                            <p:cond delay="0"/>
                                          </p:stCondLst>
                                        </p:cTn>
                                        <p:tgtEl>
                                          <p:spTgt spid="36142"/>
                                        </p:tgtEl>
                                        <p:attrNameLst>
                                          <p:attrName>style.visibility</p:attrName>
                                        </p:attrNameLst>
                                      </p:cBhvr>
                                      <p:to>
                                        <p:strVal val="visible"/>
                                      </p:to>
                                    </p:set>
                                    <p:animEffect transition="in" filter="checkerboard(across)">
                                      <p:cBhvr>
                                        <p:cTn id="43" dur="500"/>
                                        <p:tgtEl>
                                          <p:spTgt spid="361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6129"/>
                                        </p:tgtEl>
                                        <p:attrNameLst>
                                          <p:attrName>style.visibility</p:attrName>
                                        </p:attrNameLst>
                                      </p:cBhvr>
                                      <p:to>
                                        <p:strVal val="visible"/>
                                      </p:to>
                                    </p:set>
                                    <p:animEffect transition="in" filter="fade">
                                      <p:cBhvr>
                                        <p:cTn id="48" dur="2000"/>
                                        <p:tgtEl>
                                          <p:spTgt spid="361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6139"/>
                                        </p:tgtEl>
                                        <p:attrNameLst>
                                          <p:attrName>style.visibility</p:attrName>
                                        </p:attrNameLst>
                                      </p:cBhvr>
                                      <p:to>
                                        <p:strVal val="visible"/>
                                      </p:to>
                                    </p:set>
                                    <p:animEffect transition="in" filter="fade">
                                      <p:cBhvr>
                                        <p:cTn id="53" dur="2000"/>
                                        <p:tgtEl>
                                          <p:spTgt spid="36139"/>
                                        </p:tgtEl>
                                      </p:cBhvr>
                                    </p:animEffect>
                                  </p:childTnLst>
                                </p:cTn>
                              </p:par>
                              <p:par>
                                <p:cTn id="54" presetID="10" presetClass="entr" presetSubtype="0" fill="hold" nodeType="withEffect">
                                  <p:stCondLst>
                                    <p:cond delay="0"/>
                                  </p:stCondLst>
                                  <p:childTnLst>
                                    <p:set>
                                      <p:cBhvr>
                                        <p:cTn id="55" dur="1" fill="hold">
                                          <p:stCondLst>
                                            <p:cond delay="0"/>
                                          </p:stCondLst>
                                        </p:cTn>
                                        <p:tgtEl>
                                          <p:spTgt spid="36136"/>
                                        </p:tgtEl>
                                        <p:attrNameLst>
                                          <p:attrName>style.visibility</p:attrName>
                                        </p:attrNameLst>
                                      </p:cBhvr>
                                      <p:to>
                                        <p:strVal val="visible"/>
                                      </p:to>
                                    </p:set>
                                    <p:animEffect transition="in" filter="fade">
                                      <p:cBhvr>
                                        <p:cTn id="56" dur="2000"/>
                                        <p:tgtEl>
                                          <p:spTgt spid="3613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6140"/>
                                        </p:tgtEl>
                                        <p:attrNameLst>
                                          <p:attrName>style.visibility</p:attrName>
                                        </p:attrNameLst>
                                      </p:cBhvr>
                                      <p:to>
                                        <p:strVal val="visible"/>
                                      </p:to>
                                    </p:set>
                                    <p:animEffect transition="in" filter="fade">
                                      <p:cBhvr>
                                        <p:cTn id="61" dur="2000"/>
                                        <p:tgtEl>
                                          <p:spTgt spid="36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27" grpId="0" animBg="1"/>
      <p:bldP spid="36128" grpId="0" animBg="1"/>
      <p:bldP spid="36129" grpId="0" animBg="1"/>
      <p:bldP spid="36130" grpId="0"/>
      <p:bldP spid="36131" grpId="0"/>
      <p:bldP spid="36132" grpId="0"/>
      <p:bldP spid="36133" grpId="0"/>
      <p:bldP spid="36134" grpId="0"/>
      <p:bldP spid="36138" grpId="0" animBg="1"/>
      <p:bldP spid="361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Exercise</a:t>
            </a:r>
            <a:endParaRPr lang="th-TH"/>
          </a:p>
        </p:txBody>
      </p:sp>
      <p:sp>
        <p:nvSpPr>
          <p:cNvPr id="43011" name="Rectangle 3"/>
          <p:cNvSpPr>
            <a:spLocks noGrp="1" noChangeArrowheads="1"/>
          </p:cNvSpPr>
          <p:nvPr>
            <p:ph type="body" sz="half" idx="1"/>
          </p:nvPr>
        </p:nvSpPr>
        <p:spPr>
          <a:xfrm>
            <a:off x="566738" y="1752600"/>
            <a:ext cx="8577262" cy="2324100"/>
          </a:xfrm>
        </p:spPr>
        <p:txBody>
          <a:bodyPr/>
          <a:lstStyle/>
          <a:p>
            <a:pPr>
              <a:lnSpc>
                <a:spcPct val="80000"/>
              </a:lnSpc>
            </a:pPr>
            <a:r>
              <a:rPr lang="en-US" sz="3200"/>
              <a:t>Let us use Karnaugh map to simplify the follow function.</a:t>
            </a:r>
          </a:p>
          <a:p>
            <a:pPr>
              <a:lnSpc>
                <a:spcPct val="80000"/>
              </a:lnSpc>
              <a:buFont typeface="Wingdings" pitchFamily="2" charset="2"/>
              <a:buNone/>
            </a:pPr>
            <a:r>
              <a:rPr lang="en-US" sz="3200"/>
              <a:t>   F</a:t>
            </a:r>
            <a:r>
              <a:rPr lang="en-US" sz="3200" baseline="-25000"/>
              <a:t>1</a:t>
            </a:r>
            <a:r>
              <a:rPr lang="en-US" sz="3200"/>
              <a:t> = m</a:t>
            </a:r>
            <a:r>
              <a:rPr lang="en-US" sz="3200" baseline="-25000"/>
              <a:t>0</a:t>
            </a:r>
            <a:r>
              <a:rPr lang="en-US" sz="3200"/>
              <a:t>+m</a:t>
            </a:r>
            <a:r>
              <a:rPr lang="en-US" sz="3200" baseline="-25000"/>
              <a:t>2</a:t>
            </a:r>
            <a:r>
              <a:rPr lang="en-US" sz="3200"/>
              <a:t>+m</a:t>
            </a:r>
            <a:r>
              <a:rPr lang="en-US" sz="3200" baseline="-25000"/>
              <a:t>3</a:t>
            </a:r>
            <a:r>
              <a:rPr lang="en-US" sz="3200"/>
              <a:t>+m</a:t>
            </a:r>
            <a:r>
              <a:rPr lang="en-US" sz="3200" baseline="-25000"/>
              <a:t>4</a:t>
            </a:r>
            <a:r>
              <a:rPr lang="en-US" sz="3200"/>
              <a:t>+m</a:t>
            </a:r>
            <a:r>
              <a:rPr lang="en-US" sz="3200" baseline="-25000"/>
              <a:t>5</a:t>
            </a:r>
            <a:r>
              <a:rPr lang="en-US" sz="3200"/>
              <a:t>+m</a:t>
            </a:r>
            <a:r>
              <a:rPr lang="en-US" sz="3200" baseline="-25000"/>
              <a:t>6</a:t>
            </a:r>
            <a:r>
              <a:rPr lang="en-US" sz="3200"/>
              <a:t>+m</a:t>
            </a:r>
            <a:r>
              <a:rPr lang="en-US" sz="3200" baseline="-25000"/>
              <a:t>7</a:t>
            </a:r>
            <a:r>
              <a:rPr lang="en-US" sz="3200"/>
              <a:t> </a:t>
            </a:r>
            <a:endParaRPr lang="th-TH" sz="3200"/>
          </a:p>
          <a:p>
            <a:pPr>
              <a:lnSpc>
                <a:spcPct val="80000"/>
              </a:lnSpc>
              <a:buFont typeface="Wingdings" pitchFamily="2" charset="2"/>
              <a:buNone/>
            </a:pPr>
            <a:r>
              <a:rPr lang="th-TH" sz="3200"/>
              <a:t>   </a:t>
            </a:r>
            <a:r>
              <a:rPr lang="en-US" sz="3200"/>
              <a:t>F</a:t>
            </a:r>
            <a:r>
              <a:rPr lang="en-US" sz="3200" baseline="-25000"/>
              <a:t>2 </a:t>
            </a:r>
            <a:r>
              <a:rPr lang="en-US" sz="3200"/>
              <a:t>=</a:t>
            </a:r>
            <a:r>
              <a:rPr lang="th-TH" sz="3200"/>
              <a:t> </a:t>
            </a:r>
            <a:r>
              <a:rPr lang="en-US" sz="3200"/>
              <a:t>m</a:t>
            </a:r>
            <a:r>
              <a:rPr lang="en-US" sz="3200" baseline="-25000"/>
              <a:t>0</a:t>
            </a:r>
            <a:r>
              <a:rPr lang="en-US" sz="3200"/>
              <a:t>+m</a:t>
            </a:r>
            <a:r>
              <a:rPr lang="en-US" sz="3200" baseline="-25000"/>
              <a:t>1</a:t>
            </a:r>
            <a:r>
              <a:rPr lang="en-US" sz="3200"/>
              <a:t>+m</a:t>
            </a:r>
            <a:r>
              <a:rPr lang="en-US" sz="3200" baseline="-25000"/>
              <a:t>2</a:t>
            </a:r>
            <a:r>
              <a:rPr lang="en-US" sz="3200"/>
              <a:t>+m</a:t>
            </a:r>
            <a:r>
              <a:rPr lang="en-US" sz="3200" baseline="-25000"/>
              <a:t>5</a:t>
            </a:r>
            <a:r>
              <a:rPr lang="en-US" sz="3200"/>
              <a:t>+m</a:t>
            </a:r>
            <a:r>
              <a:rPr lang="en-US" sz="3200" baseline="-25000"/>
              <a:t>7</a:t>
            </a:r>
            <a:endParaRPr lang="en-US" sz="3200"/>
          </a:p>
          <a:p>
            <a:pPr>
              <a:lnSpc>
                <a:spcPct val="80000"/>
              </a:lnSpc>
            </a:pPr>
            <a:r>
              <a:rPr lang="en-US" sz="3200"/>
              <a:t>Answer</a:t>
            </a:r>
          </a:p>
          <a:p>
            <a:pPr>
              <a:lnSpc>
                <a:spcPct val="80000"/>
              </a:lnSpc>
              <a:buFont typeface="Wingdings" pitchFamily="2" charset="2"/>
              <a:buNone/>
            </a:pPr>
            <a:r>
              <a:rPr lang="en-US" sz="3200"/>
              <a:t>   </a:t>
            </a:r>
          </a:p>
          <a:p>
            <a:pPr>
              <a:lnSpc>
                <a:spcPct val="80000"/>
              </a:lnSpc>
            </a:pPr>
            <a:endParaRPr lang="en-US" sz="3200"/>
          </a:p>
          <a:p>
            <a:pPr>
              <a:lnSpc>
                <a:spcPct val="80000"/>
              </a:lnSpc>
              <a:buFont typeface="Wingdings" pitchFamily="2" charset="2"/>
              <a:buNone/>
            </a:pPr>
            <a:r>
              <a:rPr lang="en-US" sz="3200"/>
              <a:t>   </a:t>
            </a:r>
            <a:endParaRPr lang="th-TH"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checkerboard(across)">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checkerboard(across)">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checkerboard(across)">
                                      <p:cBhvr>
                                        <p:cTn id="17" dur="500"/>
                                        <p:tgtEl>
                                          <p:spTgt spid="4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checkerboard(across)">
                                      <p:cBhvr>
                                        <p:cTn id="22" dur="500"/>
                                        <p:tgtEl>
                                          <p:spTgt spid="430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checkerboard(across)">
                                      <p:cBhvr>
                                        <p:cTn id="27" dur="500"/>
                                        <p:tgtEl>
                                          <p:spTgt spid="430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3011">
                                            <p:txEl>
                                              <p:pRg st="6" end="6"/>
                                            </p:txEl>
                                          </p:spTgt>
                                        </p:tgtEl>
                                        <p:attrNameLst>
                                          <p:attrName>style.visibility</p:attrName>
                                        </p:attrNameLst>
                                      </p:cBhvr>
                                      <p:to>
                                        <p:strVal val="visible"/>
                                      </p:to>
                                    </p:set>
                                    <p:animEffect transition="in" filter="checkerboard(across)">
                                      <p:cBhvr>
                                        <p:cTn id="32"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ngsana New"/>
      </a:majorFont>
      <a:minorFont>
        <a:latin typeface="Verdana"/>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1102</TotalTime>
  <Words>1060</Words>
  <Application>Microsoft Office PowerPoint</Application>
  <PresentationFormat>On-screen Show (4:3)</PresentationFormat>
  <Paragraphs>418</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24</vt:i4>
      </vt:variant>
    </vt:vector>
  </HeadingPairs>
  <TitlesOfParts>
    <vt:vector size="29" baseType="lpstr">
      <vt:lpstr>Profile</vt:lpstr>
      <vt:lpstr>Equation</vt:lpstr>
      <vt:lpstr>Visio</vt:lpstr>
      <vt:lpstr>สมการ</vt:lpstr>
      <vt:lpstr>VISIO 5 Drawing</vt:lpstr>
      <vt:lpstr>Karnaugh Maps (K maps)</vt:lpstr>
      <vt:lpstr>What are Karnaugh1 maps? </vt:lpstr>
      <vt:lpstr>Karnaugh maps </vt:lpstr>
      <vt:lpstr>Karnaugh maps </vt:lpstr>
      <vt:lpstr>Karnaugh maps </vt:lpstr>
      <vt:lpstr>Karnaugh maps </vt:lpstr>
      <vt:lpstr>Example </vt:lpstr>
      <vt:lpstr>Example</vt:lpstr>
      <vt:lpstr>Exercise</vt:lpstr>
      <vt:lpstr>Exercise</vt:lpstr>
      <vt:lpstr>Don’t care term</vt:lpstr>
      <vt:lpstr>Exercise</vt:lpstr>
      <vt:lpstr>Slide 13</vt:lpstr>
      <vt:lpstr>Prime Implicants and Covers</vt:lpstr>
      <vt:lpstr>illustrating implicants</vt:lpstr>
      <vt:lpstr>Algorithm  -- Generating and Selecting Prime Implicants</vt:lpstr>
      <vt:lpstr>Slide 17</vt:lpstr>
      <vt:lpstr>Algorithm -- Generating and Selecting Prime Implicants (Revisited)</vt:lpstr>
      <vt:lpstr>Slide 19</vt:lpstr>
      <vt:lpstr>  f(A,B,C,D) = m(0,5,7,8,10,12,14,15)</vt:lpstr>
      <vt:lpstr>   f(A,B,C,D) = m(1,2,3,6) = AC + BC</vt:lpstr>
      <vt:lpstr>  f(A,B,C,D) = BD + BC + BCD</vt:lpstr>
      <vt:lpstr> Function with no essential prime implicants.</vt:lpstr>
      <vt:lpstr>Minimizing a five-variable function.  f(A,B,C,D,E) = m(0,2,4,7,10,12,13,18,23,26,28,29)</vt:lpstr>
    </vt:vector>
  </TitlesOfParts>
  <Company>SMT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Karnaugh Maps (k maps)</dc:title>
  <dc:creator>Computer</dc:creator>
  <cp:lastModifiedBy>pankaj</cp:lastModifiedBy>
  <cp:revision>31</cp:revision>
  <dcterms:created xsi:type="dcterms:W3CDTF">2008-07-08T02:11:13Z</dcterms:created>
  <dcterms:modified xsi:type="dcterms:W3CDTF">2015-07-22T03:49:47Z</dcterms:modified>
</cp:coreProperties>
</file>