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79" r:id="rId2"/>
    <p:sldId id="280" r:id="rId3"/>
    <p:sldId id="316" r:id="rId4"/>
    <p:sldId id="317" r:id="rId5"/>
    <p:sldId id="329" r:id="rId6"/>
    <p:sldId id="319" r:id="rId7"/>
    <p:sldId id="320" r:id="rId8"/>
    <p:sldId id="325" r:id="rId9"/>
    <p:sldId id="328" r:id="rId10"/>
    <p:sldId id="326" r:id="rId11"/>
    <p:sldId id="327" r:id="rId12"/>
    <p:sldId id="321" r:id="rId13"/>
    <p:sldId id="322" r:id="rId14"/>
    <p:sldId id="331" r:id="rId15"/>
    <p:sldId id="323" r:id="rId16"/>
    <p:sldId id="375" r:id="rId17"/>
    <p:sldId id="324" r:id="rId18"/>
    <p:sldId id="318" r:id="rId19"/>
    <p:sldId id="376" r:id="rId20"/>
    <p:sldId id="334" r:id="rId21"/>
    <p:sldId id="332" r:id="rId22"/>
    <p:sldId id="377" r:id="rId23"/>
    <p:sldId id="330" r:id="rId24"/>
    <p:sldId id="378" r:id="rId25"/>
    <p:sldId id="380" r:id="rId26"/>
    <p:sldId id="335" r:id="rId27"/>
    <p:sldId id="369" r:id="rId28"/>
    <p:sldId id="336" r:id="rId29"/>
    <p:sldId id="370" r:id="rId30"/>
    <p:sldId id="337" r:id="rId31"/>
    <p:sldId id="371" r:id="rId32"/>
    <p:sldId id="372" r:id="rId33"/>
    <p:sldId id="338" r:id="rId34"/>
    <p:sldId id="339" r:id="rId35"/>
    <p:sldId id="341" r:id="rId36"/>
    <p:sldId id="373" r:id="rId37"/>
    <p:sldId id="374"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6" r:id="rId51"/>
    <p:sldId id="357" r:id="rId52"/>
    <p:sldId id="358" r:id="rId53"/>
    <p:sldId id="359" r:id="rId54"/>
    <p:sldId id="360" r:id="rId55"/>
    <p:sldId id="361" r:id="rId56"/>
    <p:sldId id="354" r:id="rId57"/>
    <p:sldId id="355" r:id="rId58"/>
    <p:sldId id="363" r:id="rId59"/>
    <p:sldId id="362" r:id="rId60"/>
    <p:sldId id="368" r:id="rId61"/>
    <p:sldId id="379" r:id="rId62"/>
    <p:sldId id="364" r:id="rId63"/>
    <p:sldId id="365" r:id="rId64"/>
    <p:sldId id="366" r:id="rId65"/>
    <p:sldId id="36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2" autoAdjust="0"/>
    <p:restoredTop sz="94660"/>
  </p:normalViewPr>
  <p:slideViewPr>
    <p:cSldViewPr>
      <p:cViewPr varScale="1">
        <p:scale>
          <a:sx n="80" d="100"/>
          <a:sy n="80" d="100"/>
        </p:scale>
        <p:origin x="7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89568-DF74-4925-8419-07A78441C352}" type="datetimeFigureOut">
              <a:rPr lang="en-US" smtClean="0"/>
              <a:pPr/>
              <a:t>5/10/2022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EF6397-CB3D-4D2C-AA9F-29A31C5BC8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05/06/2022</a:t>
            </a:r>
          </a:p>
        </p:txBody>
      </p:sp>
      <p:sp>
        <p:nvSpPr>
          <p:cNvPr id="5" name="Footer Placeholder 4"/>
          <p:cNvSpPr>
            <a:spLocks noGrp="1"/>
          </p:cNvSpPr>
          <p:nvPr>
            <p:ph type="ftr" sz="quarter" idx="11"/>
          </p:nvPr>
        </p:nvSpPr>
        <p:spPr/>
        <p:txBody>
          <a:bodyPr/>
          <a:lstStyle/>
          <a:p>
            <a:r>
              <a:rPr lang="en-US"/>
              <a:t>Indu bhardwaj       Embedded Systems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05/06/2022</a:t>
            </a:r>
          </a:p>
        </p:txBody>
      </p:sp>
      <p:sp>
        <p:nvSpPr>
          <p:cNvPr id="5" name="Footer Placeholder 4"/>
          <p:cNvSpPr>
            <a:spLocks noGrp="1"/>
          </p:cNvSpPr>
          <p:nvPr>
            <p:ph type="ftr" sz="quarter" idx="11"/>
          </p:nvPr>
        </p:nvSpPr>
        <p:spPr/>
        <p:txBody>
          <a:bodyPr/>
          <a:lstStyle/>
          <a:p>
            <a:r>
              <a:rPr lang="en-US"/>
              <a:t>Indu bhardwaj       Embedded Systems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05/06/2022</a:t>
            </a:r>
          </a:p>
        </p:txBody>
      </p:sp>
      <p:sp>
        <p:nvSpPr>
          <p:cNvPr id="5" name="Footer Placeholder 4"/>
          <p:cNvSpPr>
            <a:spLocks noGrp="1"/>
          </p:cNvSpPr>
          <p:nvPr>
            <p:ph type="ftr" sz="quarter" idx="11"/>
          </p:nvPr>
        </p:nvSpPr>
        <p:spPr/>
        <p:txBody>
          <a:bodyPr/>
          <a:lstStyle/>
          <a:p>
            <a:r>
              <a:rPr lang="en-US"/>
              <a:t>Indu bhardwaj       Embedded Systems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05/06/2022</a:t>
            </a:r>
          </a:p>
        </p:txBody>
      </p:sp>
      <p:sp>
        <p:nvSpPr>
          <p:cNvPr id="5" name="Footer Placeholder 4"/>
          <p:cNvSpPr>
            <a:spLocks noGrp="1"/>
          </p:cNvSpPr>
          <p:nvPr>
            <p:ph type="ftr" sz="quarter" idx="11"/>
          </p:nvPr>
        </p:nvSpPr>
        <p:spPr/>
        <p:txBody>
          <a:bodyPr/>
          <a:lstStyle/>
          <a:p>
            <a:r>
              <a:rPr lang="en-US"/>
              <a:t>Indu bhardwaj       Embedded Systems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05/06/2022</a:t>
            </a:r>
          </a:p>
        </p:txBody>
      </p:sp>
      <p:sp>
        <p:nvSpPr>
          <p:cNvPr id="5" name="Footer Placeholder 4"/>
          <p:cNvSpPr>
            <a:spLocks noGrp="1"/>
          </p:cNvSpPr>
          <p:nvPr>
            <p:ph type="ftr" sz="quarter" idx="11"/>
          </p:nvPr>
        </p:nvSpPr>
        <p:spPr/>
        <p:txBody>
          <a:bodyPr/>
          <a:lstStyle/>
          <a:p>
            <a:r>
              <a:rPr lang="en-US"/>
              <a:t>Indu bhardwaj       Embedded Systems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05/06/2022</a:t>
            </a:r>
          </a:p>
        </p:txBody>
      </p:sp>
      <p:sp>
        <p:nvSpPr>
          <p:cNvPr id="6" name="Footer Placeholder 5"/>
          <p:cNvSpPr>
            <a:spLocks noGrp="1"/>
          </p:cNvSpPr>
          <p:nvPr>
            <p:ph type="ftr" sz="quarter" idx="11"/>
          </p:nvPr>
        </p:nvSpPr>
        <p:spPr/>
        <p:txBody>
          <a:bodyPr/>
          <a:lstStyle/>
          <a:p>
            <a:r>
              <a:rPr lang="en-US"/>
              <a:t>Indu bhardwaj       Embedded Systems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05/06/2022</a:t>
            </a:r>
          </a:p>
        </p:txBody>
      </p:sp>
      <p:sp>
        <p:nvSpPr>
          <p:cNvPr id="8" name="Footer Placeholder 7"/>
          <p:cNvSpPr>
            <a:spLocks noGrp="1"/>
          </p:cNvSpPr>
          <p:nvPr>
            <p:ph type="ftr" sz="quarter" idx="11"/>
          </p:nvPr>
        </p:nvSpPr>
        <p:spPr/>
        <p:txBody>
          <a:bodyPr/>
          <a:lstStyle/>
          <a:p>
            <a:r>
              <a:rPr lang="en-US"/>
              <a:t>Indu bhardwaj       Embedded Systems</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05/06/2022</a:t>
            </a:r>
          </a:p>
        </p:txBody>
      </p:sp>
      <p:sp>
        <p:nvSpPr>
          <p:cNvPr id="4" name="Footer Placeholder 3"/>
          <p:cNvSpPr>
            <a:spLocks noGrp="1"/>
          </p:cNvSpPr>
          <p:nvPr>
            <p:ph type="ftr" sz="quarter" idx="11"/>
          </p:nvPr>
        </p:nvSpPr>
        <p:spPr/>
        <p:txBody>
          <a:bodyPr/>
          <a:lstStyle/>
          <a:p>
            <a:r>
              <a:rPr lang="en-US"/>
              <a:t>Indu bhardwaj       Embedded Systems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05/06/2022</a:t>
            </a:r>
          </a:p>
        </p:txBody>
      </p:sp>
      <p:sp>
        <p:nvSpPr>
          <p:cNvPr id="3" name="Footer Placeholder 2"/>
          <p:cNvSpPr>
            <a:spLocks noGrp="1"/>
          </p:cNvSpPr>
          <p:nvPr>
            <p:ph type="ftr" sz="quarter" idx="11"/>
          </p:nvPr>
        </p:nvSpPr>
        <p:spPr/>
        <p:txBody>
          <a:bodyPr/>
          <a:lstStyle/>
          <a:p>
            <a:r>
              <a:rPr lang="en-US"/>
              <a:t>Indu bhardwaj       Embedded Systems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05/06/2022</a:t>
            </a:r>
          </a:p>
        </p:txBody>
      </p:sp>
      <p:sp>
        <p:nvSpPr>
          <p:cNvPr id="6" name="Footer Placeholder 5"/>
          <p:cNvSpPr>
            <a:spLocks noGrp="1"/>
          </p:cNvSpPr>
          <p:nvPr>
            <p:ph type="ftr" sz="quarter" idx="11"/>
          </p:nvPr>
        </p:nvSpPr>
        <p:spPr/>
        <p:txBody>
          <a:bodyPr/>
          <a:lstStyle/>
          <a:p>
            <a:r>
              <a:rPr lang="en-US"/>
              <a:t>Indu bhardwaj       Embedded Systems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05/06/2022</a:t>
            </a:r>
          </a:p>
        </p:txBody>
      </p:sp>
      <p:sp>
        <p:nvSpPr>
          <p:cNvPr id="6" name="Footer Placeholder 5"/>
          <p:cNvSpPr>
            <a:spLocks noGrp="1"/>
          </p:cNvSpPr>
          <p:nvPr>
            <p:ph type="ftr" sz="quarter" idx="11"/>
          </p:nvPr>
        </p:nvSpPr>
        <p:spPr/>
        <p:txBody>
          <a:bodyPr/>
          <a:lstStyle/>
          <a:p>
            <a:r>
              <a:rPr lang="en-US"/>
              <a:t>Indu bhardwaj       Embedded Systems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05/06/2022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Indu bhardwaj       Embedded Systems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arduin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1219199"/>
          </a:xfrm>
        </p:spPr>
        <p:txBody>
          <a:bodyPr/>
          <a:lstStyle/>
          <a:p>
            <a:r>
              <a:rPr lang="en-US" b="1" dirty="0"/>
              <a:t>Embedded Systems and IOT</a:t>
            </a:r>
            <a:endParaRPr lang="en-US" dirty="0"/>
          </a:p>
        </p:txBody>
      </p:sp>
      <p:sp>
        <p:nvSpPr>
          <p:cNvPr id="3" name="Subtitle 2"/>
          <p:cNvSpPr>
            <a:spLocks noGrp="1"/>
          </p:cNvSpPr>
          <p:nvPr>
            <p:ph type="subTitle" idx="1"/>
          </p:nvPr>
        </p:nvSpPr>
        <p:spPr>
          <a:xfrm>
            <a:off x="1371600" y="2971800"/>
            <a:ext cx="6400800" cy="1905000"/>
          </a:xfrm>
        </p:spPr>
        <p:txBody>
          <a:bodyPr>
            <a:normAutofit/>
          </a:bodyPr>
          <a:lstStyle/>
          <a:p>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Date Placeholder 3"/>
          <p:cNvSpPr>
            <a:spLocks noGrp="1"/>
          </p:cNvSpPr>
          <p:nvPr>
            <p:ph type="dt" sz="half" idx="10"/>
          </p:nvPr>
        </p:nvSpPr>
        <p:spPr/>
        <p:txBody>
          <a:bodyPr/>
          <a:lstStyle/>
          <a:p>
            <a:r>
              <a:rPr lang="en-US"/>
              <a:t>05/06/2022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a:t>Indu bhardwaj       Embedded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9ED07D6E-DA9F-4160-9809-75335EA95C0A}"/>
              </a:ext>
            </a:extLst>
          </p:cNvPr>
          <p:cNvSpPr>
            <a:spLocks noGrp="1"/>
          </p:cNvSpPr>
          <p:nvPr>
            <p:ph idx="1"/>
          </p:nvPr>
        </p:nvSpPr>
        <p:spPr>
          <a:xfrm>
            <a:off x="457200" y="838200"/>
            <a:ext cx="8382000" cy="5518150"/>
          </a:xfrm>
        </p:spPr>
        <p:txBody>
          <a:bodyPr>
            <a:normAutofit fontScale="85000" lnSpcReduction="20000"/>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switchPin</a:t>
            </a:r>
            <a:r>
              <a:rPr lang="en-US" sz="1800" dirty="0">
                <a:effectLst/>
                <a:latin typeface="Times New Roman" panose="02020603050405020304" pitchFamily="18" charset="0"/>
                <a:ea typeface="Calibri" panose="020F0502020204030204" pitchFamily="34" charset="0"/>
                <a:cs typeface="Mangal" panose="02040503050203030202" pitchFamily="18" charset="0"/>
              </a:rPr>
              <a:t> = 2;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int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ledPin</a:t>
            </a:r>
            <a:r>
              <a:rPr lang="en-US" sz="1800" dirty="0">
                <a:effectLst/>
                <a:latin typeface="Times New Roman" panose="02020603050405020304" pitchFamily="18" charset="0"/>
                <a:ea typeface="Calibri" panose="020F0502020204030204" pitchFamily="34" charset="0"/>
                <a:cs typeface="Mangal" panose="02040503050203030202" pitchFamily="18" charset="0"/>
              </a:rPr>
              <a:t> =  13;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void setup()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pinMode</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ledPin</a:t>
            </a:r>
            <a:r>
              <a:rPr lang="en-US" sz="1800" dirty="0">
                <a:effectLst/>
                <a:latin typeface="Times New Roman" panose="02020603050405020304" pitchFamily="18" charset="0"/>
                <a:ea typeface="Calibri" panose="020F0502020204030204" pitchFamily="34" charset="0"/>
                <a:cs typeface="Mangal" panose="02040503050203030202" pitchFamily="18" charset="0"/>
              </a:rPr>
              <a:t>, OUTPUT);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pinMode</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switchPin</a:t>
            </a:r>
            <a:r>
              <a:rPr lang="en-US" sz="1800" dirty="0">
                <a:effectLst/>
                <a:latin typeface="Times New Roman" panose="02020603050405020304" pitchFamily="18" charset="0"/>
                <a:ea typeface="Calibri" panose="020F0502020204030204" pitchFamily="34" charset="0"/>
                <a:cs typeface="Mangal" panose="02040503050203030202" pitchFamily="18" charset="0"/>
              </a:rPr>
              <a:t>, INPUT);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void loop()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if ( </a:t>
            </a:r>
            <a:r>
              <a:rPr lang="en-US" sz="1800" dirty="0" err="1">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digitalRead</a:t>
            </a: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a:t>
            </a:r>
            <a:r>
              <a:rPr lang="en-US" sz="1800" dirty="0" err="1">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switchPin</a:t>
            </a: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 HIGH  )</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digitalWrite</a:t>
            </a: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a:t>
            </a:r>
            <a:r>
              <a:rPr lang="en-US" sz="1800" dirty="0" err="1">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ledPin</a:t>
            </a: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HIGH);</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else </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digitalWrite</a:t>
            </a: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a:t>
            </a:r>
            <a:r>
              <a:rPr lang="en-US" sz="1800" dirty="0" err="1">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ledPin</a:t>
            </a:r>
            <a:r>
              <a:rPr lang="en-US" sz="1800" dirty="0">
                <a:effectLst/>
                <a:highlight>
                  <a:srgbClr val="FFFF00"/>
                </a:highlight>
                <a:latin typeface="Times New Roman" panose="02020603050405020304" pitchFamily="18" charset="0"/>
                <a:ea typeface="Calibri" panose="020F0502020204030204" pitchFamily="34" charset="0"/>
                <a:cs typeface="Mangal" panose="02040503050203030202" pitchFamily="18" charset="0"/>
              </a:rPr>
              <a:t>, LOW);</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r>
              <a:rPr lang="en-US" sz="1800" dirty="0">
                <a:effectLst/>
                <a:highlight>
                  <a:srgbClr val="FFFF00"/>
                </a:highlight>
                <a:latin typeface="Times New Roman" panose="02020603050405020304" pitchFamily="18" charset="0"/>
                <a:ea typeface="Calibri" panose="020F0502020204030204" pitchFamily="34" charset="0"/>
              </a:rPr>
              <a:t>  }</a:t>
            </a:r>
            <a:endParaRPr lang="en-IN" dirty="0">
              <a:highlight>
                <a:srgbClr val="FFFF00"/>
              </a:highlight>
            </a:endParaRPr>
          </a:p>
        </p:txBody>
      </p:sp>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71681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p:txBody>
          <a:bodyPr/>
          <a:lstStyle/>
          <a:p>
            <a:r>
              <a:rPr lang="en-US" dirty="0"/>
              <a:t>Flow chart of IF ELSE  Statement</a:t>
            </a:r>
            <a:endParaRPr lang="en-IN" dirty="0"/>
          </a:p>
        </p:txBody>
      </p:sp>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10" name="Content Placeholder 9">
            <a:extLst>
              <a:ext uri="{FF2B5EF4-FFF2-40B4-BE49-F238E27FC236}">
                <a16:creationId xmlns:a16="http://schemas.microsoft.com/office/drawing/2014/main" id="{380E6CCE-11F5-41FA-93B2-51705DAC75F0}"/>
              </a:ext>
            </a:extLst>
          </p:cNvPr>
          <p:cNvPicPr>
            <a:picLocks noGrp="1" noChangeAspect="1"/>
          </p:cNvPicPr>
          <p:nvPr>
            <p:ph idx="1"/>
          </p:nvPr>
        </p:nvPicPr>
        <p:blipFill>
          <a:blip r:embed="rId2"/>
          <a:stretch>
            <a:fillRect/>
          </a:stretch>
        </p:blipFill>
        <p:spPr>
          <a:xfrm>
            <a:off x="2612133" y="1600200"/>
            <a:ext cx="3919733" cy="4525963"/>
          </a:xfrm>
        </p:spPr>
      </p:pic>
    </p:spTree>
    <p:extLst>
      <p:ext uri="{BB962C8B-B14F-4D97-AF65-F5344CB8AC3E}">
        <p14:creationId xmlns:p14="http://schemas.microsoft.com/office/powerpoint/2010/main" val="2217846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a:xfrm>
            <a:off x="441960" y="304800"/>
            <a:ext cx="8229600" cy="457200"/>
          </a:xfrm>
        </p:spPr>
        <p:txBody>
          <a:bodyPr>
            <a:normAutofit fontScale="90000"/>
          </a:bodyPr>
          <a:lstStyle/>
          <a:p>
            <a:r>
              <a:rPr lang="nb-NO" sz="4400" b="1" i="0" u="none" strike="noStrike" baseline="0" dirty="0">
                <a:solidFill>
                  <a:srgbClr val="000000"/>
                </a:solidFill>
                <a:latin typeface="Times New Roman" panose="02020603050405020304" pitchFamily="18" charset="0"/>
              </a:rPr>
              <a:t>Nested if...else statement (if...elseif....else Statement) </a:t>
            </a:r>
            <a:endParaRPr lang="en-IN" dirty="0"/>
          </a:p>
        </p:txBody>
      </p:sp>
      <p:sp>
        <p:nvSpPr>
          <p:cNvPr id="3" name="Content Placeholder 2">
            <a:extLst>
              <a:ext uri="{FF2B5EF4-FFF2-40B4-BE49-F238E27FC236}">
                <a16:creationId xmlns:a16="http://schemas.microsoft.com/office/drawing/2014/main" id="{9ED07D6E-DA9F-4160-9809-75335EA95C0A}"/>
              </a:ext>
            </a:extLst>
          </p:cNvPr>
          <p:cNvSpPr>
            <a:spLocks noGrp="1"/>
          </p:cNvSpPr>
          <p:nvPr>
            <p:ph idx="1"/>
          </p:nvPr>
        </p:nvSpPr>
        <p:spPr>
          <a:xfrm>
            <a:off x="457200" y="1219200"/>
            <a:ext cx="8229600" cy="5532755"/>
          </a:xfrm>
        </p:spPr>
        <p:txBody>
          <a:bodyPr>
            <a:normAutofit/>
          </a:bodyPr>
          <a:lstStyle/>
          <a:p>
            <a:r>
              <a:rPr lang="en-US" sz="2800" dirty="0">
                <a:latin typeface="Times New Roman" panose="02020603050405020304" pitchFamily="18" charset="0"/>
                <a:cs typeface="Times New Roman" panose="02020603050405020304" pitchFamily="18" charset="0"/>
              </a:rPr>
              <a:t>Makes Multi-way decision, with expressions evaluated in a specified order </a:t>
            </a:r>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The nested if...else statement is used when program requires more than one test expression. </a:t>
            </a:r>
          </a:p>
          <a:p>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8" name="Picture 7">
            <a:extLst>
              <a:ext uri="{FF2B5EF4-FFF2-40B4-BE49-F238E27FC236}">
                <a16:creationId xmlns:a16="http://schemas.microsoft.com/office/drawing/2014/main" id="{F96BDADF-9E81-619B-7FFE-6F63D4ED8FB2}"/>
              </a:ext>
            </a:extLst>
          </p:cNvPr>
          <p:cNvPicPr>
            <a:picLocks noChangeAspect="1"/>
          </p:cNvPicPr>
          <p:nvPr/>
        </p:nvPicPr>
        <p:blipFill>
          <a:blip r:embed="rId2"/>
          <a:stretch>
            <a:fillRect/>
          </a:stretch>
        </p:blipFill>
        <p:spPr>
          <a:xfrm>
            <a:off x="647700" y="3203575"/>
            <a:ext cx="7848600" cy="2924175"/>
          </a:xfrm>
          <a:prstGeom prst="rect">
            <a:avLst/>
          </a:prstGeom>
        </p:spPr>
      </p:pic>
    </p:spTree>
    <p:extLst>
      <p:ext uri="{BB962C8B-B14F-4D97-AF65-F5344CB8AC3E}">
        <p14:creationId xmlns:p14="http://schemas.microsoft.com/office/powerpoint/2010/main" val="4064345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p:txBody>
          <a:bodyPr>
            <a:normAutofit fontScale="90000"/>
          </a:bodyPr>
          <a:lstStyle/>
          <a:p>
            <a:r>
              <a:rPr lang="en-US" b="0" i="0" u="none" strike="noStrike" baseline="0" dirty="0">
                <a:solidFill>
                  <a:srgbClr val="000000"/>
                </a:solidFill>
                <a:latin typeface="Times New Roman" panose="02020603050405020304" pitchFamily="18" charset="0"/>
              </a:rPr>
              <a:t>Syntax of nested if...else statement </a:t>
            </a:r>
            <a:br>
              <a:rPr lang="en-IN" dirty="0"/>
            </a:br>
            <a:endParaRPr lang="en-IN" dirty="0"/>
          </a:p>
        </p:txBody>
      </p:sp>
      <p:sp>
        <p:nvSpPr>
          <p:cNvPr id="3" name="Content Placeholder 2">
            <a:extLst>
              <a:ext uri="{FF2B5EF4-FFF2-40B4-BE49-F238E27FC236}">
                <a16:creationId xmlns:a16="http://schemas.microsoft.com/office/drawing/2014/main" id="{9ED07D6E-DA9F-4160-9809-75335EA95C0A}"/>
              </a:ext>
            </a:extLst>
          </p:cNvPr>
          <p:cNvSpPr>
            <a:spLocks noGrp="1"/>
          </p:cNvSpPr>
          <p:nvPr>
            <p:ph idx="1"/>
          </p:nvPr>
        </p:nvSpPr>
        <p:spPr>
          <a:xfrm>
            <a:off x="457200" y="1066800"/>
            <a:ext cx="8229600" cy="4525963"/>
          </a:xfrm>
        </p:spPr>
        <p:txBody>
          <a:bodyPr>
            <a:noAutofit/>
          </a:bodyPr>
          <a:lstStyle/>
          <a:p>
            <a:r>
              <a:rPr lang="en-IN" sz="2000" b="0" i="0" u="none" strike="noStrike" baseline="0" dirty="0">
                <a:solidFill>
                  <a:srgbClr val="000000"/>
                </a:solidFill>
                <a:latin typeface="Times New Roman" panose="02020603050405020304" pitchFamily="18" charset="0"/>
              </a:rPr>
              <a:t>if (test expression1){ </a:t>
            </a:r>
          </a:p>
          <a:p>
            <a:r>
              <a:rPr lang="en-US" sz="2000" b="0" i="0" u="none" strike="noStrike" baseline="0" dirty="0">
                <a:solidFill>
                  <a:srgbClr val="000000"/>
                </a:solidFill>
                <a:latin typeface="Times New Roman" panose="02020603050405020304" pitchFamily="18" charset="0"/>
              </a:rPr>
              <a:t>statement/s to be executed if test expression1 is true; </a:t>
            </a:r>
          </a:p>
          <a:p>
            <a:r>
              <a:rPr lang="en-IN" sz="2000" b="0" i="0" u="none" strike="noStrike" baseline="0" dirty="0">
                <a:solidFill>
                  <a:srgbClr val="000000"/>
                </a:solidFill>
                <a:latin typeface="Times New Roman" panose="02020603050405020304" pitchFamily="18" charset="0"/>
              </a:rPr>
              <a:t>} </a:t>
            </a:r>
          </a:p>
          <a:p>
            <a:r>
              <a:rPr lang="en-IN" sz="2000" b="0" i="0" u="none" strike="noStrike" baseline="0" dirty="0">
                <a:solidFill>
                  <a:srgbClr val="000000"/>
                </a:solidFill>
                <a:latin typeface="Times New Roman" panose="02020603050405020304" pitchFamily="18" charset="0"/>
              </a:rPr>
              <a:t>else if(test expression2) { </a:t>
            </a:r>
          </a:p>
          <a:p>
            <a:r>
              <a:rPr lang="en-US" sz="2000" b="0" i="0" u="none" strike="noStrike" baseline="0" dirty="0">
                <a:solidFill>
                  <a:srgbClr val="000000"/>
                </a:solidFill>
                <a:latin typeface="Times New Roman" panose="02020603050405020304" pitchFamily="18" charset="0"/>
              </a:rPr>
              <a:t>statement/s to be executed if test expression1 is false and 2 is true; </a:t>
            </a:r>
          </a:p>
          <a:p>
            <a:r>
              <a:rPr lang="en-IN" sz="2000" b="0" i="0" u="none" strike="noStrike" baseline="0" dirty="0">
                <a:solidFill>
                  <a:srgbClr val="000000"/>
                </a:solidFill>
                <a:latin typeface="Times New Roman" panose="02020603050405020304" pitchFamily="18" charset="0"/>
              </a:rPr>
              <a:t>} </a:t>
            </a:r>
          </a:p>
          <a:p>
            <a:r>
              <a:rPr lang="en-US" sz="2000" b="0" i="0" u="none" strike="noStrike" baseline="0" dirty="0">
                <a:solidFill>
                  <a:srgbClr val="000000"/>
                </a:solidFill>
                <a:latin typeface="Times New Roman" panose="02020603050405020304" pitchFamily="18" charset="0"/>
              </a:rPr>
              <a:t>else if (test expression 3) { </a:t>
            </a:r>
          </a:p>
          <a:p>
            <a:r>
              <a:rPr lang="en-US" sz="2000" b="0" i="0" u="none" strike="noStrike" baseline="0" dirty="0">
                <a:solidFill>
                  <a:srgbClr val="000000"/>
                </a:solidFill>
                <a:latin typeface="Times New Roman" panose="02020603050405020304" pitchFamily="18" charset="0"/>
              </a:rPr>
              <a:t>statement/s to be executed if text expression1 and 2 are false and 3 is true; </a:t>
            </a:r>
          </a:p>
          <a:p>
            <a:r>
              <a:rPr lang="en-IN" sz="2000" b="0" i="0" u="none" strike="noStrike" baseline="0" dirty="0">
                <a:solidFill>
                  <a:srgbClr val="000000"/>
                </a:solidFill>
                <a:latin typeface="Times New Roman" panose="02020603050405020304" pitchFamily="18" charset="0"/>
              </a:rPr>
              <a:t>} </a:t>
            </a:r>
          </a:p>
          <a:p>
            <a:r>
              <a:rPr lang="en-IN" sz="2000" b="0" i="0" u="none" strike="noStrike" baseline="0" dirty="0">
                <a:solidFill>
                  <a:srgbClr val="000000"/>
                </a:solidFill>
                <a:latin typeface="Times New Roman" panose="02020603050405020304" pitchFamily="18" charset="0"/>
              </a:rPr>
              <a:t>. </a:t>
            </a:r>
          </a:p>
          <a:p>
            <a:r>
              <a:rPr lang="en-IN" sz="2000" b="0" i="0" u="none" strike="noStrike" baseline="0" dirty="0">
                <a:solidFill>
                  <a:srgbClr val="000000"/>
                </a:solidFill>
                <a:latin typeface="Times New Roman" panose="02020603050405020304" pitchFamily="18" charset="0"/>
              </a:rPr>
              <a:t>. </a:t>
            </a:r>
          </a:p>
          <a:p>
            <a:r>
              <a:rPr lang="en-IN" sz="2000" b="0" i="0" u="none" strike="noStrike" baseline="0" dirty="0">
                <a:solidFill>
                  <a:srgbClr val="000000"/>
                </a:solidFill>
                <a:latin typeface="Times New Roman" panose="02020603050405020304" pitchFamily="18" charset="0"/>
              </a:rPr>
              <a:t>else { </a:t>
            </a:r>
          </a:p>
          <a:p>
            <a:r>
              <a:rPr lang="en-US" sz="2000" b="0" i="0" u="none" strike="noStrike" baseline="0" dirty="0">
                <a:solidFill>
                  <a:srgbClr val="000000"/>
                </a:solidFill>
                <a:latin typeface="Times New Roman" panose="02020603050405020304" pitchFamily="18" charset="0"/>
              </a:rPr>
              <a:t>statements to be executed if all test expressions are false; </a:t>
            </a:r>
          </a:p>
          <a:p>
            <a:r>
              <a:rPr lang="en-IN" sz="2000" b="0" i="0" u="none" strike="noStrike" baseline="0" dirty="0">
                <a:solidFill>
                  <a:srgbClr val="000000"/>
                </a:solidFill>
                <a:latin typeface="Times New Roman" panose="02020603050405020304" pitchFamily="18" charset="0"/>
              </a:rPr>
              <a:t>} </a:t>
            </a:r>
            <a:endParaRPr lang="en-IN" sz="2000" dirty="0"/>
          </a:p>
        </p:txBody>
      </p:sp>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7895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14EB-985E-401A-8AB5-B72C3310E888}"/>
              </a:ext>
            </a:extLst>
          </p:cNvPr>
          <p:cNvSpPr>
            <a:spLocks noGrp="1"/>
          </p:cNvSpPr>
          <p:nvPr>
            <p:ph type="title"/>
          </p:nvPr>
        </p:nvSpPr>
        <p:spPr/>
        <p:txBody>
          <a:bodyPr/>
          <a:lstStyle/>
          <a:p>
            <a:r>
              <a:rPr lang="en-US" dirty="0"/>
              <a:t>Flow of NESTED if Else</a:t>
            </a:r>
            <a:endParaRPr lang="en-IN" dirty="0"/>
          </a:p>
        </p:txBody>
      </p:sp>
      <p:pic>
        <p:nvPicPr>
          <p:cNvPr id="8" name="Content Placeholder 7">
            <a:extLst>
              <a:ext uri="{FF2B5EF4-FFF2-40B4-BE49-F238E27FC236}">
                <a16:creationId xmlns:a16="http://schemas.microsoft.com/office/drawing/2014/main" id="{9C87AE5F-5A08-40BC-9831-08BF2E7EDD12}"/>
              </a:ext>
            </a:extLst>
          </p:cNvPr>
          <p:cNvPicPr>
            <a:picLocks noGrp="1" noChangeAspect="1"/>
          </p:cNvPicPr>
          <p:nvPr>
            <p:ph idx="1"/>
          </p:nvPr>
        </p:nvPicPr>
        <p:blipFill>
          <a:blip r:embed="rId2"/>
          <a:stretch>
            <a:fillRect/>
          </a:stretch>
        </p:blipFill>
        <p:spPr>
          <a:xfrm>
            <a:off x="1493520" y="1417638"/>
            <a:ext cx="5694046" cy="4905887"/>
          </a:xfrm>
        </p:spPr>
      </p:pic>
      <p:sp>
        <p:nvSpPr>
          <p:cNvPr id="4" name="Date Placeholder 3">
            <a:extLst>
              <a:ext uri="{FF2B5EF4-FFF2-40B4-BE49-F238E27FC236}">
                <a16:creationId xmlns:a16="http://schemas.microsoft.com/office/drawing/2014/main" id="{F8FB0553-A9E4-4AE4-9F43-ED93B920E0FE}"/>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09913D45-70B1-4FD2-80D1-60771D824A36}"/>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C0EFE3D0-B232-4830-AC4C-E18C9A47CFCC}"/>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26678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p:txBody>
          <a:bodyPr>
            <a:normAutofit/>
          </a:bodyPr>
          <a:lstStyle/>
          <a:p>
            <a:r>
              <a:rPr lang="en-US" sz="2800" b="1" i="0" u="none" strike="noStrike" baseline="0" dirty="0">
                <a:solidFill>
                  <a:srgbClr val="000000"/>
                </a:solidFill>
                <a:latin typeface="Times New Roman" panose="02020603050405020304" pitchFamily="18" charset="0"/>
              </a:rPr>
              <a:t>How else if ladder.. works? </a:t>
            </a:r>
            <a:endParaRPr lang="en-IN" sz="2800" dirty="0"/>
          </a:p>
        </p:txBody>
      </p:sp>
      <p:sp>
        <p:nvSpPr>
          <p:cNvPr id="3" name="Content Placeholder 2">
            <a:extLst>
              <a:ext uri="{FF2B5EF4-FFF2-40B4-BE49-F238E27FC236}">
                <a16:creationId xmlns:a16="http://schemas.microsoft.com/office/drawing/2014/main" id="{9ED07D6E-DA9F-4160-9809-75335EA95C0A}"/>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rPr>
              <a:t>The nested if...else statement has more than one test expression. </a:t>
            </a:r>
          </a:p>
          <a:p>
            <a:r>
              <a:rPr lang="en-US" sz="2400" b="0" i="0" u="none" strike="noStrike" baseline="0" dirty="0">
                <a:solidFill>
                  <a:srgbClr val="000000"/>
                </a:solidFill>
                <a:latin typeface="Times New Roman" panose="02020603050405020304" pitchFamily="18" charset="0"/>
              </a:rPr>
              <a:t>If the first test expression is true, it executes the code inside the braces{ } just below it. But if the first test expression is false, it checks the second test expression. If the second test expression true, it executes the statement/s inside the braces{ } just below it. This process continues. </a:t>
            </a:r>
          </a:p>
          <a:p>
            <a:r>
              <a:rPr lang="en-US" sz="2400" b="0" i="0" u="none" strike="noStrike" baseline="0" dirty="0">
                <a:solidFill>
                  <a:srgbClr val="000000"/>
                </a:solidFill>
                <a:latin typeface="Times New Roman" panose="02020603050405020304" pitchFamily="18" charset="0"/>
              </a:rPr>
              <a:t>If all the test expression are false, code/s inside else is executed and the control of program jumps below the nested if...else </a:t>
            </a:r>
          </a:p>
          <a:p>
            <a:r>
              <a:rPr lang="en-US" sz="2400" b="0" i="0" u="none" strike="noStrike" baseline="0" dirty="0">
                <a:solidFill>
                  <a:srgbClr val="000000"/>
                </a:solidFill>
                <a:latin typeface="Times New Roman" panose="02020603050405020304" pitchFamily="18" charset="0"/>
              </a:rPr>
              <a:t>The ANSI standard specifies that 15 levels of nesting may </a:t>
            </a:r>
            <a:endParaRPr lang="en-IN" sz="2400" dirty="0"/>
          </a:p>
        </p:txBody>
      </p:sp>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57751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047E-00B6-5B44-A5F5-381CDA416D25}"/>
              </a:ext>
            </a:extLst>
          </p:cNvPr>
          <p:cNvSpPr>
            <a:spLocks noGrp="1"/>
          </p:cNvSpPr>
          <p:nvPr>
            <p:ph type="title"/>
          </p:nvPr>
        </p:nvSpPr>
        <p:spPr>
          <a:xfrm>
            <a:off x="457200" y="274638"/>
            <a:ext cx="8229600" cy="45719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2FE48E00-F1D0-471F-F6A0-D069E410F091}"/>
              </a:ext>
            </a:extLst>
          </p:cNvPr>
          <p:cNvSpPr>
            <a:spLocks noGrp="1"/>
          </p:cNvSpPr>
          <p:nvPr>
            <p:ph idx="1"/>
          </p:nvPr>
        </p:nvSpPr>
        <p:spPr>
          <a:xfrm>
            <a:off x="457200" y="838200"/>
            <a:ext cx="8229600" cy="5287963"/>
          </a:xfrm>
        </p:spPr>
        <p:txBody>
          <a:bodyPr>
            <a:normAutofit fontScale="40000" lnSpcReduction="20000"/>
          </a:bodyPr>
          <a:lstStyle/>
          <a:p>
            <a:pPr marL="0" indent="0" algn="just">
              <a:buNone/>
            </a:pPr>
            <a:r>
              <a:rPr lang="en-IN" sz="4000" b="1" i="0" dirty="0">
                <a:solidFill>
                  <a:srgbClr val="006699"/>
                </a:solidFill>
                <a:effectLst/>
                <a:latin typeface="inter-regular"/>
              </a:rPr>
              <a:t>int</a:t>
            </a:r>
            <a:r>
              <a:rPr lang="en-IN" sz="4000" b="0" i="0" dirty="0">
                <a:solidFill>
                  <a:srgbClr val="000000"/>
                </a:solidFill>
                <a:effectLst/>
                <a:latin typeface="inter-regular"/>
              </a:rPr>
              <a:t> </a:t>
            </a:r>
            <a:r>
              <a:rPr lang="en-IN" sz="4000" b="0" i="0" dirty="0" err="1">
                <a:solidFill>
                  <a:srgbClr val="000000"/>
                </a:solidFill>
                <a:effectLst/>
                <a:latin typeface="inter-regular"/>
              </a:rPr>
              <a:t>i</a:t>
            </a:r>
            <a:r>
              <a:rPr lang="en-IN" sz="4000" b="0" i="0" dirty="0">
                <a:solidFill>
                  <a:srgbClr val="000000"/>
                </a:solidFill>
                <a:effectLst/>
                <a:latin typeface="inter-regular"/>
              </a:rPr>
              <a:t> = </a:t>
            </a:r>
            <a:r>
              <a:rPr lang="en-IN" sz="4000" b="0" i="0" dirty="0">
                <a:solidFill>
                  <a:srgbClr val="C00000"/>
                </a:solidFill>
                <a:effectLst/>
                <a:latin typeface="inter-regular"/>
              </a:rPr>
              <a:t>2</a:t>
            </a:r>
            <a:r>
              <a:rPr lang="en-IN" sz="4000" b="0" i="0" dirty="0">
                <a:solidFill>
                  <a:srgbClr val="000000"/>
                </a:solidFill>
                <a:effectLst/>
                <a:latin typeface="inter-regular"/>
              </a:rPr>
              <a:t>;  </a:t>
            </a:r>
          </a:p>
          <a:p>
            <a:pPr marL="0" indent="0" algn="just">
              <a:buNone/>
            </a:pPr>
            <a:r>
              <a:rPr lang="en-IN" sz="4000" b="1" i="0" dirty="0">
                <a:solidFill>
                  <a:srgbClr val="006699"/>
                </a:solidFill>
                <a:effectLst/>
                <a:latin typeface="inter-regular"/>
              </a:rPr>
              <a:t>int</a:t>
            </a:r>
            <a:r>
              <a:rPr lang="en-IN" sz="4000" b="0" i="0" dirty="0">
                <a:solidFill>
                  <a:srgbClr val="000000"/>
                </a:solidFill>
                <a:effectLst/>
                <a:latin typeface="inter-regular"/>
              </a:rPr>
              <a:t> j = </a:t>
            </a:r>
            <a:r>
              <a:rPr lang="en-IN" sz="4000" b="0" i="0" dirty="0">
                <a:solidFill>
                  <a:srgbClr val="C00000"/>
                </a:solidFill>
                <a:effectLst/>
                <a:latin typeface="inter-regular"/>
              </a:rPr>
              <a:t>3</a:t>
            </a:r>
            <a:r>
              <a:rPr lang="en-IN" sz="4000" b="0" i="0" dirty="0">
                <a:solidFill>
                  <a:srgbClr val="000000"/>
                </a:solidFill>
                <a:effectLst/>
                <a:latin typeface="inter-regular"/>
              </a:rPr>
              <a:t>;  </a:t>
            </a:r>
          </a:p>
          <a:p>
            <a:pPr marL="0" indent="0" algn="just">
              <a:buNone/>
            </a:pPr>
            <a:r>
              <a:rPr lang="en-IN" sz="4000" b="1" i="0" dirty="0">
                <a:solidFill>
                  <a:srgbClr val="006699"/>
                </a:solidFill>
                <a:effectLst/>
                <a:latin typeface="inter-regular"/>
              </a:rPr>
              <a:t>void</a:t>
            </a:r>
            <a:r>
              <a:rPr lang="en-IN" sz="4000" b="0" i="0" dirty="0">
                <a:solidFill>
                  <a:srgbClr val="000000"/>
                </a:solidFill>
                <a:effectLst/>
                <a:latin typeface="inter-regular"/>
              </a:rPr>
              <a:t> setup ( )  </a:t>
            </a:r>
          </a:p>
          <a:p>
            <a:pPr marL="0" indent="0" algn="just">
              <a:buNone/>
            </a:pPr>
            <a:r>
              <a:rPr lang="en-IN" sz="4000" b="0" i="0" dirty="0">
                <a:solidFill>
                  <a:srgbClr val="000000"/>
                </a:solidFill>
                <a:effectLst/>
                <a:latin typeface="inter-regular"/>
              </a:rPr>
              <a:t>{  </a:t>
            </a:r>
          </a:p>
          <a:p>
            <a:pPr marL="0" indent="0" algn="just">
              <a:buNone/>
            </a:pPr>
            <a:r>
              <a:rPr lang="en-IN" sz="4000" b="0" i="0" dirty="0">
                <a:solidFill>
                  <a:srgbClr val="000000"/>
                </a:solidFill>
                <a:effectLst/>
                <a:latin typeface="inter-regular"/>
              </a:rPr>
              <a:t>  </a:t>
            </a:r>
            <a:r>
              <a:rPr lang="en-IN" sz="4000" b="0" i="0" dirty="0" err="1">
                <a:solidFill>
                  <a:srgbClr val="000000"/>
                </a:solidFill>
                <a:effectLst/>
                <a:latin typeface="inter-regular"/>
              </a:rPr>
              <a:t>Serial.begin</a:t>
            </a:r>
            <a:r>
              <a:rPr lang="en-IN" sz="4000" b="0" i="0" dirty="0">
                <a:solidFill>
                  <a:srgbClr val="000000"/>
                </a:solidFill>
                <a:effectLst/>
                <a:latin typeface="inter-regular"/>
              </a:rPr>
              <a:t>(</a:t>
            </a:r>
            <a:r>
              <a:rPr lang="en-IN" sz="4000" b="0" i="0" dirty="0">
                <a:solidFill>
                  <a:srgbClr val="C00000"/>
                </a:solidFill>
                <a:effectLst/>
                <a:latin typeface="inter-regular"/>
              </a:rPr>
              <a:t>9600</a:t>
            </a:r>
            <a:r>
              <a:rPr lang="en-IN" sz="4000" b="0" i="0" dirty="0">
                <a:solidFill>
                  <a:srgbClr val="000000"/>
                </a:solidFill>
                <a:effectLst/>
                <a:latin typeface="inter-regular"/>
              </a:rPr>
              <a:t>);  </a:t>
            </a:r>
          </a:p>
          <a:p>
            <a:pPr marL="0" indent="0" algn="just">
              <a:buNone/>
            </a:pPr>
            <a:r>
              <a:rPr lang="en-IN" sz="4000" b="0" i="0" dirty="0">
                <a:solidFill>
                  <a:srgbClr val="000000"/>
                </a:solidFill>
                <a:effectLst/>
                <a:latin typeface="inter-regular"/>
              </a:rPr>
              <a:t>}  </a:t>
            </a:r>
          </a:p>
          <a:p>
            <a:pPr marL="0" indent="0" algn="just">
              <a:buNone/>
            </a:pPr>
            <a:r>
              <a:rPr lang="en-IN" sz="4000" b="1" i="0" dirty="0">
                <a:solidFill>
                  <a:srgbClr val="006699"/>
                </a:solidFill>
                <a:effectLst/>
                <a:latin typeface="inter-regular"/>
              </a:rPr>
              <a:t>void</a:t>
            </a:r>
            <a:r>
              <a:rPr lang="en-IN" sz="4000" b="0" i="0" dirty="0">
                <a:solidFill>
                  <a:srgbClr val="000000"/>
                </a:solidFill>
                <a:effectLst/>
                <a:latin typeface="inter-regular"/>
              </a:rPr>
              <a:t> loop ( )  </a:t>
            </a:r>
          </a:p>
          <a:p>
            <a:pPr marL="0" indent="0" algn="just">
              <a:buNone/>
            </a:pPr>
            <a:r>
              <a:rPr lang="en-IN" sz="4000" b="0" i="0" dirty="0">
                <a:solidFill>
                  <a:srgbClr val="000000"/>
                </a:solidFill>
                <a:effectLst/>
                <a:latin typeface="inter-regular"/>
              </a:rPr>
              <a:t>{  </a:t>
            </a:r>
          </a:p>
          <a:p>
            <a:pPr marL="0" indent="0" algn="just">
              <a:buNone/>
            </a:pPr>
            <a:r>
              <a:rPr lang="en-IN" sz="4000" b="0" i="0" dirty="0">
                <a:solidFill>
                  <a:srgbClr val="000000"/>
                </a:solidFill>
                <a:effectLst/>
                <a:latin typeface="inter-regular"/>
              </a:rPr>
              <a:t>  </a:t>
            </a:r>
            <a:r>
              <a:rPr lang="en-IN" sz="4000" b="1" i="0" dirty="0">
                <a:solidFill>
                  <a:srgbClr val="006699"/>
                </a:solidFill>
                <a:effectLst/>
                <a:latin typeface="inter-regular"/>
              </a:rPr>
              <a:t>if</a:t>
            </a:r>
            <a:r>
              <a:rPr lang="en-IN" sz="4000" b="0" i="0" dirty="0">
                <a:solidFill>
                  <a:srgbClr val="000000"/>
                </a:solidFill>
                <a:effectLst/>
                <a:latin typeface="inter-regular"/>
              </a:rPr>
              <a:t> ( </a:t>
            </a:r>
            <a:r>
              <a:rPr lang="en-IN" sz="4000" b="0" i="0" dirty="0" err="1">
                <a:solidFill>
                  <a:srgbClr val="000000"/>
                </a:solidFill>
                <a:effectLst/>
                <a:latin typeface="inter-regular"/>
              </a:rPr>
              <a:t>i</a:t>
            </a:r>
            <a:r>
              <a:rPr lang="en-IN" sz="4000" b="0" i="0" dirty="0">
                <a:solidFill>
                  <a:srgbClr val="000000"/>
                </a:solidFill>
                <a:effectLst/>
                <a:latin typeface="inter-regular"/>
              </a:rPr>
              <a:t> &gt; j )  </a:t>
            </a:r>
          </a:p>
          <a:p>
            <a:pPr marL="0" indent="0" algn="just">
              <a:buNone/>
            </a:pP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a:t>
            </a:r>
            <a:r>
              <a:rPr lang="en-IN" sz="4000" b="0" i="0" dirty="0" err="1">
                <a:solidFill>
                  <a:srgbClr val="000000"/>
                </a:solidFill>
                <a:effectLst/>
                <a:latin typeface="inter-regular"/>
              </a:rPr>
              <a:t>Serial.println</a:t>
            </a:r>
            <a:r>
              <a:rPr lang="en-IN" sz="4000" b="0" i="0" dirty="0">
                <a:solidFill>
                  <a:srgbClr val="000000"/>
                </a:solidFill>
                <a:effectLst/>
                <a:latin typeface="inter-regular"/>
              </a:rPr>
              <a:t>( </a:t>
            </a:r>
            <a:r>
              <a:rPr lang="en-IN" sz="4000" b="0" i="0" dirty="0">
                <a:solidFill>
                  <a:srgbClr val="0000FF"/>
                </a:solidFill>
                <a:effectLst/>
                <a:latin typeface="inter-regular"/>
              </a:rPr>
              <a:t>" I is greater "</a:t>
            </a:r>
            <a:r>
              <a:rPr lang="en-IN" sz="4000" b="0" i="0" dirty="0">
                <a:solidFill>
                  <a:srgbClr val="000000"/>
                </a:solidFill>
                <a:effectLst/>
                <a:latin typeface="inter-regular"/>
              </a:rPr>
              <a:t>);  </a:t>
            </a:r>
          </a:p>
          <a:p>
            <a:pPr marL="0" indent="0" algn="just">
              <a:buNone/>
            </a:pP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a:t>
            </a:r>
            <a:r>
              <a:rPr lang="en-IN" sz="4000" b="1" i="0" dirty="0">
                <a:solidFill>
                  <a:srgbClr val="006699"/>
                </a:solidFill>
                <a:effectLst/>
                <a:latin typeface="inter-regular"/>
              </a:rPr>
              <a:t>else</a:t>
            </a:r>
            <a:r>
              <a:rPr lang="en-IN" sz="4000" b="0" i="0" dirty="0">
                <a:solidFill>
                  <a:srgbClr val="000000"/>
                </a:solidFill>
                <a:effectLst/>
                <a:latin typeface="inter-regular"/>
              </a:rPr>
              <a:t> </a:t>
            </a:r>
            <a:r>
              <a:rPr lang="en-IN" sz="4000" b="1" i="0" dirty="0">
                <a:solidFill>
                  <a:srgbClr val="006699"/>
                </a:solidFill>
                <a:effectLst/>
                <a:latin typeface="inter-regular"/>
              </a:rPr>
              <a:t>if</a:t>
            </a:r>
            <a:r>
              <a:rPr lang="en-IN" sz="4000" b="0" i="0" dirty="0">
                <a:solidFill>
                  <a:srgbClr val="000000"/>
                </a:solidFill>
                <a:effectLst/>
                <a:latin typeface="inter-regular"/>
              </a:rPr>
              <a:t> ( </a:t>
            </a:r>
            <a:r>
              <a:rPr lang="en-IN" sz="4000" b="0" i="0" dirty="0" err="1">
                <a:solidFill>
                  <a:srgbClr val="000000"/>
                </a:solidFill>
                <a:effectLst/>
                <a:latin typeface="inter-regular"/>
              </a:rPr>
              <a:t>i</a:t>
            </a:r>
            <a:r>
              <a:rPr lang="en-IN" sz="4000" b="0" i="0" dirty="0">
                <a:solidFill>
                  <a:srgbClr val="000000"/>
                </a:solidFill>
                <a:effectLst/>
                <a:latin typeface="inter-regular"/>
              </a:rPr>
              <a:t> &lt; j )  </a:t>
            </a:r>
          </a:p>
          <a:p>
            <a:pPr marL="0" indent="0" algn="just">
              <a:buNone/>
            </a:pP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a:t>
            </a:r>
            <a:r>
              <a:rPr lang="en-IN" sz="4000" b="0" i="0" dirty="0" err="1">
                <a:solidFill>
                  <a:srgbClr val="000000"/>
                </a:solidFill>
                <a:effectLst/>
                <a:latin typeface="inter-regular"/>
              </a:rPr>
              <a:t>Serial.println</a:t>
            </a:r>
            <a:r>
              <a:rPr lang="en-IN" sz="4000" b="0" i="0" dirty="0">
                <a:solidFill>
                  <a:srgbClr val="000000"/>
                </a:solidFill>
                <a:effectLst/>
                <a:latin typeface="inter-regular"/>
              </a:rPr>
              <a:t>( </a:t>
            </a:r>
            <a:r>
              <a:rPr lang="en-IN" sz="4000" b="0" i="0" dirty="0">
                <a:solidFill>
                  <a:srgbClr val="0000FF"/>
                </a:solidFill>
                <a:effectLst/>
                <a:latin typeface="inter-regular"/>
              </a:rPr>
              <a:t>" J is greater "</a:t>
            </a: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a:t>
            </a:r>
            <a:r>
              <a:rPr lang="en-IN" sz="4000" b="1" i="0" dirty="0">
                <a:solidFill>
                  <a:srgbClr val="006699"/>
                </a:solidFill>
                <a:effectLst/>
                <a:latin typeface="inter-regular"/>
              </a:rPr>
              <a:t>else</a:t>
            </a:r>
            <a:r>
              <a:rPr lang="en-IN" sz="4000" b="0" i="0" dirty="0">
                <a:solidFill>
                  <a:srgbClr val="000000"/>
                </a:solidFill>
                <a:effectLst/>
                <a:latin typeface="inter-regular"/>
              </a:rPr>
              <a:t>  </a:t>
            </a:r>
          </a:p>
          <a:p>
            <a:pPr marL="0" indent="0" algn="just">
              <a:buNone/>
            </a:pP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a:t>
            </a:r>
            <a:r>
              <a:rPr lang="en-IN" sz="4000" b="0" i="0" dirty="0" err="1">
                <a:solidFill>
                  <a:srgbClr val="000000"/>
                </a:solidFill>
                <a:effectLst/>
                <a:latin typeface="inter-regular"/>
              </a:rPr>
              <a:t>Serial.println</a:t>
            </a:r>
            <a:r>
              <a:rPr lang="en-IN" sz="4000" b="0" i="0" dirty="0">
                <a:solidFill>
                  <a:srgbClr val="000000"/>
                </a:solidFill>
                <a:effectLst/>
                <a:latin typeface="inter-regular"/>
              </a:rPr>
              <a:t>( </a:t>
            </a:r>
            <a:r>
              <a:rPr lang="en-IN" sz="4000" b="0" i="0" dirty="0">
                <a:solidFill>
                  <a:srgbClr val="0000FF"/>
                </a:solidFill>
                <a:effectLst/>
                <a:latin typeface="inter-regular"/>
              </a:rPr>
              <a:t>" Both are equal "</a:t>
            </a: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  </a:t>
            </a:r>
          </a:p>
          <a:p>
            <a:pPr marL="0" indent="0" algn="just">
              <a:buNone/>
            </a:pPr>
            <a:r>
              <a:rPr lang="en-IN" sz="4000" b="0" i="0" dirty="0">
                <a:solidFill>
                  <a:srgbClr val="000000"/>
                </a:solidFill>
                <a:effectLst/>
                <a:latin typeface="inter-regular"/>
              </a:rPr>
              <a:t>}  </a:t>
            </a:r>
          </a:p>
          <a:p>
            <a:endParaRPr lang="en-IN" dirty="0"/>
          </a:p>
        </p:txBody>
      </p:sp>
      <p:sp>
        <p:nvSpPr>
          <p:cNvPr id="4" name="Date Placeholder 3">
            <a:extLst>
              <a:ext uri="{FF2B5EF4-FFF2-40B4-BE49-F238E27FC236}">
                <a16:creationId xmlns:a16="http://schemas.microsoft.com/office/drawing/2014/main" id="{A29EEA80-A291-CAB2-F55C-33D7EBF12C7A}"/>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5E732082-5D88-BA5D-F169-198EEE2389B3}"/>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5DD7701E-43BE-D8F6-EF27-758184C6BDCD}"/>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3074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p:txBody>
          <a:bodyPr>
            <a:normAutofit fontScale="90000"/>
          </a:bodyPr>
          <a:lstStyle/>
          <a:p>
            <a:r>
              <a:rPr lang="en-IN" sz="4400" b="1" i="0" u="none" strike="noStrike" baseline="0" dirty="0">
                <a:solidFill>
                  <a:srgbClr val="000000"/>
                </a:solidFill>
                <a:latin typeface="Times New Roman" panose="02020603050405020304" pitchFamily="18" charset="0"/>
              </a:rPr>
              <a:t>C PROGRAMMING LOOPS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ED07D6E-DA9F-4160-9809-75335EA95C0A}"/>
              </a:ext>
            </a:extLst>
          </p:cNvPr>
          <p:cNvSpPr>
            <a:spLocks noGrp="1"/>
          </p:cNvSpPr>
          <p:nvPr>
            <p:ph idx="1"/>
          </p:nvPr>
        </p:nvSpPr>
        <p:spPr/>
        <p:txBody>
          <a:bodyPr>
            <a:normAutofit fontScale="92500"/>
          </a:bodyPr>
          <a:lstStyle/>
          <a:p>
            <a:r>
              <a:rPr lang="en-US" b="0" i="0" u="none" strike="noStrike" baseline="0" dirty="0">
                <a:solidFill>
                  <a:srgbClr val="000000"/>
                </a:solidFill>
                <a:latin typeface="Times New Roman" panose="02020603050405020304" pitchFamily="18" charset="0"/>
              </a:rPr>
              <a:t>Loops cause program to execute the certain block of code repeatedly until test condition is false. Loops are used in performing repetitive task in programming. Consider these scenarios: </a:t>
            </a:r>
          </a:p>
          <a:p>
            <a:pPr marL="0" indent="0">
              <a:buNone/>
            </a:pPr>
            <a:r>
              <a:rPr lang="en-US" b="0" i="0" u="none" strike="noStrike" baseline="0" dirty="0">
                <a:solidFill>
                  <a:srgbClr val="000000"/>
                </a:solidFill>
                <a:latin typeface="Times New Roman" panose="02020603050405020304" pitchFamily="18" charset="0"/>
              </a:rPr>
              <a:t>1. You want to execute some code/s 100 times. </a:t>
            </a:r>
          </a:p>
          <a:p>
            <a:pPr marL="0" indent="0">
              <a:buNone/>
            </a:pPr>
            <a:r>
              <a:rPr lang="en-US" b="0" i="0" u="none" strike="noStrike" baseline="0" dirty="0">
                <a:solidFill>
                  <a:srgbClr val="000000"/>
                </a:solidFill>
                <a:latin typeface="Times New Roman" panose="02020603050405020304" pitchFamily="18" charset="0"/>
              </a:rPr>
              <a:t>2. You want to execute some code/s certain number </a:t>
            </a:r>
          </a:p>
          <a:p>
            <a:pPr marL="0" indent="0">
              <a:buNone/>
            </a:pPr>
            <a:r>
              <a:rPr lang="en-US" sz="3200" b="0" i="0" u="none" strike="noStrike" baseline="0" dirty="0">
                <a:solidFill>
                  <a:srgbClr val="000000"/>
                </a:solidFill>
                <a:latin typeface="Times New Roman" panose="02020603050405020304" pitchFamily="18" charset="0"/>
              </a:rPr>
              <a:t>These types of task can be solved in programming using loops. </a:t>
            </a:r>
          </a:p>
          <a:p>
            <a:pPr marL="0" indent="0">
              <a:buNone/>
            </a:pPr>
            <a:endParaRPr lang="en-US" b="0" i="0" u="none" strike="noStrike" baseline="0" dirty="0">
              <a:solidFill>
                <a:srgbClr val="000000"/>
              </a:solidFill>
              <a:latin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4891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p:txBody>
          <a:bodyPr/>
          <a:lstStyle/>
          <a:p>
            <a:r>
              <a:rPr lang="en-US" sz="4400" b="0" i="0" u="none" strike="noStrike" baseline="0" dirty="0">
                <a:solidFill>
                  <a:srgbClr val="000000"/>
                </a:solidFill>
                <a:latin typeface="Times New Roman" panose="02020603050405020304" pitchFamily="18" charset="0"/>
              </a:rPr>
              <a:t>Types of loops</a:t>
            </a:r>
            <a:endParaRPr lang="en-IN" dirty="0"/>
          </a:p>
        </p:txBody>
      </p:sp>
      <p:sp>
        <p:nvSpPr>
          <p:cNvPr id="3" name="Content Placeholder 2">
            <a:extLst>
              <a:ext uri="{FF2B5EF4-FFF2-40B4-BE49-F238E27FC236}">
                <a16:creationId xmlns:a16="http://schemas.microsoft.com/office/drawing/2014/main" id="{9ED07D6E-DA9F-4160-9809-75335EA95C0A}"/>
              </a:ext>
            </a:extLst>
          </p:cNvPr>
          <p:cNvSpPr>
            <a:spLocks noGrp="1"/>
          </p:cNvSpPr>
          <p:nvPr>
            <p:ph idx="1"/>
          </p:nvPr>
        </p:nvSpPr>
        <p:spPr/>
        <p:txBody>
          <a:bodyPr>
            <a:normAutofit/>
          </a:bodyPr>
          <a:lstStyle/>
          <a:p>
            <a:r>
              <a:rPr lang="en-US" b="0" i="0" u="none" strike="noStrike" baseline="0" dirty="0">
                <a:solidFill>
                  <a:srgbClr val="000000"/>
                </a:solidFill>
                <a:latin typeface="Times New Roman" panose="02020603050405020304" pitchFamily="18" charset="0"/>
              </a:rPr>
              <a:t>There are 3 types of loops in C programming: </a:t>
            </a:r>
          </a:p>
          <a:p>
            <a:r>
              <a:rPr lang="en-IN" b="0" i="0" u="none" strike="noStrike" baseline="0" dirty="0">
                <a:solidFill>
                  <a:srgbClr val="000000"/>
                </a:solidFill>
                <a:latin typeface="Times New Roman" panose="02020603050405020304" pitchFamily="18" charset="0"/>
              </a:rPr>
              <a:t>1. for loop </a:t>
            </a:r>
          </a:p>
          <a:p>
            <a:r>
              <a:rPr lang="en-IN" b="0" i="0" u="none" strike="noStrike" baseline="0" dirty="0">
                <a:solidFill>
                  <a:srgbClr val="000000"/>
                </a:solidFill>
                <a:latin typeface="Times New Roman" panose="02020603050405020304" pitchFamily="18" charset="0"/>
              </a:rPr>
              <a:t>2. while loop </a:t>
            </a:r>
          </a:p>
          <a:p>
            <a:r>
              <a:rPr lang="en-IN" b="0" i="0" u="none" strike="noStrike" baseline="0" dirty="0">
                <a:solidFill>
                  <a:srgbClr val="000000"/>
                </a:solidFill>
                <a:latin typeface="Times New Roman" panose="02020603050405020304" pitchFamily="18" charset="0"/>
              </a:rPr>
              <a:t>3. do...while loop </a:t>
            </a:r>
            <a:endParaRPr lang="en-IN" dirty="0"/>
          </a:p>
        </p:txBody>
      </p:sp>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412974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C2FE-46A0-8D72-0819-4CD59B204559}"/>
              </a:ext>
            </a:extLst>
          </p:cNvPr>
          <p:cNvSpPr>
            <a:spLocks noGrp="1"/>
          </p:cNvSpPr>
          <p:nvPr>
            <p:ph type="title"/>
          </p:nvPr>
        </p:nvSpPr>
        <p:spPr/>
        <p:txBody>
          <a:bodyPr/>
          <a:lstStyle/>
          <a:p>
            <a:r>
              <a:rPr lang="en-US" dirty="0"/>
              <a:t>For Loop</a:t>
            </a:r>
            <a:endParaRPr lang="en-IN" dirty="0"/>
          </a:p>
        </p:txBody>
      </p:sp>
      <p:sp>
        <p:nvSpPr>
          <p:cNvPr id="3" name="Content Placeholder 2">
            <a:extLst>
              <a:ext uri="{FF2B5EF4-FFF2-40B4-BE49-F238E27FC236}">
                <a16:creationId xmlns:a16="http://schemas.microsoft.com/office/drawing/2014/main" id="{A3B2CFA5-5149-CBF6-7858-088D50B6B165}"/>
              </a:ext>
            </a:extLst>
          </p:cNvPr>
          <p:cNvSpPr>
            <a:spLocks noGrp="1"/>
          </p:cNvSpPr>
          <p:nvPr>
            <p:ph idx="1"/>
          </p:nvPr>
        </p:nvSpPr>
        <p:spPr/>
        <p:txBody>
          <a:bodyPr>
            <a:normAutofit lnSpcReduction="10000"/>
          </a:bodyPr>
          <a:lstStyle/>
          <a:p>
            <a:pPr algn="just"/>
            <a:r>
              <a:rPr lang="en-US" sz="2800" b="0" i="0" dirty="0">
                <a:solidFill>
                  <a:srgbClr val="333333"/>
                </a:solidFill>
                <a:effectLst/>
                <a:latin typeface="inter-regular"/>
              </a:rPr>
              <a:t>The for loop is commonly used for repetitive task or operation or to operate on the group of data/pins in combination with arrays.</a:t>
            </a:r>
          </a:p>
          <a:p>
            <a:pPr algn="just"/>
            <a:endParaRPr lang="en-US" sz="2800" b="0" i="0" dirty="0">
              <a:solidFill>
                <a:srgbClr val="333333"/>
              </a:solidFill>
              <a:effectLst/>
              <a:latin typeface="inter-regular"/>
            </a:endParaRPr>
          </a:p>
          <a:p>
            <a:pPr algn="just"/>
            <a:r>
              <a:rPr lang="en-US" sz="2800" b="0" i="0" dirty="0">
                <a:solidFill>
                  <a:srgbClr val="333333"/>
                </a:solidFill>
                <a:effectLst/>
                <a:latin typeface="inter-regular"/>
              </a:rPr>
              <a:t>The statements inside the curly brackets under for loop are executed repeatedly according to the specified condition. </a:t>
            </a:r>
          </a:p>
          <a:p>
            <a:pPr algn="just"/>
            <a:endParaRPr lang="en-US" sz="2800" b="0" i="0" dirty="0">
              <a:solidFill>
                <a:srgbClr val="333333"/>
              </a:solidFill>
              <a:effectLst/>
              <a:latin typeface="inter-regular"/>
            </a:endParaRPr>
          </a:p>
          <a:p>
            <a:pPr algn="just"/>
            <a:r>
              <a:rPr lang="en-US" sz="2800" b="0" i="0" dirty="0">
                <a:solidFill>
                  <a:srgbClr val="333333"/>
                </a:solidFill>
                <a:effectLst/>
                <a:latin typeface="inter-regular"/>
              </a:rPr>
              <a:t>An increment counter in the for loop is used to increment or decrement the loop repetitions.</a:t>
            </a:r>
          </a:p>
          <a:p>
            <a:endParaRPr lang="en-IN" sz="2800" dirty="0"/>
          </a:p>
        </p:txBody>
      </p:sp>
      <p:sp>
        <p:nvSpPr>
          <p:cNvPr id="4" name="Date Placeholder 3">
            <a:extLst>
              <a:ext uri="{FF2B5EF4-FFF2-40B4-BE49-F238E27FC236}">
                <a16:creationId xmlns:a16="http://schemas.microsoft.com/office/drawing/2014/main" id="{F22EC2A4-A8BD-AC93-8E9E-C6760D2EB3BB}"/>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DB50F340-220F-5566-8571-3B259A78BCB0}"/>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9D836231-4060-D478-5D2A-3AA0EEB55AB2}"/>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4069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2</a:t>
            </a:r>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Calibri" panose="020F0502020204030204" pitchFamily="34" charset="0"/>
                <a:cs typeface="Mangal" panose="02040503050203030202" pitchFamily="18" charset="0"/>
              </a:rPr>
              <a:t>Decision making with if statement, If…. else statement, Switch statement, GOTO statement, The While and Do – While statements, For statement, Why Functions, Types of Functions, Multi-functional program, Return values &amp; their types</a:t>
            </a:r>
            <a:endParaRPr lang="en-IN"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4" name="Date Placeholder 3">
            <a:extLst>
              <a:ext uri="{FF2B5EF4-FFF2-40B4-BE49-F238E27FC236}">
                <a16:creationId xmlns:a16="http://schemas.microsoft.com/office/drawing/2014/main" id="{70963F11-19BE-CDE2-D9B4-722A8417AB7D}"/>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5FCEC22C-21A4-D704-92C2-E8E691D3E222}"/>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0AEF3F33-5205-85C4-06DF-3D02B3FB15F2}"/>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47C9-4E00-4C5D-8030-2ECA5C71674B}"/>
              </a:ext>
            </a:extLst>
          </p:cNvPr>
          <p:cNvSpPr>
            <a:spLocks noGrp="1"/>
          </p:cNvSpPr>
          <p:nvPr>
            <p:ph type="title"/>
          </p:nvPr>
        </p:nvSpPr>
        <p:spPr/>
        <p:txBody>
          <a:bodyPr/>
          <a:lstStyle/>
          <a:p>
            <a:r>
              <a:rPr lang="en-US" dirty="0"/>
              <a:t>Flowchart of For Loop</a:t>
            </a:r>
            <a:endParaRPr lang="en-IN" dirty="0"/>
          </a:p>
        </p:txBody>
      </p:sp>
      <p:pic>
        <p:nvPicPr>
          <p:cNvPr id="8" name="Content Placeholder 7">
            <a:extLst>
              <a:ext uri="{FF2B5EF4-FFF2-40B4-BE49-F238E27FC236}">
                <a16:creationId xmlns:a16="http://schemas.microsoft.com/office/drawing/2014/main" id="{5D58A26B-ADBD-4DA5-83C8-8D1001453063}"/>
              </a:ext>
            </a:extLst>
          </p:cNvPr>
          <p:cNvPicPr>
            <a:picLocks noGrp="1" noChangeAspect="1"/>
          </p:cNvPicPr>
          <p:nvPr>
            <p:ph idx="1"/>
          </p:nvPr>
        </p:nvPicPr>
        <p:blipFill>
          <a:blip r:embed="rId2"/>
          <a:stretch>
            <a:fillRect/>
          </a:stretch>
        </p:blipFill>
        <p:spPr>
          <a:xfrm>
            <a:off x="990600" y="1400687"/>
            <a:ext cx="6400800" cy="5122985"/>
          </a:xfrm>
        </p:spPr>
      </p:pic>
      <p:sp>
        <p:nvSpPr>
          <p:cNvPr id="4" name="Date Placeholder 3">
            <a:extLst>
              <a:ext uri="{FF2B5EF4-FFF2-40B4-BE49-F238E27FC236}">
                <a16:creationId xmlns:a16="http://schemas.microsoft.com/office/drawing/2014/main" id="{FFB4B1A1-8CE5-47D8-94C2-025A9F4BB4CD}"/>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08291BA9-01C3-4F3A-8A66-989674D5A0E1}"/>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F7D76D8D-5F71-4D75-8E2F-55EC53FA172A}"/>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4048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5219-D111-4F20-BDA7-4FB479D6000F}"/>
              </a:ext>
            </a:extLst>
          </p:cNvPr>
          <p:cNvSpPr>
            <a:spLocks noGrp="1"/>
          </p:cNvSpPr>
          <p:nvPr>
            <p:ph type="title"/>
          </p:nvPr>
        </p:nvSpPr>
        <p:spPr/>
        <p:txBody>
          <a:bodyPr/>
          <a:lstStyle/>
          <a:p>
            <a:r>
              <a:rPr lang="en-US" dirty="0"/>
              <a:t>For Loop Syntax</a:t>
            </a:r>
            <a:endParaRPr lang="en-IN" dirty="0"/>
          </a:p>
        </p:txBody>
      </p:sp>
      <p:sp>
        <p:nvSpPr>
          <p:cNvPr id="3" name="Content Placeholder 2">
            <a:extLst>
              <a:ext uri="{FF2B5EF4-FFF2-40B4-BE49-F238E27FC236}">
                <a16:creationId xmlns:a16="http://schemas.microsoft.com/office/drawing/2014/main" id="{194F11FC-B144-4C47-807E-78476CAD169B}"/>
              </a:ext>
            </a:extLst>
          </p:cNvPr>
          <p:cNvSpPr>
            <a:spLocks noGrp="1"/>
          </p:cNvSpPr>
          <p:nvPr>
            <p:ph idx="1"/>
          </p:nvPr>
        </p:nvSpPr>
        <p:spPr/>
        <p:txBody>
          <a:bodyPr>
            <a:normAutofit fontScale="70000" lnSpcReduction="20000"/>
          </a:bodyPr>
          <a:lstStyle/>
          <a:p>
            <a:pPr marL="0" indent="0" algn="just">
              <a:buNone/>
            </a:pPr>
            <a:r>
              <a:rPr lang="en-IN" b="1" i="0" dirty="0">
                <a:solidFill>
                  <a:srgbClr val="006699"/>
                </a:solidFill>
                <a:effectLst/>
                <a:latin typeface="inter-regular"/>
              </a:rPr>
              <a:t>for</a:t>
            </a:r>
            <a:r>
              <a:rPr lang="en-IN" b="0" i="0" dirty="0">
                <a:solidFill>
                  <a:srgbClr val="000000"/>
                </a:solidFill>
                <a:effectLst/>
                <a:latin typeface="inter-regular"/>
              </a:rPr>
              <a:t> (initialization; condition; increment)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statements  </a:t>
            </a:r>
          </a:p>
          <a:p>
            <a:pPr marL="0" indent="0" algn="just">
              <a:buNone/>
            </a:pPr>
            <a:r>
              <a:rPr lang="en-IN" b="0" i="0" dirty="0">
                <a:solidFill>
                  <a:srgbClr val="000000"/>
                </a:solidFill>
                <a:effectLst/>
                <a:latin typeface="inter-regular"/>
              </a:rPr>
              <a:t>} </a:t>
            </a:r>
          </a:p>
          <a:p>
            <a:pPr marL="0" indent="0">
              <a:buNone/>
            </a:pPr>
            <a:endParaRPr lang="en-IN" dirty="0"/>
          </a:p>
          <a:p>
            <a:pPr marL="0" indent="0">
              <a:buNone/>
            </a:pPr>
            <a:r>
              <a:rPr lang="en-IN" dirty="0"/>
              <a:t>Where</a:t>
            </a:r>
          </a:p>
          <a:p>
            <a:pPr algn="just">
              <a:buFont typeface="Arial" panose="020B0604020202020204" pitchFamily="34" charset="0"/>
              <a:buChar char="•"/>
            </a:pPr>
            <a:r>
              <a:rPr lang="en-US" b="1" i="0" dirty="0">
                <a:solidFill>
                  <a:srgbClr val="000000"/>
                </a:solidFill>
                <a:effectLst/>
                <a:latin typeface="inter-bold"/>
              </a:rPr>
              <a:t>initialization</a:t>
            </a:r>
            <a:r>
              <a:rPr lang="en-US" b="0" i="0" dirty="0">
                <a:solidFill>
                  <a:srgbClr val="000000"/>
                </a:solidFill>
                <a:effectLst/>
                <a:latin typeface="inter-regular"/>
              </a:rPr>
              <a:t>: It is defined as the initialization of the variable.</a:t>
            </a:r>
          </a:p>
          <a:p>
            <a:pPr algn="just">
              <a:buFont typeface="Arial" panose="020B0604020202020204" pitchFamily="34" charset="0"/>
              <a:buChar char="•"/>
            </a:pPr>
            <a:r>
              <a:rPr lang="en-US" b="1" i="0" dirty="0">
                <a:solidFill>
                  <a:srgbClr val="000000"/>
                </a:solidFill>
                <a:effectLst/>
                <a:latin typeface="inter-bold"/>
              </a:rPr>
              <a:t>condition</a:t>
            </a:r>
            <a:r>
              <a:rPr lang="en-US" b="0" i="0" dirty="0">
                <a:solidFill>
                  <a:srgbClr val="000000"/>
                </a:solidFill>
                <a:effectLst/>
                <a:latin typeface="inter-regular"/>
              </a:rPr>
              <a:t>: The condition is tested on every execution. If the condition is </a:t>
            </a:r>
            <a:r>
              <a:rPr lang="en-US" b="1" i="0" dirty="0">
                <a:solidFill>
                  <a:srgbClr val="000000"/>
                </a:solidFill>
                <a:effectLst/>
                <a:latin typeface="inter-bold"/>
              </a:rPr>
              <a:t>true</a:t>
            </a:r>
            <a:r>
              <a:rPr lang="en-US" b="0" i="0" dirty="0">
                <a:solidFill>
                  <a:srgbClr val="000000"/>
                </a:solidFill>
                <a:effectLst/>
                <a:latin typeface="inter-regular"/>
              </a:rPr>
              <a:t>, it will execute the given task. The loop ends only when the condition becomes </a:t>
            </a:r>
            <a:r>
              <a:rPr lang="en-US" b="1" i="0" dirty="0">
                <a:solidFill>
                  <a:srgbClr val="000000"/>
                </a:solidFill>
                <a:effectLst/>
                <a:latin typeface="inter-bold"/>
              </a:rPr>
              <a:t>false</a:t>
            </a:r>
            <a:r>
              <a:rPr lang="en-US" b="0" i="0" dirty="0">
                <a:solidFill>
                  <a:srgbClr val="000000"/>
                </a:solidFill>
                <a:effectLst/>
                <a:latin typeface="inter-regular"/>
              </a:rPr>
              <a:t>.</a:t>
            </a:r>
          </a:p>
          <a:p>
            <a:pPr algn="just">
              <a:buFont typeface="Arial" panose="020B0604020202020204" pitchFamily="34" charset="0"/>
              <a:buChar char="•"/>
            </a:pPr>
            <a:r>
              <a:rPr lang="en-US" b="1" i="0" dirty="0">
                <a:solidFill>
                  <a:srgbClr val="000000"/>
                </a:solidFill>
                <a:effectLst/>
                <a:latin typeface="inter-bold"/>
              </a:rPr>
              <a:t>increment</a:t>
            </a:r>
            <a:r>
              <a:rPr lang="en-US" b="0" i="0" dirty="0">
                <a:solidFill>
                  <a:srgbClr val="000000"/>
                </a:solidFill>
                <a:effectLst/>
                <a:latin typeface="inter-regular"/>
              </a:rPr>
              <a:t>: It includes the increment operator, such as </a:t>
            </a:r>
            <a:r>
              <a:rPr lang="en-US" b="0" i="0" dirty="0" err="1">
                <a:solidFill>
                  <a:srgbClr val="000000"/>
                </a:solidFill>
                <a:effectLst/>
                <a:latin typeface="inter-regular"/>
              </a:rPr>
              <a:t>i</a:t>
            </a:r>
            <a:r>
              <a:rPr lang="en-US" b="0" i="0" dirty="0">
                <a:solidFill>
                  <a:srgbClr val="000000"/>
                </a:solidFill>
                <a:effectLst/>
                <a:latin typeface="inter-regular"/>
              </a:rPr>
              <a:t> + +, </a:t>
            </a:r>
            <a:r>
              <a:rPr lang="en-US" b="0" i="0" dirty="0" err="1">
                <a:solidFill>
                  <a:srgbClr val="000000"/>
                </a:solidFill>
                <a:effectLst/>
                <a:latin typeface="inter-regular"/>
              </a:rPr>
              <a:t>i</a:t>
            </a:r>
            <a:r>
              <a:rPr lang="en-US" b="0" i="0" dirty="0">
                <a:solidFill>
                  <a:srgbClr val="000000"/>
                </a:solidFill>
                <a:effectLst/>
                <a:latin typeface="inter-regular"/>
              </a:rPr>
              <a:t> - - , </a:t>
            </a:r>
            <a:r>
              <a:rPr lang="en-US" b="0" i="0" dirty="0" err="1">
                <a:solidFill>
                  <a:srgbClr val="000000"/>
                </a:solidFill>
                <a:effectLst/>
                <a:latin typeface="inter-regular"/>
              </a:rPr>
              <a:t>i</a:t>
            </a:r>
            <a:r>
              <a:rPr lang="en-US" b="0" i="0" dirty="0">
                <a:solidFill>
                  <a:srgbClr val="000000"/>
                </a:solidFill>
                <a:effectLst/>
                <a:latin typeface="inter-regular"/>
              </a:rPr>
              <a:t> + 1, etc. It is incremented each time until the condition remains true.</a:t>
            </a:r>
          </a:p>
          <a:p>
            <a:endParaRPr lang="en-IN" dirty="0"/>
          </a:p>
        </p:txBody>
      </p:sp>
      <p:sp>
        <p:nvSpPr>
          <p:cNvPr id="4" name="Date Placeholder 3">
            <a:extLst>
              <a:ext uri="{FF2B5EF4-FFF2-40B4-BE49-F238E27FC236}">
                <a16:creationId xmlns:a16="http://schemas.microsoft.com/office/drawing/2014/main" id="{4799F48F-69AE-4E4E-AF28-FA99BDDFD2B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F52D8D70-946A-4DDF-8FD4-A4C6A63C6301}"/>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BEA12194-A8C2-4AED-AC07-34CBFC39AE53}"/>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3305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3CD6-A1C6-9BE4-0C14-4398A61E56A4}"/>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75CA0610-7C35-2F40-56FC-8374F0E73728}"/>
              </a:ext>
            </a:extLst>
          </p:cNvPr>
          <p:cNvSpPr>
            <a:spLocks noGrp="1"/>
          </p:cNvSpPr>
          <p:nvPr>
            <p:ph idx="1"/>
          </p:nvPr>
        </p:nvSpPr>
        <p:spPr/>
        <p:txBody>
          <a:bodyPr>
            <a:normAutofit fontScale="70000" lnSpcReduction="20000"/>
          </a:bodyPr>
          <a:lstStyle/>
          <a:p>
            <a:r>
              <a:rPr lang="en-US" dirty="0"/>
              <a:t>For example,</a:t>
            </a:r>
          </a:p>
          <a:p>
            <a:endParaRPr lang="en-US" dirty="0"/>
          </a:p>
          <a:p>
            <a:pPr marL="0" indent="0">
              <a:buNone/>
            </a:pPr>
            <a:r>
              <a:rPr lang="en-US" dirty="0"/>
              <a:t>	for ( </a:t>
            </a:r>
            <a:r>
              <a:rPr lang="en-US" dirty="0" err="1"/>
              <a:t>i</a:t>
            </a:r>
            <a:r>
              <a:rPr lang="en-US" dirty="0"/>
              <a:t> = 0 ; </a:t>
            </a:r>
            <a:r>
              <a:rPr lang="en-US" dirty="0" err="1"/>
              <a:t>i</a:t>
            </a:r>
            <a:r>
              <a:rPr lang="en-US" dirty="0"/>
              <a:t> &lt; 5 ; </a:t>
            </a:r>
            <a:r>
              <a:rPr lang="en-US" dirty="0" err="1"/>
              <a:t>i</a:t>
            </a:r>
            <a:r>
              <a:rPr lang="en-US" dirty="0"/>
              <a:t> + +)  </a:t>
            </a:r>
          </a:p>
          <a:p>
            <a:pPr marL="0" indent="0">
              <a:buNone/>
            </a:pPr>
            <a:endParaRPr lang="en-US" dirty="0"/>
          </a:p>
          <a:p>
            <a:r>
              <a:rPr lang="en-US" dirty="0"/>
              <a:t>The above statement will execute the loop for five times. The values of </a:t>
            </a:r>
            <a:r>
              <a:rPr lang="en-US" dirty="0" err="1"/>
              <a:t>i</a:t>
            </a:r>
            <a:r>
              <a:rPr lang="en-US" dirty="0"/>
              <a:t> will be from 0 to 4.</a:t>
            </a:r>
          </a:p>
          <a:p>
            <a:endParaRPr lang="en-US" dirty="0"/>
          </a:p>
          <a:p>
            <a:r>
              <a:rPr lang="en-US" dirty="0"/>
              <a:t>If the statement is:</a:t>
            </a:r>
          </a:p>
          <a:p>
            <a:endParaRPr lang="en-US" dirty="0"/>
          </a:p>
          <a:p>
            <a:pPr marL="0" indent="0">
              <a:buNone/>
            </a:pPr>
            <a:r>
              <a:rPr lang="en-US" dirty="0"/>
              <a:t>	for ( </a:t>
            </a:r>
            <a:r>
              <a:rPr lang="en-US" dirty="0" err="1"/>
              <a:t>i</a:t>
            </a:r>
            <a:r>
              <a:rPr lang="en-US" dirty="0"/>
              <a:t> = 0 ; </a:t>
            </a:r>
            <a:r>
              <a:rPr lang="en-US" dirty="0" err="1"/>
              <a:t>i</a:t>
            </a:r>
            <a:r>
              <a:rPr lang="en-US" dirty="0"/>
              <a:t> &lt; = 5 ; </a:t>
            </a:r>
            <a:r>
              <a:rPr lang="en-US" dirty="0" err="1"/>
              <a:t>i</a:t>
            </a:r>
            <a:r>
              <a:rPr lang="en-US" dirty="0"/>
              <a:t> + +)  </a:t>
            </a:r>
          </a:p>
          <a:p>
            <a:endParaRPr lang="en-US" dirty="0"/>
          </a:p>
          <a:p>
            <a:r>
              <a:rPr lang="en-US" dirty="0"/>
              <a:t>The above statement will execute the loop six times. The values of </a:t>
            </a:r>
            <a:r>
              <a:rPr lang="en-US" dirty="0" err="1"/>
              <a:t>i</a:t>
            </a:r>
            <a:r>
              <a:rPr lang="en-US" dirty="0"/>
              <a:t> will be from 0 to 5.</a:t>
            </a:r>
            <a:endParaRPr lang="en-IN" dirty="0"/>
          </a:p>
        </p:txBody>
      </p:sp>
      <p:sp>
        <p:nvSpPr>
          <p:cNvPr id="4" name="Date Placeholder 3">
            <a:extLst>
              <a:ext uri="{FF2B5EF4-FFF2-40B4-BE49-F238E27FC236}">
                <a16:creationId xmlns:a16="http://schemas.microsoft.com/office/drawing/2014/main" id="{CA3EE3CF-5BDB-460B-9C3E-853EF78BD5FF}"/>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E5F0F4D2-39FE-6F5F-5618-620D2BBE2277}"/>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AFB6AC99-75B5-E716-8AFE-BE307E08968C}"/>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35332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9032-231B-4D42-9985-46DA1600698B}"/>
              </a:ext>
            </a:extLst>
          </p:cNvPr>
          <p:cNvSpPr>
            <a:spLocks noGrp="1"/>
          </p:cNvSpPr>
          <p:nvPr>
            <p:ph type="title"/>
          </p:nvPr>
        </p:nvSpPr>
        <p:spPr>
          <a:xfrm>
            <a:off x="457200" y="274638"/>
            <a:ext cx="8229600" cy="258762"/>
          </a:xfrm>
        </p:spPr>
        <p:txBody>
          <a:bodyPr>
            <a:normAutofit fontScale="90000"/>
          </a:bodyPr>
          <a:lstStyle/>
          <a:p>
            <a:r>
              <a:rPr lang="en-US" dirty="0"/>
              <a:t>Code Example 1:</a:t>
            </a:r>
            <a:endParaRPr lang="en-IN" dirty="0"/>
          </a:p>
        </p:txBody>
      </p:sp>
      <p:sp>
        <p:nvSpPr>
          <p:cNvPr id="3" name="Content Placeholder 2">
            <a:extLst>
              <a:ext uri="{FF2B5EF4-FFF2-40B4-BE49-F238E27FC236}">
                <a16:creationId xmlns:a16="http://schemas.microsoft.com/office/drawing/2014/main" id="{5FE93EF9-6D9B-4EBC-ADBF-F09DA7177292}"/>
              </a:ext>
            </a:extLst>
          </p:cNvPr>
          <p:cNvSpPr>
            <a:spLocks noGrp="1"/>
          </p:cNvSpPr>
          <p:nvPr>
            <p:ph idx="1"/>
          </p:nvPr>
        </p:nvSpPr>
        <p:spPr>
          <a:xfrm>
            <a:off x="457200" y="768809"/>
            <a:ext cx="8229600" cy="5287963"/>
          </a:xfrm>
        </p:spPr>
        <p:txBody>
          <a:bodyPr>
            <a:noAutofit/>
          </a:bodyPr>
          <a:lstStyle/>
          <a:p>
            <a:pPr marL="0" indent="0" algn="just">
              <a:lnSpc>
                <a:spcPct val="107000"/>
              </a:lnSpc>
              <a:spcAft>
                <a:spcPts val="800"/>
              </a:spcAft>
              <a:buNone/>
            </a:pPr>
            <a:r>
              <a:rPr lang="en-US" sz="2000" dirty="0">
                <a:effectLst/>
                <a:latin typeface="Calibri" panose="020F0502020204030204" pitchFamily="34" charset="0"/>
                <a:ea typeface="Calibri" panose="020F0502020204030204" pitchFamily="34" charset="0"/>
                <a:cs typeface="Mangal" panose="02040503050203030202" pitchFamily="18" charset="0"/>
              </a:rPr>
              <a:t>To print a message 'Arduino' 15 times. </a:t>
            </a: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To print a message 15 times or more is quite complicated using </a:t>
            </a:r>
            <a:r>
              <a:rPr lang="en-US" sz="2000" dirty="0" err="1">
                <a:effectLst/>
                <a:latin typeface="Calibri" panose="020F0502020204030204" pitchFamily="34" charset="0"/>
                <a:ea typeface="Calibri" panose="020F0502020204030204" pitchFamily="34" charset="0"/>
                <a:cs typeface="Mangal" panose="02040503050203030202" pitchFamily="18" charset="0"/>
              </a:rPr>
              <a:t>Serial.println</a:t>
            </a:r>
            <a:r>
              <a:rPr lang="en-US" sz="2000" dirty="0">
                <a:effectLst/>
                <a:latin typeface="Calibri" panose="020F0502020204030204" pitchFamily="34" charset="0"/>
                <a:ea typeface="Calibri" panose="020F0502020204030204" pitchFamily="34" charset="0"/>
                <a:cs typeface="Mangal" panose="02040503050203030202" pitchFamily="18" charset="0"/>
              </a:rPr>
              <a:t> ( ), as the code will become too lengthy.</a:t>
            </a: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To overcome this, programmers prefer to use for loop to execute a task multiple times, while using a single statement.</a:t>
            </a:r>
          </a:p>
          <a:p>
            <a:pPr marL="0" indent="0" algn="just">
              <a:buNone/>
            </a:pPr>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i</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void</a:t>
            </a:r>
            <a:r>
              <a:rPr lang="en-IN" sz="1600" b="0" i="0" dirty="0">
                <a:solidFill>
                  <a:srgbClr val="000000"/>
                </a:solidFill>
                <a:effectLst/>
                <a:latin typeface="inter-regular"/>
              </a:rPr>
              <a:t> setup ( )  </a:t>
            </a:r>
          </a:p>
          <a:p>
            <a:pPr marL="0" indent="0" algn="just">
              <a:buNone/>
            </a:pP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Serial.begin</a:t>
            </a:r>
            <a:r>
              <a:rPr lang="en-IN" sz="1600" b="0" i="0" dirty="0">
                <a:solidFill>
                  <a:srgbClr val="000000"/>
                </a:solidFill>
                <a:effectLst/>
                <a:latin typeface="inter-regular"/>
              </a:rPr>
              <a:t>(</a:t>
            </a:r>
            <a:r>
              <a:rPr lang="en-IN" sz="1600" b="0" i="0" dirty="0">
                <a:solidFill>
                  <a:srgbClr val="C00000"/>
                </a:solidFill>
                <a:effectLst/>
                <a:latin typeface="inter-regular"/>
              </a:rPr>
              <a:t>9600</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1" i="0" dirty="0">
                <a:solidFill>
                  <a:srgbClr val="006699"/>
                </a:solidFill>
                <a:effectLst/>
                <a:latin typeface="inter-regular"/>
              </a:rPr>
              <a:t>for</a:t>
            </a:r>
            <a:r>
              <a:rPr lang="en-IN" sz="1600" b="0" i="0" dirty="0">
                <a:solidFill>
                  <a:srgbClr val="000000"/>
                </a:solidFill>
                <a:effectLst/>
                <a:latin typeface="inter-regular"/>
              </a:rPr>
              <a:t> ( </a:t>
            </a:r>
            <a:r>
              <a:rPr lang="en-IN" sz="1600" b="0" i="0" dirty="0" err="1">
                <a:solidFill>
                  <a:srgbClr val="000000"/>
                </a:solidFill>
                <a:effectLst/>
                <a:latin typeface="inter-regular"/>
              </a:rPr>
              <a:t>i</a:t>
            </a:r>
            <a:r>
              <a:rPr lang="en-IN" sz="1600" b="0" i="0" dirty="0">
                <a:solidFill>
                  <a:srgbClr val="000000"/>
                </a:solidFill>
                <a:effectLst/>
                <a:latin typeface="inter-regular"/>
              </a:rPr>
              <a:t> = </a:t>
            </a:r>
            <a:r>
              <a:rPr lang="en-IN" sz="1600" b="0" i="0" dirty="0">
                <a:solidFill>
                  <a:srgbClr val="C00000"/>
                </a:solidFill>
                <a:effectLst/>
                <a:latin typeface="inter-regular"/>
              </a:rPr>
              <a:t>0</a:t>
            </a:r>
            <a:r>
              <a:rPr lang="en-IN" sz="1600" b="0" i="0" dirty="0">
                <a:solidFill>
                  <a:srgbClr val="000000"/>
                </a:solidFill>
                <a:effectLst/>
                <a:latin typeface="inter-regular"/>
              </a:rPr>
              <a:t> ; </a:t>
            </a:r>
            <a:r>
              <a:rPr lang="en-IN" sz="1600" b="0" i="0" dirty="0" err="1">
                <a:solidFill>
                  <a:srgbClr val="000000"/>
                </a:solidFill>
                <a:effectLst/>
                <a:latin typeface="inter-regular"/>
              </a:rPr>
              <a:t>i</a:t>
            </a:r>
            <a:r>
              <a:rPr lang="en-IN" sz="1600" b="0" i="0" dirty="0">
                <a:solidFill>
                  <a:srgbClr val="000000"/>
                </a:solidFill>
                <a:effectLst/>
                <a:latin typeface="inter-regular"/>
              </a:rPr>
              <a:t> &lt; </a:t>
            </a:r>
            <a:r>
              <a:rPr lang="en-IN" sz="1600" b="0" i="0" dirty="0">
                <a:solidFill>
                  <a:srgbClr val="C00000"/>
                </a:solidFill>
                <a:effectLst/>
                <a:latin typeface="inter-regular"/>
              </a:rPr>
              <a:t>15</a:t>
            </a:r>
            <a:r>
              <a:rPr lang="en-IN" sz="1600" b="0" i="0" dirty="0">
                <a:solidFill>
                  <a:srgbClr val="000000"/>
                </a:solidFill>
                <a:effectLst/>
                <a:latin typeface="inter-regular"/>
              </a:rPr>
              <a:t> ; </a:t>
            </a:r>
            <a:r>
              <a:rPr lang="en-IN" sz="1600" b="0" i="0" dirty="0" err="1">
                <a:solidFill>
                  <a:srgbClr val="000000"/>
                </a:solidFill>
                <a:effectLst/>
                <a:latin typeface="inter-regular"/>
              </a:rPr>
              <a:t>i</a:t>
            </a:r>
            <a:r>
              <a:rPr lang="en-IN" sz="1600" b="0" i="0" dirty="0">
                <a:solidFill>
                  <a:srgbClr val="000000"/>
                </a:solidFill>
                <a:effectLst/>
                <a:latin typeface="inter-regular"/>
              </a:rPr>
              <a:t> ++ )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Serial.println</a:t>
            </a:r>
            <a:r>
              <a:rPr lang="en-IN" sz="1600" b="0" i="0" dirty="0">
                <a:solidFill>
                  <a:srgbClr val="000000"/>
                </a:solidFill>
                <a:effectLst/>
                <a:latin typeface="inter-regular"/>
              </a:rPr>
              <a:t>( </a:t>
            </a:r>
            <a:r>
              <a:rPr lang="en-IN" sz="1600" b="0" i="0" dirty="0">
                <a:solidFill>
                  <a:srgbClr val="0000FF"/>
                </a:solidFill>
                <a:effectLst/>
                <a:latin typeface="inter-regular"/>
              </a:rPr>
              <a:t>"Arduino"</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void</a:t>
            </a:r>
            <a:r>
              <a:rPr lang="en-IN" sz="1600" b="0" i="0" dirty="0">
                <a:solidFill>
                  <a:srgbClr val="000000"/>
                </a:solidFill>
                <a:effectLst/>
                <a:latin typeface="inter-regular"/>
              </a:rPr>
              <a:t> loop ( ) {  </a:t>
            </a:r>
          </a:p>
          <a:p>
            <a:pPr marL="0" indent="0" algn="just">
              <a:buNone/>
            </a:pPr>
            <a:r>
              <a:rPr lang="en-IN" sz="1600" b="0" i="0" dirty="0">
                <a:solidFill>
                  <a:srgbClr val="000000"/>
                </a:solidFill>
                <a:effectLst/>
                <a:latin typeface="inter-regular"/>
              </a:rPr>
              <a:t>}  </a:t>
            </a:r>
          </a:p>
          <a:p>
            <a:pPr marL="0" indent="0" algn="just">
              <a:lnSpc>
                <a:spcPct val="107000"/>
              </a:lnSpc>
              <a:spcAft>
                <a:spcPts val="800"/>
              </a:spcAft>
              <a:buNone/>
            </a:pPr>
            <a:endParaRPr lang="en-US" sz="2000" dirty="0">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endParaRPr lang="en-IN" sz="20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Date Placeholder 3">
            <a:extLst>
              <a:ext uri="{FF2B5EF4-FFF2-40B4-BE49-F238E27FC236}">
                <a16:creationId xmlns:a16="http://schemas.microsoft.com/office/drawing/2014/main" id="{1914288E-FFB8-4D60-978A-3893E1475122}"/>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D6299D87-969C-4D3A-9FFD-A2E7C5648565}"/>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480528DD-0560-4182-8CA8-B20EF96AA35A}"/>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8" name="Picture 7">
            <a:extLst>
              <a:ext uri="{FF2B5EF4-FFF2-40B4-BE49-F238E27FC236}">
                <a16:creationId xmlns:a16="http://schemas.microsoft.com/office/drawing/2014/main" id="{229AB6EB-2F51-BE8C-FDF7-344E928C1FEC}"/>
              </a:ext>
            </a:extLst>
          </p:cNvPr>
          <p:cNvPicPr>
            <a:picLocks noChangeAspect="1"/>
          </p:cNvPicPr>
          <p:nvPr/>
        </p:nvPicPr>
        <p:blipFill>
          <a:blip r:embed="rId2"/>
          <a:stretch>
            <a:fillRect/>
          </a:stretch>
        </p:blipFill>
        <p:spPr>
          <a:xfrm>
            <a:off x="6015789" y="3429000"/>
            <a:ext cx="2524125" cy="2543175"/>
          </a:xfrm>
          <a:prstGeom prst="rect">
            <a:avLst/>
          </a:prstGeom>
        </p:spPr>
      </p:pic>
    </p:spTree>
    <p:extLst>
      <p:ext uri="{BB962C8B-B14F-4D97-AF65-F5344CB8AC3E}">
        <p14:creationId xmlns:p14="http://schemas.microsoft.com/office/powerpoint/2010/main" val="1900644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15C8-D666-279E-0F65-333AA1B0C9D4}"/>
              </a:ext>
            </a:extLst>
          </p:cNvPr>
          <p:cNvSpPr>
            <a:spLocks noGrp="1"/>
          </p:cNvSpPr>
          <p:nvPr>
            <p:ph type="title"/>
          </p:nvPr>
        </p:nvSpPr>
        <p:spPr>
          <a:xfrm>
            <a:off x="457200" y="274638"/>
            <a:ext cx="8229600" cy="334962"/>
          </a:xfrm>
        </p:spPr>
        <p:txBody>
          <a:bodyPr>
            <a:normAutofit fontScale="90000"/>
          </a:bodyPr>
          <a:lstStyle/>
          <a:p>
            <a:r>
              <a:rPr lang="en-US" dirty="0"/>
              <a:t>Code </a:t>
            </a:r>
            <a:r>
              <a:rPr lang="en-US" b="0" i="0" dirty="0">
                <a:solidFill>
                  <a:srgbClr val="610B4B"/>
                </a:solidFill>
                <a:effectLst/>
                <a:latin typeface="erdana"/>
              </a:rPr>
              <a:t>Example 2:</a:t>
            </a:r>
            <a:endParaRPr lang="en-IN" dirty="0"/>
          </a:p>
        </p:txBody>
      </p:sp>
      <p:sp>
        <p:nvSpPr>
          <p:cNvPr id="3" name="Content Placeholder 2">
            <a:extLst>
              <a:ext uri="{FF2B5EF4-FFF2-40B4-BE49-F238E27FC236}">
                <a16:creationId xmlns:a16="http://schemas.microsoft.com/office/drawing/2014/main" id="{917F81A8-B0BC-EDC0-A823-8C7990E48E7C}"/>
              </a:ext>
            </a:extLst>
          </p:cNvPr>
          <p:cNvSpPr>
            <a:spLocks noGrp="1"/>
          </p:cNvSpPr>
          <p:nvPr>
            <p:ph idx="1"/>
          </p:nvPr>
        </p:nvSpPr>
        <p:spPr>
          <a:xfrm>
            <a:off x="457200" y="914400"/>
            <a:ext cx="8229600" cy="5211763"/>
          </a:xfrm>
        </p:spPr>
        <p:txBody>
          <a:bodyPr>
            <a:normAutofit fontScale="55000" lnSpcReduction="20000"/>
          </a:bodyPr>
          <a:lstStyle/>
          <a:p>
            <a:pPr marL="0" indent="0" algn="just">
              <a:buNone/>
            </a:pPr>
            <a:r>
              <a:rPr lang="en-US" sz="4400" b="1" i="0" dirty="0">
                <a:solidFill>
                  <a:srgbClr val="333333"/>
                </a:solidFill>
                <a:effectLst/>
                <a:latin typeface="Times New Roman" panose="02020603050405020304" pitchFamily="18" charset="0"/>
                <a:cs typeface="Times New Roman" panose="02020603050405020304" pitchFamily="18" charset="0"/>
              </a:rPr>
              <a:t>To use a multiplication increment</a:t>
            </a:r>
            <a:endParaRPr lang="en-US" sz="4400" b="0" i="0" dirty="0">
              <a:solidFill>
                <a:srgbClr val="333333"/>
              </a:solidFill>
              <a:effectLst/>
              <a:latin typeface="Times New Roman" panose="02020603050405020304" pitchFamily="18" charset="0"/>
              <a:cs typeface="Times New Roman" panose="02020603050405020304" pitchFamily="18" charset="0"/>
            </a:endParaRPr>
          </a:p>
          <a:p>
            <a:pPr algn="just"/>
            <a:r>
              <a:rPr lang="en-US" sz="4400" b="0" i="0" dirty="0">
                <a:solidFill>
                  <a:srgbClr val="333333"/>
                </a:solidFill>
                <a:effectLst/>
                <a:latin typeface="Times New Roman" panose="02020603050405020304" pitchFamily="18" charset="0"/>
                <a:cs typeface="Times New Roman" panose="02020603050405020304" pitchFamily="18" charset="0"/>
              </a:rPr>
              <a:t>Consider the below code</a:t>
            </a:r>
          </a:p>
          <a:p>
            <a:pPr algn="just"/>
            <a:endParaRPr lang="en-US" sz="44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4400" b="1" i="0" dirty="0">
                <a:solidFill>
                  <a:srgbClr val="006699"/>
                </a:solidFill>
                <a:effectLst/>
                <a:latin typeface="Times New Roman" panose="02020603050405020304" pitchFamily="18" charset="0"/>
                <a:cs typeface="Times New Roman" panose="02020603050405020304" pitchFamily="18" charset="0"/>
              </a:rPr>
              <a:t>int</a:t>
            </a:r>
            <a:r>
              <a:rPr lang="en-US" sz="4400" b="0" i="0" dirty="0">
                <a:solidFill>
                  <a:srgbClr val="000000"/>
                </a:solidFill>
                <a:effectLst/>
                <a:latin typeface="Times New Roman" panose="02020603050405020304" pitchFamily="18" charset="0"/>
                <a:cs typeface="Times New Roman" panose="02020603050405020304" pitchFamily="18" charset="0"/>
              </a:rPr>
              <a:t> x;  </a:t>
            </a:r>
          </a:p>
          <a:p>
            <a:pPr marL="0" indent="0" algn="just">
              <a:buNone/>
            </a:pPr>
            <a:r>
              <a:rPr lang="en-US" sz="4400" b="1" i="0" dirty="0">
                <a:solidFill>
                  <a:srgbClr val="006699"/>
                </a:solidFill>
                <a:effectLst/>
                <a:latin typeface="Times New Roman" panose="02020603050405020304" pitchFamily="18" charset="0"/>
                <a:cs typeface="Times New Roman" panose="02020603050405020304" pitchFamily="18" charset="0"/>
              </a:rPr>
              <a:t>void</a:t>
            </a:r>
            <a:r>
              <a:rPr lang="en-US" sz="4400" b="0" i="0" dirty="0">
                <a:solidFill>
                  <a:srgbClr val="000000"/>
                </a:solidFill>
                <a:effectLst/>
                <a:latin typeface="Times New Roman" panose="02020603050405020304" pitchFamily="18" charset="0"/>
                <a:cs typeface="Times New Roman" panose="02020603050405020304" pitchFamily="18" charset="0"/>
              </a:rPr>
              <a:t> setup ( )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  </a:t>
            </a:r>
            <a:r>
              <a:rPr lang="en-US" sz="4400" b="0" i="0" dirty="0" err="1">
                <a:solidFill>
                  <a:srgbClr val="000000"/>
                </a:solidFill>
                <a:effectLst/>
                <a:latin typeface="Times New Roman" panose="02020603050405020304" pitchFamily="18" charset="0"/>
                <a:cs typeface="Times New Roman" panose="02020603050405020304" pitchFamily="18" charset="0"/>
              </a:rPr>
              <a:t>Serial.begin</a:t>
            </a:r>
            <a:r>
              <a:rPr lang="en-US" sz="4400" b="0" i="0" dirty="0">
                <a:solidFill>
                  <a:srgbClr val="000000"/>
                </a:solidFill>
                <a:effectLst/>
                <a:latin typeface="Times New Roman" panose="02020603050405020304" pitchFamily="18" charset="0"/>
                <a:cs typeface="Times New Roman" panose="02020603050405020304" pitchFamily="18" charset="0"/>
              </a:rPr>
              <a:t>(</a:t>
            </a:r>
            <a:r>
              <a:rPr lang="en-US" sz="4400" b="0" i="0" dirty="0">
                <a:solidFill>
                  <a:srgbClr val="C00000"/>
                </a:solidFill>
                <a:effectLst/>
                <a:latin typeface="Times New Roman" panose="02020603050405020304" pitchFamily="18" charset="0"/>
                <a:cs typeface="Times New Roman" panose="02020603050405020304" pitchFamily="18" charset="0"/>
              </a:rPr>
              <a:t>9600</a:t>
            </a:r>
            <a:r>
              <a:rPr lang="en-US" sz="44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  </a:t>
            </a:r>
            <a:r>
              <a:rPr lang="en-US" sz="4400" b="1" i="0" dirty="0">
                <a:solidFill>
                  <a:srgbClr val="006699"/>
                </a:solidFill>
                <a:effectLst/>
                <a:latin typeface="Times New Roman" panose="02020603050405020304" pitchFamily="18" charset="0"/>
                <a:cs typeface="Times New Roman" panose="02020603050405020304" pitchFamily="18" charset="0"/>
              </a:rPr>
              <a:t>for</a:t>
            </a:r>
            <a:r>
              <a:rPr lang="en-US" sz="4400" b="0" i="0" dirty="0">
                <a:solidFill>
                  <a:srgbClr val="000000"/>
                </a:solidFill>
                <a:effectLst/>
                <a:latin typeface="Times New Roman" panose="02020603050405020304" pitchFamily="18" charset="0"/>
                <a:cs typeface="Times New Roman" panose="02020603050405020304" pitchFamily="18" charset="0"/>
              </a:rPr>
              <a:t> (x = </a:t>
            </a:r>
            <a:r>
              <a:rPr lang="en-US" sz="4400" b="0" i="0" dirty="0">
                <a:solidFill>
                  <a:srgbClr val="C00000"/>
                </a:solidFill>
                <a:effectLst/>
                <a:latin typeface="Times New Roman" panose="02020603050405020304" pitchFamily="18" charset="0"/>
                <a:cs typeface="Times New Roman" panose="02020603050405020304" pitchFamily="18" charset="0"/>
              </a:rPr>
              <a:t>2</a:t>
            </a:r>
            <a:r>
              <a:rPr lang="en-US" sz="4400" b="0" i="0" dirty="0">
                <a:solidFill>
                  <a:srgbClr val="000000"/>
                </a:solidFill>
                <a:effectLst/>
                <a:latin typeface="Times New Roman" panose="02020603050405020304" pitchFamily="18" charset="0"/>
                <a:cs typeface="Times New Roman" panose="02020603050405020304" pitchFamily="18" charset="0"/>
              </a:rPr>
              <a:t>; x &lt; </a:t>
            </a:r>
            <a:r>
              <a:rPr lang="en-US" sz="4400" b="0" i="0" dirty="0">
                <a:solidFill>
                  <a:srgbClr val="C00000"/>
                </a:solidFill>
                <a:effectLst/>
                <a:latin typeface="Times New Roman" panose="02020603050405020304" pitchFamily="18" charset="0"/>
                <a:cs typeface="Times New Roman" panose="02020603050405020304" pitchFamily="18" charset="0"/>
              </a:rPr>
              <a:t>100</a:t>
            </a:r>
            <a:r>
              <a:rPr lang="en-US" sz="4400" b="0" i="0" dirty="0">
                <a:solidFill>
                  <a:srgbClr val="000000"/>
                </a:solidFill>
                <a:effectLst/>
                <a:latin typeface="Times New Roman" panose="02020603050405020304" pitchFamily="18" charset="0"/>
                <a:cs typeface="Times New Roman" panose="02020603050405020304" pitchFamily="18" charset="0"/>
              </a:rPr>
              <a:t>; x = x * </a:t>
            </a:r>
            <a:r>
              <a:rPr lang="en-US" sz="4400" b="0" i="0" dirty="0">
                <a:solidFill>
                  <a:srgbClr val="C00000"/>
                </a:solidFill>
                <a:effectLst/>
                <a:latin typeface="Times New Roman" panose="02020603050405020304" pitchFamily="18" charset="0"/>
                <a:cs typeface="Times New Roman" panose="02020603050405020304" pitchFamily="18" charset="0"/>
              </a:rPr>
              <a:t>2</a:t>
            </a:r>
            <a:r>
              <a:rPr lang="en-US" sz="44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  {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  </a:t>
            </a:r>
            <a:r>
              <a:rPr lang="en-US" sz="4400" b="0" i="0" dirty="0" err="1">
                <a:solidFill>
                  <a:srgbClr val="000000"/>
                </a:solidFill>
                <a:effectLst/>
                <a:latin typeface="Times New Roman" panose="02020603050405020304" pitchFamily="18" charset="0"/>
                <a:cs typeface="Times New Roman" panose="02020603050405020304" pitchFamily="18" charset="0"/>
              </a:rPr>
              <a:t>Serial.println</a:t>
            </a:r>
            <a:r>
              <a:rPr lang="en-US" sz="4400" b="0" i="0" dirty="0">
                <a:solidFill>
                  <a:srgbClr val="000000"/>
                </a:solidFill>
                <a:effectLst/>
                <a:latin typeface="Times New Roman" panose="02020603050405020304" pitchFamily="18" charset="0"/>
                <a:cs typeface="Times New Roman" panose="02020603050405020304" pitchFamily="18" charset="0"/>
              </a:rPr>
              <a:t>(x);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  }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4400" b="1" i="0" dirty="0">
                <a:solidFill>
                  <a:srgbClr val="006699"/>
                </a:solidFill>
                <a:effectLst/>
                <a:latin typeface="Times New Roman" panose="02020603050405020304" pitchFamily="18" charset="0"/>
                <a:cs typeface="Times New Roman" panose="02020603050405020304" pitchFamily="18" charset="0"/>
              </a:rPr>
              <a:t>void</a:t>
            </a:r>
            <a:r>
              <a:rPr lang="en-US" sz="4400" b="0" i="0" dirty="0">
                <a:solidFill>
                  <a:srgbClr val="000000"/>
                </a:solidFill>
                <a:effectLst/>
                <a:latin typeface="Times New Roman" panose="02020603050405020304" pitchFamily="18" charset="0"/>
                <a:cs typeface="Times New Roman" panose="02020603050405020304" pitchFamily="18" charset="0"/>
              </a:rPr>
              <a:t> loop ( ) {  </a:t>
            </a:r>
          </a:p>
          <a:p>
            <a:pPr marL="0" indent="0" algn="just">
              <a:buNone/>
            </a:pPr>
            <a:r>
              <a:rPr lang="en-US" sz="4400" b="0" i="0" dirty="0">
                <a:solidFill>
                  <a:srgbClr val="000000"/>
                </a:solidFill>
                <a:effectLst/>
                <a:latin typeface="Times New Roman" panose="02020603050405020304" pitchFamily="18" charset="0"/>
                <a:cs typeface="Times New Roman" panose="02020603050405020304" pitchFamily="18" charset="0"/>
              </a:rPr>
              <a:t>}</a:t>
            </a:r>
          </a:p>
          <a:p>
            <a:pPr algn="just"/>
            <a:endParaRPr lang="en-US" b="0" i="0" dirty="0">
              <a:solidFill>
                <a:srgbClr val="333333"/>
              </a:solidFill>
              <a:effectLst/>
              <a:latin typeface="inter-regular"/>
            </a:endParaRPr>
          </a:p>
          <a:p>
            <a:endParaRPr lang="en-IN" dirty="0"/>
          </a:p>
        </p:txBody>
      </p:sp>
      <p:sp>
        <p:nvSpPr>
          <p:cNvPr id="4" name="Date Placeholder 3">
            <a:extLst>
              <a:ext uri="{FF2B5EF4-FFF2-40B4-BE49-F238E27FC236}">
                <a16:creationId xmlns:a16="http://schemas.microsoft.com/office/drawing/2014/main" id="{E57AD4A3-20B0-C0F6-3672-7B7D6066B8EC}"/>
              </a:ext>
            </a:extLst>
          </p:cNvPr>
          <p:cNvSpPr>
            <a:spLocks noGrp="1"/>
          </p:cNvSpPr>
          <p:nvPr>
            <p:ph type="dt" sz="half" idx="10"/>
          </p:nvPr>
        </p:nvSpPr>
        <p:spPr/>
        <p:txBody>
          <a:bodyPr/>
          <a:lstStyle/>
          <a:p>
            <a:r>
              <a:rPr lang="en-US"/>
              <a:t>05/06/2022</a:t>
            </a:r>
            <a:endParaRPr lang="en-US" dirty="0"/>
          </a:p>
        </p:txBody>
      </p:sp>
      <p:sp>
        <p:nvSpPr>
          <p:cNvPr id="5" name="Footer Placeholder 4">
            <a:extLst>
              <a:ext uri="{FF2B5EF4-FFF2-40B4-BE49-F238E27FC236}">
                <a16:creationId xmlns:a16="http://schemas.microsoft.com/office/drawing/2014/main" id="{8598AE38-89E5-3D6A-F7D6-7AD53F38B37D}"/>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BBCF4665-F64F-B4B8-BC7E-20ACBFE2D461}"/>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8" name="Picture 7">
            <a:extLst>
              <a:ext uri="{FF2B5EF4-FFF2-40B4-BE49-F238E27FC236}">
                <a16:creationId xmlns:a16="http://schemas.microsoft.com/office/drawing/2014/main" id="{76122E38-08F3-8F24-3B76-1CE3D57D257D}"/>
              </a:ext>
            </a:extLst>
          </p:cNvPr>
          <p:cNvPicPr>
            <a:picLocks noChangeAspect="1"/>
          </p:cNvPicPr>
          <p:nvPr/>
        </p:nvPicPr>
        <p:blipFill>
          <a:blip r:embed="rId2"/>
          <a:stretch>
            <a:fillRect/>
          </a:stretch>
        </p:blipFill>
        <p:spPr>
          <a:xfrm>
            <a:off x="6545179" y="3352800"/>
            <a:ext cx="1800225" cy="1828800"/>
          </a:xfrm>
          <a:prstGeom prst="rect">
            <a:avLst/>
          </a:prstGeom>
        </p:spPr>
      </p:pic>
    </p:spTree>
    <p:extLst>
      <p:ext uri="{BB962C8B-B14F-4D97-AF65-F5344CB8AC3E}">
        <p14:creationId xmlns:p14="http://schemas.microsoft.com/office/powerpoint/2010/main" val="2916499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94EA-A65F-E946-F984-58C68DE8007C}"/>
              </a:ext>
            </a:extLst>
          </p:cNvPr>
          <p:cNvSpPr>
            <a:spLocks noGrp="1"/>
          </p:cNvSpPr>
          <p:nvPr>
            <p:ph type="title"/>
          </p:nvPr>
        </p:nvSpPr>
        <p:spPr/>
        <p:txBody>
          <a:bodyPr/>
          <a:lstStyle/>
          <a:p>
            <a:r>
              <a:rPr lang="en-US" dirty="0"/>
              <a:t>Code Example 3</a:t>
            </a:r>
            <a:endParaRPr lang="en-IN" dirty="0"/>
          </a:p>
        </p:txBody>
      </p:sp>
      <p:sp>
        <p:nvSpPr>
          <p:cNvPr id="3" name="Content Placeholder 2">
            <a:extLst>
              <a:ext uri="{FF2B5EF4-FFF2-40B4-BE49-F238E27FC236}">
                <a16:creationId xmlns:a16="http://schemas.microsoft.com/office/drawing/2014/main" id="{B70453F2-7674-ADD3-2975-8320DB8906C4}"/>
              </a:ext>
            </a:extLst>
          </p:cNvPr>
          <p:cNvSpPr>
            <a:spLocks noGrp="1"/>
          </p:cNvSpPr>
          <p:nvPr>
            <p:ph idx="1"/>
          </p:nvPr>
        </p:nvSpPr>
        <p:spPr/>
        <p:txBody>
          <a:bodyPr>
            <a:normAutofit fontScale="55000" lnSpcReduction="20000"/>
          </a:bodyPr>
          <a:lstStyle/>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for (int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=0 ;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 &lt;= 255;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+ 5)</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  {</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analogWrite</a:t>
            </a:r>
            <a:r>
              <a:rPr lang="en-US" sz="3200" dirty="0">
                <a:effectLst/>
                <a:latin typeface="Times New Roman" panose="02020603050405020304" pitchFamily="18" charset="0"/>
                <a:ea typeface="Calibri" panose="020F0502020204030204" pitchFamily="34" charset="0"/>
                <a:cs typeface="Mangal" panose="02040503050203030202" pitchFamily="18" charset="0"/>
              </a:rPr>
              <a:t>(buzzer,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delay(30);</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  }</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for (int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 = 255;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 &gt;= 0;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=i-5)</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  {</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analogWrite</a:t>
            </a:r>
            <a:r>
              <a:rPr lang="en-US" sz="3200" dirty="0">
                <a:effectLst/>
                <a:latin typeface="Times New Roman" panose="02020603050405020304" pitchFamily="18" charset="0"/>
                <a:ea typeface="Calibri" panose="020F0502020204030204" pitchFamily="34" charset="0"/>
                <a:cs typeface="Mangal" panose="02040503050203030202" pitchFamily="18" charset="0"/>
              </a:rPr>
              <a:t>(buzzer, </a:t>
            </a:r>
            <a:r>
              <a:rPr lang="en-US" sz="3200" dirty="0" err="1">
                <a:effectLst/>
                <a:latin typeface="Times New Roman" panose="02020603050405020304" pitchFamily="18" charset="0"/>
                <a:ea typeface="Calibri" panose="020F0502020204030204" pitchFamily="34" charset="0"/>
                <a:cs typeface="Mangal" panose="02040503050203030202" pitchFamily="18" charset="0"/>
              </a:rPr>
              <a:t>i</a:t>
            </a:r>
            <a:r>
              <a:rPr lang="en-US" sz="3200" dirty="0">
                <a:effectLst/>
                <a:latin typeface="Times New Roman" panose="02020603050405020304" pitchFamily="18" charset="0"/>
                <a:ea typeface="Calibri" panose="020F0502020204030204" pitchFamily="34" charset="0"/>
                <a:cs typeface="Mangal" panose="02040503050203030202" pitchFamily="18" charset="0"/>
              </a:rPr>
              <a:t>);</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    delay(30);</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US" sz="3200" dirty="0">
                <a:effectLst/>
                <a:latin typeface="Times New Roman" panose="02020603050405020304" pitchFamily="18" charset="0"/>
                <a:ea typeface="Calibri" panose="020F0502020204030204" pitchFamily="34" charset="0"/>
                <a:cs typeface="Mangal" panose="02040503050203030202" pitchFamily="18" charset="0"/>
              </a:rPr>
              <a:t>  }</a:t>
            </a:r>
            <a:endParaRPr lang="en-IN" sz="3200" dirty="0">
              <a:effectLst/>
              <a:latin typeface="Times New Roman" panose="02020603050405020304" pitchFamily="18"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3200" dirty="0">
                <a:latin typeface="Times New Roman" panose="02020603050405020304" pitchFamily="18" charset="0"/>
                <a:ea typeface="Calibri" panose="020F0502020204030204" pitchFamily="34" charset="0"/>
                <a:cs typeface="Mangal" panose="02040503050203030202" pitchFamily="18" charset="0"/>
              </a:rPr>
              <a:t>}</a:t>
            </a:r>
            <a:endParaRPr lang="en-IN" dirty="0"/>
          </a:p>
        </p:txBody>
      </p:sp>
      <p:sp>
        <p:nvSpPr>
          <p:cNvPr id="4" name="Date Placeholder 3">
            <a:extLst>
              <a:ext uri="{FF2B5EF4-FFF2-40B4-BE49-F238E27FC236}">
                <a16:creationId xmlns:a16="http://schemas.microsoft.com/office/drawing/2014/main" id="{EA953DF8-436D-C226-E018-21D0B35DFE68}"/>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3BE110B4-A1AB-D231-72AE-B7D51A19EBF4}"/>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A0962F59-B5BF-53B3-4C07-DADD0FE5F160}"/>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66852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9A60-FDF2-4E65-AEBA-FEDC2D229D45}"/>
              </a:ext>
            </a:extLst>
          </p:cNvPr>
          <p:cNvSpPr>
            <a:spLocks noGrp="1"/>
          </p:cNvSpPr>
          <p:nvPr>
            <p:ph type="title"/>
          </p:nvPr>
        </p:nvSpPr>
        <p:spPr/>
        <p:txBody>
          <a:bodyPr>
            <a:normAutofit fontScale="90000"/>
          </a:bodyPr>
          <a:lstStyle/>
          <a:p>
            <a:r>
              <a:rPr lang="en-IN" sz="4400" b="1" i="0" u="none" strike="noStrike" baseline="0" dirty="0">
                <a:solidFill>
                  <a:srgbClr val="000000"/>
                </a:solidFill>
                <a:latin typeface="Times New Roman" panose="02020603050405020304" pitchFamily="18" charset="0"/>
              </a:rPr>
              <a:t>WHILE LOOP STATEMENT: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A1369F-53F7-4262-A4E3-DFEB806C6FF5}"/>
              </a:ext>
            </a:extLst>
          </p:cNvPr>
          <p:cNvSpPr>
            <a:spLocks noGrp="1"/>
          </p:cNvSpPr>
          <p:nvPr>
            <p:ph idx="1"/>
          </p:nvPr>
        </p:nvSpPr>
        <p:spPr/>
        <p:txBody>
          <a:bodyPr>
            <a:normAutofit/>
          </a:bodyPr>
          <a:lstStyle/>
          <a:p>
            <a:r>
              <a:rPr lang="en-US" sz="2800" dirty="0">
                <a:solidFill>
                  <a:schemeClr val="accent1"/>
                </a:solidFill>
                <a:latin typeface="Times New Roman" panose="02020603050405020304" pitchFamily="18" charset="0"/>
                <a:cs typeface="Times New Roman" panose="02020603050405020304" pitchFamily="18" charset="0"/>
              </a:rPr>
              <a:t>Repeat a set of statements (a “loop”) as long as some condition is met</a:t>
            </a:r>
          </a:p>
          <a:p>
            <a:endParaRPr lang="en-US" sz="2800" b="0" i="0" u="none" strike="noStrike" baseline="0" dirty="0">
              <a:solidFill>
                <a:schemeClr val="accent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8730C41-3046-42B6-B0E0-4EB3E4F29BEB}"/>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86213F80-1884-4210-9718-A9C376D3AD85}"/>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96FF0BE7-D627-4931-9E98-0B1BD4080F74}"/>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8" name="Picture 7">
            <a:extLst>
              <a:ext uri="{FF2B5EF4-FFF2-40B4-BE49-F238E27FC236}">
                <a16:creationId xmlns:a16="http://schemas.microsoft.com/office/drawing/2014/main" id="{91D4CAE0-60B1-18D7-29C2-8253831CFF55}"/>
              </a:ext>
            </a:extLst>
          </p:cNvPr>
          <p:cNvPicPr>
            <a:picLocks noChangeAspect="1"/>
          </p:cNvPicPr>
          <p:nvPr/>
        </p:nvPicPr>
        <p:blipFill>
          <a:blip r:embed="rId2"/>
          <a:stretch>
            <a:fillRect/>
          </a:stretch>
        </p:blipFill>
        <p:spPr>
          <a:xfrm>
            <a:off x="876300" y="2983707"/>
            <a:ext cx="2247900" cy="2171700"/>
          </a:xfrm>
          <a:prstGeom prst="rect">
            <a:avLst/>
          </a:prstGeom>
        </p:spPr>
      </p:pic>
    </p:spTree>
    <p:extLst>
      <p:ext uri="{BB962C8B-B14F-4D97-AF65-F5344CB8AC3E}">
        <p14:creationId xmlns:p14="http://schemas.microsoft.com/office/powerpoint/2010/main" val="13178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1B34-088A-3EB8-D900-2AE68087EC97}"/>
              </a:ext>
            </a:extLst>
          </p:cNvPr>
          <p:cNvSpPr>
            <a:spLocks noGrp="1"/>
          </p:cNvSpPr>
          <p:nvPr>
            <p:ph type="title"/>
          </p:nvPr>
        </p:nvSpPr>
        <p:spPr/>
        <p:txBody>
          <a:bodyPr/>
          <a:lstStyle/>
          <a:p>
            <a:r>
              <a:rPr lang="en-US" dirty="0"/>
              <a:t>While loop</a:t>
            </a:r>
            <a:endParaRPr lang="en-IN" dirty="0"/>
          </a:p>
        </p:txBody>
      </p:sp>
      <p:sp>
        <p:nvSpPr>
          <p:cNvPr id="3" name="Content Placeholder 2">
            <a:extLst>
              <a:ext uri="{FF2B5EF4-FFF2-40B4-BE49-F238E27FC236}">
                <a16:creationId xmlns:a16="http://schemas.microsoft.com/office/drawing/2014/main" id="{E77420DD-AE4C-9795-6A78-31A788923C99}"/>
              </a:ext>
            </a:extLst>
          </p:cNvPr>
          <p:cNvSpPr>
            <a:spLocks noGrp="1"/>
          </p:cNvSpPr>
          <p:nvPr>
            <p:ph idx="1"/>
          </p:nvPr>
        </p:nvSpPr>
        <p:spPr/>
        <p:txBody>
          <a:bodyPr>
            <a:normAutofit fontScale="92500"/>
          </a:bodyPr>
          <a:lstStyle/>
          <a:p>
            <a:pPr algn="just"/>
            <a:r>
              <a:rPr lang="en-US" b="0" i="0" dirty="0">
                <a:solidFill>
                  <a:srgbClr val="333333"/>
                </a:solidFill>
                <a:effectLst/>
                <a:latin typeface="inter-regular"/>
              </a:rPr>
              <a:t>The while loop() is the conditional loop that continues to execute the code inside the parentheses until the specified condition becomes false.</a:t>
            </a:r>
          </a:p>
          <a:p>
            <a:pPr algn="just"/>
            <a:r>
              <a:rPr lang="en-US" b="0" i="0" dirty="0">
                <a:solidFill>
                  <a:srgbClr val="333333"/>
                </a:solidFill>
                <a:effectLst/>
                <a:latin typeface="inter-regular"/>
              </a:rPr>
              <a:t>The while loop will never exit until the tested condition is changed or made to stop. The common use of a while loop in </a:t>
            </a:r>
            <a:r>
              <a:rPr lang="en-US" dirty="0" err="1">
                <a:solidFill>
                  <a:srgbClr val="008000"/>
                </a:solidFill>
                <a:latin typeface="inter-regular"/>
              </a:rPr>
              <a:t>arduino</a:t>
            </a:r>
            <a:endParaRPr lang="en-US" b="0" i="0" u="none" strike="noStrike" dirty="0">
              <a:solidFill>
                <a:srgbClr val="008000"/>
              </a:solidFill>
              <a:effectLst/>
              <a:latin typeface="inter-regular"/>
              <a:hlinkClick r:id="rId2"/>
            </a:endParaRPr>
          </a:p>
          <a:p>
            <a:pPr algn="just"/>
            <a:r>
              <a:rPr lang="en-US" b="0" i="0" dirty="0">
                <a:solidFill>
                  <a:srgbClr val="333333"/>
                </a:solidFill>
                <a:effectLst/>
                <a:latin typeface="inter-regular"/>
              </a:rPr>
              <a:t>includes </a:t>
            </a:r>
            <a:r>
              <a:rPr lang="en-US" b="1" i="0" dirty="0">
                <a:solidFill>
                  <a:srgbClr val="333333"/>
                </a:solidFill>
                <a:effectLst/>
                <a:latin typeface="inter-bold"/>
              </a:rPr>
              <a:t>sensor testing, calibration (calibrating the input of sensor), variable increment, etc.</a:t>
            </a:r>
            <a:endParaRPr lang="en-US" b="0" i="0" dirty="0">
              <a:solidFill>
                <a:srgbClr val="333333"/>
              </a:solidFill>
              <a:effectLst/>
              <a:latin typeface="inter-regular"/>
            </a:endParaRPr>
          </a:p>
          <a:p>
            <a:endParaRPr lang="en-IN" dirty="0"/>
          </a:p>
        </p:txBody>
      </p:sp>
      <p:sp>
        <p:nvSpPr>
          <p:cNvPr id="4" name="Date Placeholder 3">
            <a:extLst>
              <a:ext uri="{FF2B5EF4-FFF2-40B4-BE49-F238E27FC236}">
                <a16:creationId xmlns:a16="http://schemas.microsoft.com/office/drawing/2014/main" id="{75AFCCA7-F89B-FDAA-E9D6-226F0E8297A5}"/>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A80FC536-C4DC-667F-1767-6E37D86545D3}"/>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959E1C37-9483-D105-A1EC-461E67799553}"/>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886054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FE52-C059-4147-A867-C172D9379224}"/>
              </a:ext>
            </a:extLst>
          </p:cNvPr>
          <p:cNvSpPr>
            <a:spLocks noGrp="1"/>
          </p:cNvSpPr>
          <p:nvPr>
            <p:ph type="title"/>
          </p:nvPr>
        </p:nvSpPr>
        <p:spPr/>
        <p:txBody>
          <a:bodyPr>
            <a:normAutofit fontScale="90000"/>
          </a:bodyPr>
          <a:lstStyle/>
          <a:p>
            <a:r>
              <a:rPr lang="en-IN" sz="4400" b="0" i="0" u="none" strike="noStrike" baseline="0" dirty="0">
                <a:solidFill>
                  <a:srgbClr val="000000"/>
                </a:solidFill>
                <a:latin typeface="Times New Roman" panose="02020603050405020304" pitchFamily="18" charset="0"/>
              </a:rPr>
              <a:t>Syntax of while loop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E3A5A70-2BDB-4B34-AFBA-F520BC19BCF8}"/>
              </a:ext>
            </a:extLst>
          </p:cNvPr>
          <p:cNvSpPr>
            <a:spLocks noGrp="1"/>
          </p:cNvSpPr>
          <p:nvPr>
            <p:ph idx="1"/>
          </p:nvPr>
        </p:nvSpPr>
        <p:spPr/>
        <p:txBody>
          <a:bodyPr>
            <a:normAutofit fontScale="85000" lnSpcReduction="20000"/>
          </a:bodyPr>
          <a:lstStyle/>
          <a:p>
            <a:pPr marL="0" indent="0" algn="just">
              <a:buNone/>
            </a:pPr>
            <a:r>
              <a:rPr lang="en-US" b="1" i="0" dirty="0">
                <a:solidFill>
                  <a:srgbClr val="006699"/>
                </a:solidFill>
                <a:effectLst/>
                <a:latin typeface="inter-regular"/>
              </a:rPr>
              <a:t>while</a:t>
            </a:r>
            <a:r>
              <a:rPr lang="en-US" b="0" i="0" dirty="0">
                <a:solidFill>
                  <a:srgbClr val="000000"/>
                </a:solidFill>
                <a:effectLst/>
                <a:latin typeface="inter-regular"/>
              </a:rPr>
              <a:t> (condition)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 code or set of statements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400050" lvl="1" indent="0">
              <a:buNone/>
            </a:pPr>
            <a:endParaRPr lang="en-IN" b="0" i="0" u="none" strike="noStrike" baseline="0" dirty="0">
              <a:solidFill>
                <a:srgbClr val="000000"/>
              </a:solidFill>
              <a:latin typeface="Times New Roman" panose="02020603050405020304" pitchFamily="18" charset="0"/>
            </a:endParaRPr>
          </a:p>
          <a:p>
            <a:r>
              <a:rPr lang="en-US" sz="3200" b="0" i="0" u="none" strike="noStrike" baseline="0" dirty="0">
                <a:solidFill>
                  <a:srgbClr val="000000"/>
                </a:solidFill>
                <a:latin typeface="Times New Roman" panose="02020603050405020304" pitchFamily="18" charset="0"/>
              </a:rPr>
              <a:t>The while loop checks whether the test expression is true or not. If it is true, code/s inside the body of while loop is </a:t>
            </a:r>
            <a:r>
              <a:rPr lang="en-US" sz="3200" b="0" i="0" u="none" strike="noStrike" baseline="0" dirty="0" err="1">
                <a:solidFill>
                  <a:srgbClr val="000000"/>
                </a:solidFill>
                <a:latin typeface="Times New Roman" panose="02020603050405020304" pitchFamily="18" charset="0"/>
              </a:rPr>
              <a:t>executed,that</a:t>
            </a:r>
            <a:r>
              <a:rPr lang="en-US" sz="3200" b="0" i="0" u="none" strike="noStrike" baseline="0" dirty="0">
                <a:solidFill>
                  <a:srgbClr val="000000"/>
                </a:solidFill>
                <a:latin typeface="Times New Roman" panose="02020603050405020304" pitchFamily="18" charset="0"/>
              </a:rPr>
              <a:t> is, code/s inside the braces { } are executed. Then again the test expression is checked whether test expression is true or not. This process continues until the test expression becomes false. </a:t>
            </a:r>
            <a:endParaRPr lang="en-IN" sz="3200" dirty="0"/>
          </a:p>
          <a:p>
            <a:endParaRPr lang="en-IN" dirty="0"/>
          </a:p>
        </p:txBody>
      </p:sp>
      <p:sp>
        <p:nvSpPr>
          <p:cNvPr id="4" name="Date Placeholder 3">
            <a:extLst>
              <a:ext uri="{FF2B5EF4-FFF2-40B4-BE49-F238E27FC236}">
                <a16:creationId xmlns:a16="http://schemas.microsoft.com/office/drawing/2014/main" id="{E627218F-DE72-4F86-B22E-07267082FD70}"/>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C316DB1B-C8B0-45C1-8753-6FF9FA5C8917}"/>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F6A45967-B3E8-4076-ADE0-BB4B0B3629A7}"/>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58253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1E81-3F19-969E-119D-43A5926775C9}"/>
              </a:ext>
            </a:extLst>
          </p:cNvPr>
          <p:cNvSpPr>
            <a:spLocks noGrp="1"/>
          </p:cNvSpPr>
          <p:nvPr>
            <p:ph type="title"/>
          </p:nvPr>
        </p:nvSpPr>
        <p:spPr/>
        <p:txBody>
          <a:bodyPr/>
          <a:lstStyle/>
          <a:p>
            <a:r>
              <a:rPr lang="en-US" dirty="0"/>
              <a:t>Example of While loop</a:t>
            </a:r>
            <a:endParaRPr lang="en-IN" dirty="0"/>
          </a:p>
        </p:txBody>
      </p:sp>
      <p:sp>
        <p:nvSpPr>
          <p:cNvPr id="3" name="Content Placeholder 2">
            <a:extLst>
              <a:ext uri="{FF2B5EF4-FFF2-40B4-BE49-F238E27FC236}">
                <a16:creationId xmlns:a16="http://schemas.microsoft.com/office/drawing/2014/main" id="{229A6A1A-07F8-BD28-F220-3E4BD9E73C0B}"/>
              </a:ext>
            </a:extLst>
          </p:cNvPr>
          <p:cNvSpPr>
            <a:spLocks noGrp="1"/>
          </p:cNvSpPr>
          <p:nvPr>
            <p:ph idx="1"/>
          </p:nvPr>
        </p:nvSpPr>
        <p:spPr/>
        <p:txBody>
          <a:bodyPr>
            <a:normAutofit fontScale="92500"/>
          </a:bodyPr>
          <a:lstStyle/>
          <a:p>
            <a:pPr marL="0" indent="0" algn="just">
              <a:buNone/>
            </a:pPr>
            <a:r>
              <a:rPr lang="en-US" b="0" i="0" dirty="0">
                <a:solidFill>
                  <a:srgbClr val="000000"/>
                </a:solidFill>
                <a:effectLst/>
                <a:latin typeface="inter-regular"/>
              </a:rPr>
              <a:t>variable = </a:t>
            </a:r>
            <a:r>
              <a:rPr lang="en-US" b="0" i="0" dirty="0">
                <a:solidFill>
                  <a:srgbClr val="C00000"/>
                </a:solidFill>
                <a:effectLst/>
                <a:latin typeface="inter-regular"/>
              </a:rPr>
              <a:t>0</a:t>
            </a:r>
            <a:r>
              <a:rPr lang="en-US" b="0" i="0" dirty="0">
                <a:solidFill>
                  <a:srgbClr val="000000"/>
                </a:solidFill>
                <a:effectLst/>
                <a:latin typeface="inter-regular"/>
              </a:rPr>
              <a:t>;  </a:t>
            </a:r>
          </a:p>
          <a:p>
            <a:pPr marL="0" indent="0" algn="just">
              <a:buNone/>
            </a:pPr>
            <a:r>
              <a:rPr lang="en-US" sz="2800" b="1" i="0" dirty="0">
                <a:solidFill>
                  <a:srgbClr val="006699"/>
                </a:solidFill>
                <a:effectLst/>
                <a:latin typeface="inter-regular"/>
              </a:rPr>
              <a:t>while</a:t>
            </a:r>
            <a:r>
              <a:rPr lang="en-US" sz="2800" b="0" i="0" dirty="0">
                <a:solidFill>
                  <a:srgbClr val="000000"/>
                </a:solidFill>
                <a:effectLst/>
                <a:latin typeface="inter-regular"/>
              </a:rPr>
              <a:t> (variable &lt; </a:t>
            </a:r>
            <a:r>
              <a:rPr lang="en-US" sz="2800" b="0" i="0" dirty="0">
                <a:solidFill>
                  <a:srgbClr val="C00000"/>
                </a:solidFill>
                <a:effectLst/>
                <a:latin typeface="inter-regular"/>
              </a:rPr>
              <a:t>100</a:t>
            </a:r>
            <a:r>
              <a:rPr lang="en-US" sz="2800" b="0" i="0" dirty="0">
                <a:solidFill>
                  <a:srgbClr val="000000"/>
                </a:solidFill>
                <a:effectLst/>
                <a:latin typeface="inter-regular"/>
              </a:rPr>
              <a:t>) </a:t>
            </a:r>
          </a:p>
          <a:p>
            <a:pPr marL="0" indent="0" algn="just">
              <a:buNone/>
            </a:pPr>
            <a:r>
              <a:rPr lang="en-US" sz="2800" b="0" i="0" dirty="0">
                <a:solidFill>
                  <a:srgbClr val="000000"/>
                </a:solidFill>
                <a:effectLst/>
                <a:latin typeface="inter-regular"/>
              </a:rPr>
              <a:t>{  </a:t>
            </a:r>
          </a:p>
          <a:p>
            <a:pPr marL="0" indent="0" algn="just">
              <a:buNone/>
            </a:pPr>
            <a:r>
              <a:rPr lang="en-US" sz="2800" b="0" i="0" dirty="0">
                <a:solidFill>
                  <a:srgbClr val="000000"/>
                </a:solidFill>
                <a:effectLst/>
                <a:latin typeface="inter-regular"/>
              </a:rPr>
              <a:t>  </a:t>
            </a:r>
            <a:r>
              <a:rPr lang="en-US" sz="2800" b="0" i="0" dirty="0">
                <a:solidFill>
                  <a:srgbClr val="008200"/>
                </a:solidFill>
                <a:effectLst/>
                <a:latin typeface="inter-regular"/>
              </a:rPr>
              <a:t>// performs the specified task 100 times repeatedly</a:t>
            </a:r>
            <a:r>
              <a:rPr lang="en-US" sz="2800" b="0" i="0" dirty="0">
                <a:solidFill>
                  <a:srgbClr val="000000"/>
                </a:solidFill>
                <a:effectLst/>
                <a:latin typeface="inter-regular"/>
              </a:rPr>
              <a:t>  </a:t>
            </a:r>
          </a:p>
          <a:p>
            <a:pPr marL="0" indent="0" algn="just">
              <a:buNone/>
            </a:pPr>
            <a:r>
              <a:rPr lang="en-US" sz="2800" b="0" i="0" dirty="0">
                <a:solidFill>
                  <a:srgbClr val="000000"/>
                </a:solidFill>
                <a:effectLst/>
                <a:latin typeface="inter-regular"/>
              </a:rPr>
              <a:t>  variable++ ;  </a:t>
            </a:r>
            <a:r>
              <a:rPr lang="en-US" sz="2800" b="0" i="0" dirty="0">
                <a:solidFill>
                  <a:srgbClr val="008200"/>
                </a:solidFill>
                <a:effectLst/>
                <a:latin typeface="inter-regular"/>
              </a:rPr>
              <a:t>// increments after every execution</a:t>
            </a:r>
            <a:r>
              <a:rPr lang="en-US" sz="2800" b="0" i="0" dirty="0">
                <a:solidFill>
                  <a:srgbClr val="000000"/>
                </a:solidFill>
                <a:effectLst/>
                <a:latin typeface="inter-regular"/>
              </a:rPr>
              <a:t>  </a:t>
            </a:r>
          </a:p>
          <a:p>
            <a:pPr marL="0" indent="0" algn="just">
              <a:buNone/>
            </a:pPr>
            <a:r>
              <a:rPr lang="en-US" sz="2800" b="0" i="0" dirty="0">
                <a:solidFill>
                  <a:srgbClr val="000000"/>
                </a:solidFill>
                <a:effectLst/>
                <a:latin typeface="inter-regular"/>
              </a:rPr>
              <a:t>} </a:t>
            </a:r>
          </a:p>
          <a:p>
            <a:r>
              <a:rPr lang="en-US" b="0" i="0" dirty="0">
                <a:solidFill>
                  <a:srgbClr val="333333"/>
                </a:solidFill>
                <a:effectLst/>
                <a:latin typeface="inter-regular"/>
              </a:rPr>
              <a:t>The above code inside the curly braces in while loop will execute continuously and repeatedly as long as the variable is less than 100.</a:t>
            </a:r>
            <a:endParaRPr lang="en-IN" b="1" dirty="0"/>
          </a:p>
        </p:txBody>
      </p:sp>
      <p:sp>
        <p:nvSpPr>
          <p:cNvPr id="4" name="Date Placeholder 3">
            <a:extLst>
              <a:ext uri="{FF2B5EF4-FFF2-40B4-BE49-F238E27FC236}">
                <a16:creationId xmlns:a16="http://schemas.microsoft.com/office/drawing/2014/main" id="{70324152-4C5D-8D93-0B3D-66897FCE7117}"/>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5110C22F-7892-2367-ADE4-84250DD70436}"/>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E8768D30-EB97-E186-073D-CA6D696F0403}"/>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452914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4743-B4F0-491F-BAFB-B1C8822FA890}"/>
              </a:ext>
            </a:extLst>
          </p:cNvPr>
          <p:cNvSpPr>
            <a:spLocks noGrp="1"/>
          </p:cNvSpPr>
          <p:nvPr>
            <p:ph type="title"/>
          </p:nvPr>
        </p:nvSpPr>
        <p:spPr/>
        <p:txBody>
          <a:bodyPr>
            <a:normAutofit fontScale="90000"/>
          </a:bodyPr>
          <a:lstStyle/>
          <a:p>
            <a:r>
              <a:rPr lang="en-US" sz="4400" b="1" i="0" u="none" strike="noStrike" baseline="0" dirty="0">
                <a:solidFill>
                  <a:srgbClr val="000000"/>
                </a:solidFill>
                <a:latin typeface="Calibri" panose="020F0502020204030204" pitchFamily="34" charset="0"/>
              </a:rPr>
              <a:t>Control statements in C Programming Language: </a:t>
            </a:r>
            <a:br>
              <a:rPr lang="en-US" sz="4400" b="0" i="0" u="none" strike="noStrike" baseline="0" dirty="0">
                <a:solidFill>
                  <a:srgbClr val="000000"/>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1FE9F8A2-058F-49BC-ADE9-0F8066DF9287}"/>
              </a:ext>
            </a:extLst>
          </p:cNvPr>
          <p:cNvSpPr>
            <a:spLocks noGrp="1"/>
          </p:cNvSpPr>
          <p:nvPr>
            <p:ph idx="1"/>
          </p:nvPr>
        </p:nvSpPr>
        <p:spPr/>
        <p:txBody>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To control the flow of program execution c programming languages uses control statements. </a:t>
            </a:r>
          </a:p>
          <a:p>
            <a:r>
              <a:rPr lang="en-US" sz="1800" b="0" i="0" u="none" strike="noStrike" baseline="0" dirty="0">
                <a:solidFill>
                  <a:srgbClr val="000000"/>
                </a:solidFill>
                <a:latin typeface="Calibri" panose="020F0502020204030204" pitchFamily="34" charset="0"/>
              </a:rPr>
              <a:t>C provides two </a:t>
            </a:r>
            <a:r>
              <a:rPr lang="en-US" sz="1800" b="0" i="0" u="none" strike="noStrike" baseline="0" dirty="0" err="1">
                <a:solidFill>
                  <a:srgbClr val="000000"/>
                </a:solidFill>
                <a:latin typeface="Calibri" panose="020F0502020204030204" pitchFamily="34" charset="0"/>
              </a:rPr>
              <a:t>sytles</a:t>
            </a:r>
            <a:r>
              <a:rPr lang="en-US" sz="1800" b="0" i="0" u="none" strike="noStrike" baseline="0" dirty="0">
                <a:solidFill>
                  <a:srgbClr val="000000"/>
                </a:solidFill>
                <a:latin typeface="Calibri" panose="020F0502020204030204" pitchFamily="34" charset="0"/>
              </a:rPr>
              <a:t> of flow control: </a:t>
            </a:r>
          </a:p>
          <a:p>
            <a:r>
              <a:rPr lang="en-IN" sz="1800" b="0" i="0" u="none" strike="noStrike" baseline="0" dirty="0">
                <a:solidFill>
                  <a:srgbClr val="000000"/>
                </a:solidFill>
                <a:latin typeface="Calibri" panose="020F0502020204030204" pitchFamily="34" charset="0"/>
              </a:rPr>
              <a:t> Branching (or) </a:t>
            </a:r>
            <a:r>
              <a:rPr lang="en-IN" sz="1800" b="0" i="0" u="none" strike="noStrike" baseline="0" dirty="0" err="1">
                <a:solidFill>
                  <a:srgbClr val="000000"/>
                </a:solidFill>
                <a:latin typeface="Calibri" panose="020F0502020204030204" pitchFamily="34" charset="0"/>
              </a:rPr>
              <a:t>Selectional</a:t>
            </a:r>
            <a:r>
              <a:rPr lang="en-IN" sz="1800" b="0" i="0" u="none" strike="noStrike" baseline="0" dirty="0">
                <a:solidFill>
                  <a:srgbClr val="000000"/>
                </a:solidFill>
                <a:latin typeface="Calibri" panose="020F0502020204030204" pitchFamily="34" charset="0"/>
              </a:rPr>
              <a:t> statements </a:t>
            </a:r>
          </a:p>
          <a:p>
            <a:r>
              <a:rPr lang="en-IN" sz="1800" b="0" i="0" u="none" strike="noStrike" baseline="0" dirty="0">
                <a:solidFill>
                  <a:srgbClr val="000000"/>
                </a:solidFill>
                <a:latin typeface="Calibri" panose="020F0502020204030204" pitchFamily="34" charset="0"/>
              </a:rPr>
              <a:t> Looping ( or ) Iterative statements </a:t>
            </a:r>
          </a:p>
          <a:p>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Branching is deciding what actions to take and looping is deciding how many times to take a certain action. </a:t>
            </a:r>
          </a:p>
          <a:p>
            <a:r>
              <a:rPr lang="en-US" sz="1800" b="0" i="0" u="none" strike="noStrike" baseline="0" dirty="0" err="1">
                <a:solidFill>
                  <a:srgbClr val="000000"/>
                </a:solidFill>
                <a:latin typeface="Calibri" panose="020F0502020204030204" pitchFamily="34" charset="0"/>
              </a:rPr>
              <a:t>Selectional</a:t>
            </a:r>
            <a:r>
              <a:rPr lang="en-US" sz="1800" b="0" i="0" u="none" strike="noStrike" baseline="0" dirty="0">
                <a:solidFill>
                  <a:srgbClr val="000000"/>
                </a:solidFill>
                <a:latin typeface="Calibri" panose="020F0502020204030204" pitchFamily="34" charset="0"/>
              </a:rPr>
              <a:t> statement are used to make one-time decisions in C Programming, that is, to execute some code/s and ignore some code/s depending upon the test expression. </a:t>
            </a:r>
            <a:endParaRPr lang="en-IN" dirty="0"/>
          </a:p>
        </p:txBody>
      </p:sp>
      <p:sp>
        <p:nvSpPr>
          <p:cNvPr id="4" name="Date Placeholder 3">
            <a:extLst>
              <a:ext uri="{FF2B5EF4-FFF2-40B4-BE49-F238E27FC236}">
                <a16:creationId xmlns:a16="http://schemas.microsoft.com/office/drawing/2014/main" id="{6C9B88F2-2FE2-431D-B0E0-A377132ACC1D}"/>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FD35552A-A106-42FA-AEBD-DCB84BD361E9}"/>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FB851204-9AFD-4047-941D-A5610A62429A}"/>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77125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13CB-3E2A-46C3-8F2B-89889D22F204}"/>
              </a:ext>
            </a:extLst>
          </p:cNvPr>
          <p:cNvSpPr>
            <a:spLocks noGrp="1"/>
          </p:cNvSpPr>
          <p:nvPr>
            <p:ph type="title"/>
          </p:nvPr>
        </p:nvSpPr>
        <p:spPr/>
        <p:txBody>
          <a:bodyPr/>
          <a:lstStyle/>
          <a:p>
            <a:r>
              <a:rPr lang="en-US" dirty="0"/>
              <a:t>Flowchart</a:t>
            </a:r>
            <a:endParaRPr lang="en-IN" dirty="0"/>
          </a:p>
        </p:txBody>
      </p:sp>
      <p:sp>
        <p:nvSpPr>
          <p:cNvPr id="4" name="Date Placeholder 3">
            <a:extLst>
              <a:ext uri="{FF2B5EF4-FFF2-40B4-BE49-F238E27FC236}">
                <a16:creationId xmlns:a16="http://schemas.microsoft.com/office/drawing/2014/main" id="{669C73B1-06A7-4CF3-B6E0-B0F02977B68E}"/>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586596B2-F592-4FF6-9A90-9FA8B4945FDA}"/>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695FFC3D-B946-4A2C-AEC9-3ADB81040DAB}"/>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12" name="Content Placeholder 11">
            <a:extLst>
              <a:ext uri="{FF2B5EF4-FFF2-40B4-BE49-F238E27FC236}">
                <a16:creationId xmlns:a16="http://schemas.microsoft.com/office/drawing/2014/main" id="{59AEDF6D-C4FC-83C6-B25B-BF3AF8D3F79E}"/>
              </a:ext>
            </a:extLst>
          </p:cNvPr>
          <p:cNvPicPr>
            <a:picLocks noGrp="1" noChangeAspect="1"/>
          </p:cNvPicPr>
          <p:nvPr>
            <p:ph idx="1"/>
          </p:nvPr>
        </p:nvPicPr>
        <p:blipFill>
          <a:blip r:embed="rId2"/>
          <a:stretch>
            <a:fillRect/>
          </a:stretch>
        </p:blipFill>
        <p:spPr>
          <a:xfrm>
            <a:off x="2643187" y="2210594"/>
            <a:ext cx="4519613" cy="3872360"/>
          </a:xfrm>
        </p:spPr>
      </p:pic>
    </p:spTree>
    <p:extLst>
      <p:ext uri="{BB962C8B-B14F-4D97-AF65-F5344CB8AC3E}">
        <p14:creationId xmlns:p14="http://schemas.microsoft.com/office/powerpoint/2010/main" val="1576864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D41B-DAB3-B4D4-C8F1-0EA971F6FB5B}"/>
              </a:ext>
            </a:extLst>
          </p:cNvPr>
          <p:cNvSpPr>
            <a:spLocks noGrp="1"/>
          </p:cNvSpPr>
          <p:nvPr>
            <p:ph type="title"/>
          </p:nvPr>
        </p:nvSpPr>
        <p:spPr/>
        <p:txBody>
          <a:bodyPr/>
          <a:lstStyle/>
          <a:p>
            <a:r>
              <a:rPr lang="en-US" dirty="0"/>
              <a:t>Code example 1</a:t>
            </a:r>
            <a:endParaRPr lang="en-IN" dirty="0"/>
          </a:p>
        </p:txBody>
      </p:sp>
      <p:sp>
        <p:nvSpPr>
          <p:cNvPr id="3" name="Content Placeholder 2">
            <a:extLst>
              <a:ext uri="{FF2B5EF4-FFF2-40B4-BE49-F238E27FC236}">
                <a16:creationId xmlns:a16="http://schemas.microsoft.com/office/drawing/2014/main" id="{DC3C4C5D-EC44-1C93-77A3-65517A1BA67B}"/>
              </a:ext>
            </a:extLst>
          </p:cNvPr>
          <p:cNvSpPr>
            <a:spLocks noGrp="1"/>
          </p:cNvSpPr>
          <p:nvPr>
            <p:ph idx="1"/>
          </p:nvPr>
        </p:nvSpPr>
        <p:spPr/>
        <p:txBody>
          <a:bodyPr>
            <a:normAutofit fontScale="70000" lnSpcReduction="20000"/>
          </a:bodyPr>
          <a:lstStyle/>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a = </a:t>
            </a:r>
            <a:r>
              <a:rPr lang="en-IN" b="0" i="0" dirty="0">
                <a:solidFill>
                  <a:srgbClr val="C00000"/>
                </a:solidFill>
                <a:effectLst/>
                <a:latin typeface="inter-regular"/>
              </a:rPr>
              <a:t>0</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setup()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Serial.begin</a:t>
            </a:r>
            <a:r>
              <a:rPr lang="en-IN" b="0" i="0" dirty="0">
                <a:solidFill>
                  <a:srgbClr val="000000"/>
                </a:solidFill>
                <a:effectLst/>
                <a:latin typeface="inter-regular"/>
              </a:rPr>
              <a:t>(</a:t>
            </a:r>
            <a:r>
              <a:rPr lang="en-IN" b="0" i="0" dirty="0">
                <a:solidFill>
                  <a:srgbClr val="C00000"/>
                </a:solidFill>
                <a:effectLst/>
                <a:latin typeface="inter-regular"/>
              </a:rPr>
              <a:t>9600</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while</a:t>
            </a:r>
            <a:r>
              <a:rPr lang="en-IN" b="0" i="0" dirty="0">
                <a:solidFill>
                  <a:srgbClr val="000000"/>
                </a:solidFill>
                <a:effectLst/>
                <a:latin typeface="inter-regular"/>
              </a:rPr>
              <a:t>( a &lt; </a:t>
            </a:r>
            <a:r>
              <a:rPr lang="en-IN" b="0" i="0" dirty="0">
                <a:solidFill>
                  <a:srgbClr val="C00000"/>
                </a:solidFill>
                <a:effectLst/>
                <a:latin typeface="inter-regular"/>
              </a:rPr>
              <a:t>5</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Serial.println</a:t>
            </a:r>
            <a:r>
              <a:rPr lang="en-IN" b="0" i="0" dirty="0">
                <a:solidFill>
                  <a:srgbClr val="000000"/>
                </a:solidFill>
                <a:effectLst/>
                <a:latin typeface="inter-regular"/>
              </a:rPr>
              <a:t>(</a:t>
            </a:r>
            <a:r>
              <a:rPr lang="en-IN" b="0" i="0" dirty="0">
                <a:solidFill>
                  <a:srgbClr val="0000FF"/>
                </a:solidFill>
                <a:effectLst/>
                <a:latin typeface="inter-regular"/>
              </a:rPr>
              <a:t>"Welcome to Arduino"</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 = a + </a:t>
            </a:r>
            <a:r>
              <a:rPr lang="en-IN" b="0" i="0" dirty="0">
                <a:solidFill>
                  <a:srgbClr val="C00000"/>
                </a:solidFill>
                <a:effectLst/>
                <a:latin typeface="inter-regular"/>
              </a:rPr>
              <a:t>1</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loop()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  </a:t>
            </a:r>
          </a:p>
          <a:p>
            <a:endParaRPr lang="en-IN" dirty="0"/>
          </a:p>
        </p:txBody>
      </p:sp>
      <p:sp>
        <p:nvSpPr>
          <p:cNvPr id="4" name="Date Placeholder 3">
            <a:extLst>
              <a:ext uri="{FF2B5EF4-FFF2-40B4-BE49-F238E27FC236}">
                <a16:creationId xmlns:a16="http://schemas.microsoft.com/office/drawing/2014/main" id="{6FB392D8-F972-F3B0-8945-D229A07112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CB1761AE-7420-82B2-E76D-977C152E6BFA}"/>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9847732B-12E1-D491-2D27-497B8CD8066D}"/>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907190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C2C2-141E-CA02-1C95-2D990F9AF618}"/>
              </a:ext>
            </a:extLst>
          </p:cNvPr>
          <p:cNvSpPr>
            <a:spLocks noGrp="1"/>
          </p:cNvSpPr>
          <p:nvPr>
            <p:ph type="title"/>
          </p:nvPr>
        </p:nvSpPr>
        <p:spPr/>
        <p:txBody>
          <a:bodyPr/>
          <a:lstStyle/>
          <a:p>
            <a:r>
              <a:rPr lang="en-US" dirty="0"/>
              <a:t>Code example 1</a:t>
            </a:r>
            <a:endParaRPr lang="en-IN" dirty="0"/>
          </a:p>
        </p:txBody>
      </p:sp>
      <p:sp>
        <p:nvSpPr>
          <p:cNvPr id="3" name="Content Placeholder 2">
            <a:extLst>
              <a:ext uri="{FF2B5EF4-FFF2-40B4-BE49-F238E27FC236}">
                <a16:creationId xmlns:a16="http://schemas.microsoft.com/office/drawing/2014/main" id="{FA79A109-7D3F-ACDD-4FA2-6055004E3123}"/>
              </a:ext>
            </a:extLst>
          </p:cNvPr>
          <p:cNvSpPr>
            <a:spLocks noGrp="1"/>
          </p:cNvSpPr>
          <p:nvPr>
            <p:ph idx="1"/>
          </p:nvPr>
        </p:nvSpPr>
        <p:spPr/>
        <p:txBody>
          <a:bodyPr>
            <a:noAutofit/>
          </a:bodyPr>
          <a:lstStyle/>
          <a:p>
            <a:r>
              <a:rPr lang="en-US" sz="2400" b="1" dirty="0"/>
              <a:t>Output: </a:t>
            </a:r>
            <a:r>
              <a:rPr lang="en-US" sz="2400" dirty="0"/>
              <a:t>The message inside the loop will be printed five times, as shown below:</a:t>
            </a:r>
          </a:p>
          <a:p>
            <a:endParaRPr lang="en-US" sz="2400" dirty="0"/>
          </a:p>
          <a:p>
            <a:pPr marL="0" indent="0">
              <a:buNone/>
            </a:pPr>
            <a:endParaRPr lang="en-US" sz="2400" dirty="0"/>
          </a:p>
          <a:p>
            <a:r>
              <a:rPr lang="en-US" sz="2400" b="1" dirty="0"/>
              <a:t>Explanation: </a:t>
            </a:r>
            <a:r>
              <a:rPr lang="en-US" sz="2400" dirty="0"/>
              <a:t>At first, we have defined the variable a as 0, and initialized the serial monitor as usual (means </a:t>
            </a:r>
            <a:r>
              <a:rPr lang="en-US" sz="2400" dirty="0" err="1"/>
              <a:t>Serial.begin</a:t>
            </a:r>
            <a:r>
              <a:rPr lang="en-US" sz="2400" dirty="0"/>
              <a:t>()). The loop first checks the condition specified within the parentheses. At first, a =0. The condition is true (0 &lt; 5). The code inside the curly braces will execute, and the message is printed.</a:t>
            </a:r>
          </a:p>
          <a:p>
            <a:r>
              <a:rPr lang="en-US" sz="2400" dirty="0"/>
              <a:t>Now, the value of a is incremented (added 1 to a), and the loop executes again.</a:t>
            </a:r>
          </a:p>
          <a:p>
            <a:endParaRPr lang="en-IN" sz="2400" dirty="0"/>
          </a:p>
        </p:txBody>
      </p:sp>
      <p:sp>
        <p:nvSpPr>
          <p:cNvPr id="4" name="Date Placeholder 3">
            <a:extLst>
              <a:ext uri="{FF2B5EF4-FFF2-40B4-BE49-F238E27FC236}">
                <a16:creationId xmlns:a16="http://schemas.microsoft.com/office/drawing/2014/main" id="{22E51014-CB51-1D7A-2B1E-FEC720D906AD}"/>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27770984-8081-D0DC-889C-09F5326EBADA}"/>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8F194E43-0596-79D9-15AB-324B6D7D4B66}"/>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9" name="Picture 8">
            <a:extLst>
              <a:ext uri="{FF2B5EF4-FFF2-40B4-BE49-F238E27FC236}">
                <a16:creationId xmlns:a16="http://schemas.microsoft.com/office/drawing/2014/main" id="{17A258B4-08A8-D77F-000C-D1D71DF300C3}"/>
              </a:ext>
            </a:extLst>
          </p:cNvPr>
          <p:cNvPicPr>
            <a:picLocks noChangeAspect="1"/>
          </p:cNvPicPr>
          <p:nvPr/>
        </p:nvPicPr>
        <p:blipFill>
          <a:blip r:embed="rId2"/>
          <a:stretch>
            <a:fillRect/>
          </a:stretch>
        </p:blipFill>
        <p:spPr>
          <a:xfrm>
            <a:off x="4505325" y="2057400"/>
            <a:ext cx="1514475" cy="1114425"/>
          </a:xfrm>
          <a:prstGeom prst="rect">
            <a:avLst/>
          </a:prstGeom>
        </p:spPr>
      </p:pic>
    </p:spTree>
    <p:extLst>
      <p:ext uri="{BB962C8B-B14F-4D97-AF65-F5344CB8AC3E}">
        <p14:creationId xmlns:p14="http://schemas.microsoft.com/office/powerpoint/2010/main" val="2408033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3C92-51E3-416E-9883-FA210D9312C7}"/>
              </a:ext>
            </a:extLst>
          </p:cNvPr>
          <p:cNvSpPr>
            <a:spLocks noGrp="1"/>
          </p:cNvSpPr>
          <p:nvPr>
            <p:ph type="title"/>
          </p:nvPr>
        </p:nvSpPr>
        <p:spPr/>
        <p:txBody>
          <a:bodyPr>
            <a:normAutofit fontScale="90000"/>
          </a:bodyPr>
          <a:lstStyle/>
          <a:p>
            <a:r>
              <a:rPr lang="en-US" dirty="0">
                <a:solidFill>
                  <a:srgbClr val="610B38"/>
                </a:solidFill>
                <a:latin typeface="Times New Roman" panose="02020603050405020304" pitchFamily="18" charset="0"/>
                <a:cs typeface="Times New Roman" panose="02020603050405020304" pitchFamily="18" charset="0"/>
              </a:rPr>
              <a:t>D</a:t>
            </a:r>
            <a:r>
              <a:rPr lang="en-US" sz="4400" b="0" i="0" dirty="0">
                <a:solidFill>
                  <a:srgbClr val="610B38"/>
                </a:solidFill>
                <a:effectLst/>
                <a:latin typeface="Times New Roman" panose="02020603050405020304" pitchFamily="18" charset="0"/>
                <a:cs typeface="Times New Roman" panose="02020603050405020304" pitchFamily="18" charset="0"/>
              </a:rPr>
              <a:t>o...while loop</a:t>
            </a:r>
            <a:r>
              <a:rPr lang="en-IN" sz="4400" b="1" i="0" u="none" strike="noStrike" baseline="0" dirty="0">
                <a:solidFill>
                  <a:srgbClr val="000000"/>
                </a:solidFill>
                <a:latin typeface="Times New Roman" panose="02020603050405020304" pitchFamily="18" charset="0"/>
              </a:rPr>
              <a:t>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0999C63-B6D2-4897-A3F8-D884A880D132}"/>
              </a:ext>
            </a:extLst>
          </p:cNvPr>
          <p:cNvSpPr>
            <a:spLocks noGrp="1"/>
          </p:cNvSpPr>
          <p:nvPr>
            <p:ph idx="1"/>
          </p:nvPr>
        </p:nvSpPr>
        <p:spPr/>
        <p:txBody>
          <a:bodyPr>
            <a:normAutofit/>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The working of the do-while loop is similar to the while loop. </a:t>
            </a:r>
            <a:endParaRPr lang="en-US" sz="2800" b="0" i="0" u="none" strike="noStrike" baseline="0" dirty="0">
              <a:solidFill>
                <a:srgbClr val="000000"/>
              </a:solidFill>
              <a:latin typeface="Times New Roman" panose="02020603050405020304" pitchFamily="18" charset="0"/>
            </a:endParaRPr>
          </a:p>
          <a:p>
            <a:pPr algn="just"/>
            <a:r>
              <a:rPr lang="en-US" sz="2800" b="0" i="0" u="none" strike="noStrike" baseline="0" dirty="0">
                <a:solidFill>
                  <a:srgbClr val="000000"/>
                </a:solidFill>
                <a:latin typeface="Times New Roman" panose="02020603050405020304" pitchFamily="18" charset="0"/>
              </a:rPr>
              <a:t>Only difference between these two loops is that, in while loops, test expression is checked at first but, in do...while loop code is executed at first then the condition is checked. So, the code are executed at least once in do...while loops. </a:t>
            </a:r>
          </a:p>
          <a:p>
            <a:pPr algn="just"/>
            <a:r>
              <a:rPr lang="en-US" sz="2800" b="0" i="0" u="none" strike="noStrike" baseline="0" dirty="0">
                <a:solidFill>
                  <a:srgbClr val="000000"/>
                </a:solidFill>
                <a:latin typeface="Times New Roman" panose="02020603050405020304" pitchFamily="18" charset="0"/>
              </a:rPr>
              <a:t>Notice, there is semicolon in the end of while (); in do...while loop. </a:t>
            </a:r>
            <a:endParaRPr lang="en-IN" sz="2800" dirty="0"/>
          </a:p>
          <a:p>
            <a:pPr algn="just"/>
            <a:endParaRPr lang="en-IN" sz="2800" dirty="0"/>
          </a:p>
        </p:txBody>
      </p:sp>
      <p:sp>
        <p:nvSpPr>
          <p:cNvPr id="4" name="Date Placeholder 3">
            <a:extLst>
              <a:ext uri="{FF2B5EF4-FFF2-40B4-BE49-F238E27FC236}">
                <a16:creationId xmlns:a16="http://schemas.microsoft.com/office/drawing/2014/main" id="{7E741421-C043-4110-8878-37D79F5CC6E9}"/>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9FE7C1D8-757B-4873-B56B-2F6B396D8FFA}"/>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E74E3042-3309-4432-8A08-F8944F3A1246}"/>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677656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77A8-53B5-4111-A3EB-8125A4CF41EB}"/>
              </a:ext>
            </a:extLst>
          </p:cNvPr>
          <p:cNvSpPr>
            <a:spLocks noGrp="1"/>
          </p:cNvSpPr>
          <p:nvPr>
            <p:ph type="title"/>
          </p:nvPr>
        </p:nvSpPr>
        <p:spPr>
          <a:xfrm>
            <a:off x="457200" y="274638"/>
            <a:ext cx="8229600" cy="715962"/>
          </a:xfrm>
        </p:spPr>
        <p:txBody>
          <a:bodyPr>
            <a:normAutofit fontScale="90000"/>
          </a:bodyPr>
          <a:lstStyle/>
          <a:p>
            <a:r>
              <a:rPr lang="en-US" sz="4400" b="0" i="0" u="none" strike="noStrike" baseline="0" dirty="0">
                <a:solidFill>
                  <a:srgbClr val="000000"/>
                </a:solidFill>
                <a:latin typeface="Times New Roman" panose="02020603050405020304" pitchFamily="18" charset="0"/>
              </a:rPr>
              <a:t>Syntax of do...while loops </a:t>
            </a:r>
            <a:endParaRPr lang="en-IN" dirty="0"/>
          </a:p>
        </p:txBody>
      </p:sp>
      <p:sp>
        <p:nvSpPr>
          <p:cNvPr id="3" name="Content Placeholder 2">
            <a:extLst>
              <a:ext uri="{FF2B5EF4-FFF2-40B4-BE49-F238E27FC236}">
                <a16:creationId xmlns:a16="http://schemas.microsoft.com/office/drawing/2014/main" id="{AE569E87-333B-4D3B-8799-33B25EC731FC}"/>
              </a:ext>
            </a:extLst>
          </p:cNvPr>
          <p:cNvSpPr>
            <a:spLocks noGrp="1"/>
          </p:cNvSpPr>
          <p:nvPr>
            <p:ph idx="1"/>
          </p:nvPr>
        </p:nvSpPr>
        <p:spPr>
          <a:xfrm>
            <a:off x="457200" y="990600"/>
            <a:ext cx="8229600" cy="5135563"/>
          </a:xfrm>
        </p:spPr>
        <p:txBody>
          <a:bodyPr>
            <a:normAutofit fontScale="92500" lnSpcReduction="10000"/>
          </a:bodyPr>
          <a:lstStyle/>
          <a:p>
            <a:pPr marL="0" indent="0" algn="just">
              <a:buNone/>
            </a:pPr>
            <a:r>
              <a:rPr lang="en-US" sz="2800" b="1" i="0" dirty="0">
                <a:solidFill>
                  <a:srgbClr val="006699"/>
                </a:solidFill>
                <a:effectLst/>
                <a:latin typeface="Times New Roman" panose="02020603050405020304" pitchFamily="18" charset="0"/>
                <a:cs typeface="Times New Roman" panose="02020603050405020304" pitchFamily="18" charset="0"/>
              </a:rPr>
              <a:t>do</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0" i="0" dirty="0">
                <a:solidFill>
                  <a:srgbClr val="008200"/>
                </a:solidFill>
                <a:effectLst/>
                <a:latin typeface="Times New Roman" panose="02020603050405020304" pitchFamily="18" charset="0"/>
                <a:cs typeface="Times New Roman" panose="02020603050405020304" pitchFamily="18" charset="0"/>
              </a:rPr>
              <a:t>// code or set of statements</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1" i="0" dirty="0">
                <a:solidFill>
                  <a:srgbClr val="006699"/>
                </a:solidFill>
                <a:effectLst/>
                <a:latin typeface="Times New Roman" panose="02020603050405020304" pitchFamily="18" charset="0"/>
                <a:cs typeface="Times New Roman" panose="02020603050405020304" pitchFamily="18" charset="0"/>
              </a:rPr>
              <a:t>while</a:t>
            </a:r>
            <a:r>
              <a:rPr lang="en-US" sz="2800" b="0" i="0" dirty="0">
                <a:solidFill>
                  <a:srgbClr val="000000"/>
                </a:solidFill>
                <a:effectLst/>
                <a:latin typeface="Times New Roman" panose="02020603050405020304" pitchFamily="18" charset="0"/>
                <a:cs typeface="Times New Roman" panose="02020603050405020304" pitchFamily="18" charset="0"/>
              </a:rPr>
              <a:t> (condition);</a:t>
            </a:r>
          </a:p>
          <a:p>
            <a:pPr marL="0" indent="0" algn="just">
              <a:buNone/>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800" b="0" i="0" dirty="0">
                <a:solidFill>
                  <a:srgbClr val="333333"/>
                </a:solidFill>
                <a:effectLst/>
                <a:latin typeface="Times New Roman" panose="02020603050405020304" pitchFamily="18" charset="0"/>
                <a:cs typeface="Times New Roman" panose="02020603050405020304" pitchFamily="18" charset="0"/>
              </a:rPr>
              <a:t>where,</a:t>
            </a:r>
          </a:p>
          <a:p>
            <a:pPr marL="0" indent="0" algn="just">
              <a:buNone/>
            </a:pPr>
            <a:r>
              <a:rPr lang="en-US" sz="2800" b="1" i="0" dirty="0">
                <a:solidFill>
                  <a:srgbClr val="333333"/>
                </a:solidFill>
                <a:effectLst/>
                <a:latin typeface="Times New Roman" panose="02020603050405020304" pitchFamily="18" charset="0"/>
                <a:cs typeface="Times New Roman" panose="02020603050405020304" pitchFamily="18" charset="0"/>
              </a:rPr>
              <a:t>condition</a:t>
            </a:r>
            <a:r>
              <a:rPr lang="en-US" sz="2800" b="0" i="0" dirty="0">
                <a:solidFill>
                  <a:srgbClr val="333333"/>
                </a:solidFill>
                <a:effectLst/>
                <a:latin typeface="Times New Roman" panose="02020603050405020304" pitchFamily="18" charset="0"/>
                <a:cs typeface="Times New Roman" panose="02020603050405020304" pitchFamily="18" charset="0"/>
              </a:rPr>
              <a:t>: It specifies the </a:t>
            </a:r>
            <a:r>
              <a:rPr lang="en-US" sz="2800" b="0" i="0" dirty="0" err="1">
                <a:solidFill>
                  <a:srgbClr val="333333"/>
                </a:solidFill>
                <a:effectLst/>
                <a:latin typeface="Times New Roman" panose="02020603050405020304" pitchFamily="18" charset="0"/>
                <a:cs typeface="Times New Roman" panose="02020603050405020304" pitchFamily="18" charset="0"/>
              </a:rPr>
              <a:t>boolean</a:t>
            </a:r>
            <a:r>
              <a:rPr lang="en-US" sz="2800" b="0" i="0" dirty="0">
                <a:solidFill>
                  <a:srgbClr val="333333"/>
                </a:solidFill>
                <a:effectLst/>
                <a:latin typeface="Times New Roman" panose="02020603050405020304" pitchFamily="18" charset="0"/>
                <a:cs typeface="Times New Roman" panose="02020603050405020304" pitchFamily="18" charset="0"/>
              </a:rPr>
              <a:t> expression, which determines the condition to be true or false. </a:t>
            </a:r>
          </a:p>
          <a:p>
            <a:pPr marL="0" indent="0" algn="just">
              <a:buNone/>
            </a:pPr>
            <a:r>
              <a:rPr lang="en-US" sz="2800" b="0" i="0" u="none" strike="noStrike" baseline="0" dirty="0">
                <a:solidFill>
                  <a:srgbClr val="000000"/>
                </a:solidFill>
                <a:latin typeface="Times New Roman" panose="02020603050405020304" pitchFamily="18" charset="0"/>
              </a:rPr>
              <a:t>At first codes inside body of do is executed. Then, the test expression is checked. If it is true, code/s inside body of do are executed again and the process continues until test expression becomes false(zero). </a:t>
            </a:r>
          </a:p>
          <a:p>
            <a:pPr marL="0" indent="0" algn="just">
              <a:buNone/>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800"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008930E-03F3-4852-BD75-03FCE293EFE5}"/>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FEA52DD4-49BA-4502-9BC3-452A49F9CF43}"/>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84F87019-3388-4197-87A9-15890097F3F0}"/>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662738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B43A-865E-4CE6-8685-3FF06F98FB70}"/>
              </a:ext>
            </a:extLst>
          </p:cNvPr>
          <p:cNvSpPr>
            <a:spLocks noGrp="1"/>
          </p:cNvSpPr>
          <p:nvPr>
            <p:ph type="title"/>
          </p:nvPr>
        </p:nvSpPr>
        <p:spPr>
          <a:xfrm>
            <a:off x="457200" y="274638"/>
            <a:ext cx="8229600" cy="639762"/>
          </a:xfrm>
        </p:spPr>
        <p:txBody>
          <a:bodyPr>
            <a:normAutofit fontScale="90000"/>
          </a:bodyPr>
          <a:lstStyle/>
          <a:p>
            <a:r>
              <a:rPr lang="en-US" dirty="0"/>
              <a:t>Flowchart of Do….while loop</a:t>
            </a:r>
            <a:endParaRPr lang="en-IN" dirty="0"/>
          </a:p>
        </p:txBody>
      </p:sp>
      <p:sp>
        <p:nvSpPr>
          <p:cNvPr id="4" name="Date Placeholder 3">
            <a:extLst>
              <a:ext uri="{FF2B5EF4-FFF2-40B4-BE49-F238E27FC236}">
                <a16:creationId xmlns:a16="http://schemas.microsoft.com/office/drawing/2014/main" id="{4B78B606-C882-44CD-A3A8-70B31793D5FC}"/>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D39ACD2D-92C0-426B-A744-301B5B92E11B}"/>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B8C7CC41-70A0-4431-8D02-C48FDFECA873}"/>
              </a:ext>
            </a:extLst>
          </p:cNvPr>
          <p:cNvSpPr>
            <a:spLocks noGrp="1"/>
          </p:cNvSpPr>
          <p:nvPr>
            <p:ph type="sldNum" sz="quarter" idx="12"/>
          </p:nvPr>
        </p:nvSpPr>
        <p:spPr/>
        <p:txBody>
          <a:bodyPr/>
          <a:lstStyle/>
          <a:p>
            <a:fld id="{B6F15528-21DE-4FAA-801E-634DDDAF4B2B}" type="slidenum">
              <a:rPr lang="en-US" smtClean="0"/>
              <a:pPr/>
              <a:t>35</a:t>
            </a:fld>
            <a:endParaRPr lang="en-US"/>
          </a:p>
        </p:txBody>
      </p:sp>
      <p:pic>
        <p:nvPicPr>
          <p:cNvPr id="12" name="Content Placeholder 11">
            <a:extLst>
              <a:ext uri="{FF2B5EF4-FFF2-40B4-BE49-F238E27FC236}">
                <a16:creationId xmlns:a16="http://schemas.microsoft.com/office/drawing/2014/main" id="{499DA8AE-4132-5FF1-C3F1-CFA0502B61F0}"/>
              </a:ext>
            </a:extLst>
          </p:cNvPr>
          <p:cNvPicPr>
            <a:picLocks noGrp="1" noChangeAspect="1"/>
          </p:cNvPicPr>
          <p:nvPr>
            <p:ph idx="1"/>
          </p:nvPr>
        </p:nvPicPr>
        <p:blipFill>
          <a:blip r:embed="rId2"/>
          <a:stretch>
            <a:fillRect/>
          </a:stretch>
        </p:blipFill>
        <p:spPr>
          <a:xfrm>
            <a:off x="2819400" y="1160805"/>
            <a:ext cx="4298156" cy="4949140"/>
          </a:xfrm>
        </p:spPr>
      </p:pic>
    </p:spTree>
    <p:extLst>
      <p:ext uri="{BB962C8B-B14F-4D97-AF65-F5344CB8AC3E}">
        <p14:creationId xmlns:p14="http://schemas.microsoft.com/office/powerpoint/2010/main" val="1164559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F287-65F7-B99A-F674-3CEFE1F582A8}"/>
              </a:ext>
            </a:extLst>
          </p:cNvPr>
          <p:cNvSpPr>
            <a:spLocks noGrp="1"/>
          </p:cNvSpPr>
          <p:nvPr>
            <p:ph type="title"/>
          </p:nvPr>
        </p:nvSpPr>
        <p:spPr/>
        <p:txBody>
          <a:bodyPr/>
          <a:lstStyle/>
          <a:p>
            <a:r>
              <a:rPr lang="en-US" dirty="0"/>
              <a:t>Do while Loop: Example</a:t>
            </a:r>
            <a:endParaRPr lang="en-IN" dirty="0"/>
          </a:p>
        </p:txBody>
      </p:sp>
      <p:sp>
        <p:nvSpPr>
          <p:cNvPr id="3" name="Content Placeholder 2">
            <a:extLst>
              <a:ext uri="{FF2B5EF4-FFF2-40B4-BE49-F238E27FC236}">
                <a16:creationId xmlns:a16="http://schemas.microsoft.com/office/drawing/2014/main" id="{A58268AB-6669-7F83-339A-1013957293F4}"/>
              </a:ext>
            </a:extLst>
          </p:cNvPr>
          <p:cNvSpPr>
            <a:spLocks noGrp="1"/>
          </p:cNvSpPr>
          <p:nvPr>
            <p:ph idx="1"/>
          </p:nvPr>
        </p:nvSpPr>
        <p:spPr/>
        <p:txBody>
          <a:bodyPr>
            <a:normAutofit/>
          </a:bodyPr>
          <a:lstStyle/>
          <a:p>
            <a:pPr marL="0" indent="0" algn="just">
              <a:buNone/>
            </a:pPr>
            <a:r>
              <a:rPr lang="en-US" sz="2800" b="1" i="0" dirty="0">
                <a:solidFill>
                  <a:srgbClr val="006699"/>
                </a:solidFill>
                <a:effectLst/>
                <a:latin typeface="Times New Roman" panose="02020603050405020304" pitchFamily="18" charset="0"/>
                <a:cs typeface="Times New Roman" panose="02020603050405020304" pitchFamily="18" charset="0"/>
              </a:rPr>
              <a:t>int</a:t>
            </a:r>
            <a:r>
              <a:rPr lang="en-US" sz="2800" b="0" i="0" dirty="0">
                <a:solidFill>
                  <a:srgbClr val="000000"/>
                </a:solidFill>
                <a:effectLst/>
                <a:latin typeface="Times New Roman" panose="02020603050405020304" pitchFamily="18" charset="0"/>
                <a:cs typeface="Times New Roman" panose="02020603050405020304" pitchFamily="18" charset="0"/>
              </a:rPr>
              <a:t> b = </a:t>
            </a:r>
            <a:r>
              <a:rPr lang="en-US" sz="2800" b="0" i="0" dirty="0">
                <a:solidFill>
                  <a:srgbClr val="C00000"/>
                </a:solidFill>
                <a:effectLst/>
                <a:latin typeface="Times New Roman" panose="02020603050405020304" pitchFamily="18" charset="0"/>
                <a:cs typeface="Times New Roman" panose="02020603050405020304" pitchFamily="18" charset="0"/>
              </a:rPr>
              <a:t>0</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1" i="0" dirty="0">
                <a:solidFill>
                  <a:srgbClr val="006699"/>
                </a:solidFill>
                <a:effectLst/>
                <a:latin typeface="Times New Roman" panose="02020603050405020304" pitchFamily="18" charset="0"/>
                <a:cs typeface="Times New Roman" panose="02020603050405020304" pitchFamily="18" charset="0"/>
              </a:rPr>
              <a:t>do</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delay(</a:t>
            </a:r>
            <a:r>
              <a:rPr lang="en-US" sz="2800" b="0" i="0" dirty="0">
                <a:solidFill>
                  <a:srgbClr val="C00000"/>
                </a:solidFill>
                <a:effectLst/>
                <a:latin typeface="Times New Roman" panose="02020603050405020304" pitchFamily="18" charset="0"/>
                <a:cs typeface="Times New Roman" panose="02020603050405020304" pitchFamily="18" charset="0"/>
              </a:rPr>
              <a:t>100</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8200"/>
                </a:solidFill>
                <a:effectLst/>
                <a:latin typeface="Times New Roman" panose="02020603050405020304" pitchFamily="18" charset="0"/>
                <a:cs typeface="Times New Roman" panose="02020603050405020304" pitchFamily="18" charset="0"/>
              </a:rPr>
              <a:t>// wait for stabilization of the sensors</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b = </a:t>
            </a:r>
            <a:r>
              <a:rPr lang="en-US" sz="2800" b="0" i="0" dirty="0" err="1">
                <a:solidFill>
                  <a:srgbClr val="000000"/>
                </a:solidFill>
                <a:effectLst/>
                <a:latin typeface="Times New Roman" panose="02020603050405020304" pitchFamily="18" charset="0"/>
                <a:cs typeface="Times New Roman" panose="02020603050405020304" pitchFamily="18" charset="0"/>
              </a:rPr>
              <a:t>readSensors</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8200"/>
                </a:solidFill>
                <a:effectLst/>
                <a:latin typeface="Times New Roman" panose="02020603050405020304" pitchFamily="18" charset="0"/>
                <a:cs typeface="Times New Roman" panose="02020603050405020304" pitchFamily="18" charset="0"/>
              </a:rPr>
              <a:t>// It checks the sensors</a:t>
            </a:r>
            <a:r>
              <a:rPr lang="en-US" sz="28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a:t>
            </a:r>
          </a:p>
          <a:p>
            <a:pPr marL="0" indent="0" algn="just">
              <a:buNone/>
            </a:pP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1" i="0" dirty="0">
                <a:solidFill>
                  <a:srgbClr val="006699"/>
                </a:solidFill>
                <a:effectLst/>
                <a:latin typeface="Times New Roman" panose="02020603050405020304" pitchFamily="18" charset="0"/>
                <a:cs typeface="Times New Roman" panose="02020603050405020304" pitchFamily="18" charset="0"/>
              </a:rPr>
              <a:t>while</a:t>
            </a:r>
            <a:r>
              <a:rPr lang="en-US" sz="2800" b="0" i="0" dirty="0">
                <a:solidFill>
                  <a:srgbClr val="000000"/>
                </a:solidFill>
                <a:effectLst/>
                <a:latin typeface="Times New Roman" panose="02020603050405020304" pitchFamily="18" charset="0"/>
                <a:cs typeface="Times New Roman" panose="02020603050405020304" pitchFamily="18" charset="0"/>
              </a:rPr>
              <a:t> (x &lt; </a:t>
            </a:r>
            <a:r>
              <a:rPr lang="en-US" sz="2800" b="0" i="0" dirty="0">
                <a:solidFill>
                  <a:srgbClr val="C00000"/>
                </a:solidFill>
                <a:effectLst/>
                <a:latin typeface="Times New Roman" panose="02020603050405020304" pitchFamily="18" charset="0"/>
                <a:cs typeface="Times New Roman" panose="02020603050405020304" pitchFamily="18" charset="0"/>
              </a:rPr>
              <a:t>100</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8200"/>
                </a:solidFill>
                <a:effectLst/>
                <a:latin typeface="Times New Roman" panose="02020603050405020304" pitchFamily="18" charset="0"/>
                <a:cs typeface="Times New Roman" panose="02020603050405020304" pitchFamily="18" charset="0"/>
              </a:rPr>
              <a:t>// specified condition</a:t>
            </a:r>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D62521E-2FE8-F300-563C-74275DCC74C2}"/>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9DB31378-601B-683C-F759-138A29AC2845}"/>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0DF72EF9-8655-A454-1656-34B9FC10AE0E}"/>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75377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F397-8D22-4924-3275-315FF99AF354}"/>
              </a:ext>
            </a:extLst>
          </p:cNvPr>
          <p:cNvSpPr>
            <a:spLocks noGrp="1"/>
          </p:cNvSpPr>
          <p:nvPr>
            <p:ph type="title"/>
          </p:nvPr>
        </p:nvSpPr>
        <p:spPr/>
        <p:txBody>
          <a:bodyPr/>
          <a:lstStyle/>
          <a:p>
            <a:r>
              <a:rPr lang="en-US" dirty="0"/>
              <a:t>Code example: Program  </a:t>
            </a:r>
            <a:endParaRPr lang="en-IN" dirty="0"/>
          </a:p>
        </p:txBody>
      </p:sp>
      <p:sp>
        <p:nvSpPr>
          <p:cNvPr id="3" name="Content Placeholder 2">
            <a:extLst>
              <a:ext uri="{FF2B5EF4-FFF2-40B4-BE49-F238E27FC236}">
                <a16:creationId xmlns:a16="http://schemas.microsoft.com/office/drawing/2014/main" id="{69D3D53E-EE3E-F51C-3138-43F831D49675}"/>
              </a:ext>
            </a:extLst>
          </p:cNvPr>
          <p:cNvSpPr>
            <a:spLocks noGrp="1"/>
          </p:cNvSpPr>
          <p:nvPr>
            <p:ph idx="1"/>
          </p:nvPr>
        </p:nvSpPr>
        <p:spPr/>
        <p:txBody>
          <a:bodyPr>
            <a:normAutofit fontScale="62500" lnSpcReduction="20000"/>
          </a:bodyPr>
          <a:lstStyle/>
          <a:p>
            <a:pPr marL="0" indent="0" algn="just">
              <a:buNone/>
            </a:pPr>
            <a:r>
              <a:rPr lang="en-IN" sz="3400" b="1" i="0" dirty="0">
                <a:solidFill>
                  <a:srgbClr val="006699"/>
                </a:solidFill>
                <a:effectLst/>
                <a:latin typeface="inter-regular"/>
              </a:rPr>
              <a:t>int</a:t>
            </a:r>
            <a:r>
              <a:rPr lang="en-IN" sz="3400" b="0" i="0" dirty="0">
                <a:solidFill>
                  <a:srgbClr val="000000"/>
                </a:solidFill>
                <a:effectLst/>
                <a:latin typeface="inter-regular"/>
              </a:rPr>
              <a:t> a = </a:t>
            </a:r>
            <a:r>
              <a:rPr lang="en-IN" sz="3400" b="0" i="0" dirty="0">
                <a:solidFill>
                  <a:srgbClr val="C00000"/>
                </a:solidFill>
                <a:effectLst/>
                <a:latin typeface="inter-regular"/>
              </a:rPr>
              <a:t>0</a:t>
            </a:r>
            <a:r>
              <a:rPr lang="en-IN" sz="3400" b="0" i="0" dirty="0">
                <a:solidFill>
                  <a:srgbClr val="000000"/>
                </a:solidFill>
                <a:effectLst/>
                <a:latin typeface="inter-regular"/>
              </a:rPr>
              <a:t>;  </a:t>
            </a:r>
          </a:p>
          <a:p>
            <a:pPr marL="0" indent="0" algn="just">
              <a:buNone/>
            </a:pPr>
            <a:r>
              <a:rPr lang="en-IN" sz="3400" b="1" i="0" dirty="0">
                <a:solidFill>
                  <a:srgbClr val="006699"/>
                </a:solidFill>
                <a:effectLst/>
                <a:latin typeface="inter-regular"/>
              </a:rPr>
              <a:t>void</a:t>
            </a:r>
            <a:r>
              <a:rPr lang="en-IN" sz="3400" b="0" i="0" dirty="0">
                <a:solidFill>
                  <a:srgbClr val="000000"/>
                </a:solidFill>
                <a:effectLst/>
                <a:latin typeface="inter-regular"/>
              </a:rPr>
              <a:t> setup()  </a:t>
            </a:r>
          </a:p>
          <a:p>
            <a:pPr marL="0" indent="0" algn="just">
              <a:buNone/>
            </a:pPr>
            <a:r>
              <a:rPr lang="en-IN" sz="3400" b="0" i="0" dirty="0">
                <a:solidFill>
                  <a:srgbClr val="000000"/>
                </a:solidFill>
                <a:effectLst/>
                <a:latin typeface="inter-regular"/>
              </a:rPr>
              <a:t>{  </a:t>
            </a:r>
          </a:p>
          <a:p>
            <a:pPr marL="0" indent="0" algn="just">
              <a:buNone/>
            </a:pPr>
            <a:r>
              <a:rPr lang="en-IN" sz="3400" b="0" i="0" dirty="0">
                <a:solidFill>
                  <a:srgbClr val="000000"/>
                </a:solidFill>
                <a:effectLst/>
                <a:latin typeface="inter-regular"/>
              </a:rPr>
              <a:t>  </a:t>
            </a:r>
            <a:r>
              <a:rPr lang="en-IN" sz="3400" b="0" i="0" dirty="0" err="1">
                <a:solidFill>
                  <a:srgbClr val="000000"/>
                </a:solidFill>
                <a:effectLst/>
                <a:latin typeface="inter-regular"/>
              </a:rPr>
              <a:t>Serial.begin</a:t>
            </a:r>
            <a:r>
              <a:rPr lang="en-IN" sz="3400" b="0" i="0" dirty="0">
                <a:solidFill>
                  <a:srgbClr val="000000"/>
                </a:solidFill>
                <a:effectLst/>
                <a:latin typeface="inter-regular"/>
              </a:rPr>
              <a:t>(</a:t>
            </a:r>
            <a:r>
              <a:rPr lang="en-IN" sz="3400" b="0" i="0" dirty="0">
                <a:solidFill>
                  <a:srgbClr val="C00000"/>
                </a:solidFill>
                <a:effectLst/>
                <a:latin typeface="inter-regular"/>
              </a:rPr>
              <a:t>9600</a:t>
            </a:r>
            <a:r>
              <a:rPr lang="en-IN" sz="3400" b="0" i="0" dirty="0">
                <a:solidFill>
                  <a:srgbClr val="000000"/>
                </a:solidFill>
                <a:effectLst/>
                <a:latin typeface="inter-regular"/>
              </a:rPr>
              <a:t>);  </a:t>
            </a:r>
          </a:p>
          <a:p>
            <a:pPr marL="0" indent="0" algn="just">
              <a:buNone/>
            </a:pPr>
            <a:r>
              <a:rPr lang="en-IN" sz="3400" b="1" i="0" dirty="0">
                <a:solidFill>
                  <a:srgbClr val="006699"/>
                </a:solidFill>
                <a:effectLst/>
                <a:latin typeface="inter-regular"/>
              </a:rPr>
              <a:t>do</a:t>
            </a:r>
            <a:r>
              <a:rPr lang="en-IN" sz="3400" b="0" i="0" dirty="0">
                <a:solidFill>
                  <a:srgbClr val="000000"/>
                </a:solidFill>
                <a:effectLst/>
                <a:latin typeface="inter-regular"/>
              </a:rPr>
              <a:t>  </a:t>
            </a:r>
          </a:p>
          <a:p>
            <a:pPr marL="0" indent="0" algn="just">
              <a:buNone/>
            </a:pPr>
            <a:r>
              <a:rPr lang="en-IN" sz="3400" b="0" i="0" dirty="0">
                <a:solidFill>
                  <a:srgbClr val="000000"/>
                </a:solidFill>
                <a:effectLst/>
                <a:latin typeface="inter-regular"/>
              </a:rPr>
              <a:t>{  </a:t>
            </a:r>
          </a:p>
          <a:p>
            <a:pPr marL="0" indent="0" algn="just">
              <a:buNone/>
            </a:pPr>
            <a:r>
              <a:rPr lang="en-IN" sz="3400" b="0" i="0" dirty="0">
                <a:solidFill>
                  <a:srgbClr val="000000"/>
                </a:solidFill>
                <a:effectLst/>
                <a:latin typeface="inter-regular"/>
              </a:rPr>
              <a:t>  </a:t>
            </a:r>
            <a:r>
              <a:rPr lang="en-IN" sz="3400" b="0" i="0" dirty="0" err="1">
                <a:solidFill>
                  <a:srgbClr val="000000"/>
                </a:solidFill>
                <a:effectLst/>
                <a:latin typeface="inter-regular"/>
              </a:rPr>
              <a:t>Serial.println</a:t>
            </a:r>
            <a:r>
              <a:rPr lang="en-IN" sz="3400" b="0" i="0" dirty="0">
                <a:solidFill>
                  <a:srgbClr val="000000"/>
                </a:solidFill>
                <a:effectLst/>
                <a:latin typeface="inter-regular"/>
              </a:rPr>
              <a:t>(</a:t>
            </a:r>
            <a:r>
              <a:rPr lang="en-IN" sz="3400" b="0" i="0" dirty="0">
                <a:solidFill>
                  <a:srgbClr val="0000FF"/>
                </a:solidFill>
                <a:effectLst/>
                <a:latin typeface="inter-regular"/>
              </a:rPr>
              <a:t>"Welcome to the do while loop"</a:t>
            </a:r>
            <a:r>
              <a:rPr lang="en-IN" sz="3400" b="0" i="0" dirty="0">
                <a:solidFill>
                  <a:srgbClr val="000000"/>
                </a:solidFill>
                <a:effectLst/>
                <a:latin typeface="inter-regular"/>
              </a:rPr>
              <a:t>);  </a:t>
            </a:r>
          </a:p>
          <a:p>
            <a:pPr marL="0" indent="0" algn="just">
              <a:buNone/>
            </a:pPr>
            <a:r>
              <a:rPr lang="en-IN" sz="3400" b="0" i="0" dirty="0">
                <a:solidFill>
                  <a:srgbClr val="000000"/>
                </a:solidFill>
                <a:effectLst/>
                <a:latin typeface="inter-regular"/>
              </a:rPr>
              <a:t>  a = a + </a:t>
            </a:r>
            <a:r>
              <a:rPr lang="en-IN" sz="3400" b="0" i="0" dirty="0">
                <a:solidFill>
                  <a:srgbClr val="C00000"/>
                </a:solidFill>
                <a:effectLst/>
                <a:latin typeface="inter-regular"/>
              </a:rPr>
              <a:t>1</a:t>
            </a:r>
            <a:r>
              <a:rPr lang="en-IN" sz="3400" b="0" i="0" dirty="0">
                <a:solidFill>
                  <a:srgbClr val="000000"/>
                </a:solidFill>
                <a:effectLst/>
                <a:latin typeface="inter-regular"/>
              </a:rPr>
              <a:t>;  </a:t>
            </a:r>
          </a:p>
          <a:p>
            <a:pPr marL="0" indent="0" algn="just">
              <a:buNone/>
            </a:pPr>
            <a:r>
              <a:rPr lang="en-IN" sz="3400" b="0" i="0" dirty="0">
                <a:solidFill>
                  <a:srgbClr val="000000"/>
                </a:solidFill>
                <a:effectLst/>
                <a:latin typeface="inter-regular"/>
              </a:rPr>
              <a:t>} </a:t>
            </a:r>
            <a:r>
              <a:rPr lang="en-IN" sz="3400" b="1" i="0" dirty="0">
                <a:solidFill>
                  <a:srgbClr val="006699"/>
                </a:solidFill>
                <a:effectLst/>
                <a:latin typeface="inter-regular"/>
              </a:rPr>
              <a:t>while</a:t>
            </a:r>
            <a:r>
              <a:rPr lang="en-IN" sz="3400" b="0" i="0" dirty="0">
                <a:solidFill>
                  <a:srgbClr val="000000"/>
                </a:solidFill>
                <a:effectLst/>
                <a:latin typeface="inter-regular"/>
              </a:rPr>
              <a:t>( a &lt; </a:t>
            </a:r>
            <a:r>
              <a:rPr lang="en-IN" sz="3400" b="0" i="0" dirty="0">
                <a:solidFill>
                  <a:srgbClr val="C00000"/>
                </a:solidFill>
                <a:effectLst/>
                <a:latin typeface="inter-regular"/>
              </a:rPr>
              <a:t>3</a:t>
            </a:r>
            <a:r>
              <a:rPr lang="en-IN" sz="3400" b="0" i="0" dirty="0">
                <a:solidFill>
                  <a:srgbClr val="000000"/>
                </a:solidFill>
                <a:effectLst/>
                <a:latin typeface="inter-regular"/>
              </a:rPr>
              <a:t>);  </a:t>
            </a:r>
          </a:p>
          <a:p>
            <a:pPr marL="0" indent="0" algn="just">
              <a:buNone/>
            </a:pPr>
            <a:r>
              <a:rPr lang="en-IN" sz="3400" b="0" i="0" dirty="0">
                <a:solidFill>
                  <a:srgbClr val="000000"/>
                </a:solidFill>
                <a:effectLst/>
                <a:latin typeface="inter-regular"/>
              </a:rPr>
              <a:t>}   </a:t>
            </a:r>
          </a:p>
          <a:p>
            <a:pPr marL="0" indent="0" algn="just">
              <a:buNone/>
            </a:pPr>
            <a:r>
              <a:rPr lang="en-IN" sz="3400" b="0" i="0" dirty="0">
                <a:solidFill>
                  <a:srgbClr val="000000"/>
                </a:solidFill>
                <a:effectLst/>
                <a:latin typeface="inter-regular"/>
              </a:rPr>
              <a:t>  </a:t>
            </a:r>
            <a:r>
              <a:rPr lang="en-IN" sz="3400" b="1" i="0" dirty="0">
                <a:solidFill>
                  <a:srgbClr val="006699"/>
                </a:solidFill>
                <a:effectLst/>
                <a:latin typeface="inter-regular"/>
              </a:rPr>
              <a:t>void</a:t>
            </a:r>
            <a:r>
              <a:rPr lang="en-IN" sz="3400" b="0" i="0" dirty="0">
                <a:solidFill>
                  <a:srgbClr val="000000"/>
                </a:solidFill>
                <a:effectLst/>
                <a:latin typeface="inter-regular"/>
              </a:rPr>
              <a:t> loop()  </a:t>
            </a:r>
          </a:p>
          <a:p>
            <a:pPr marL="0" indent="0" algn="just">
              <a:buNone/>
            </a:pPr>
            <a:r>
              <a:rPr lang="en-IN" sz="3400" b="0" i="0" dirty="0">
                <a:solidFill>
                  <a:srgbClr val="000000"/>
                </a:solidFill>
                <a:effectLst/>
                <a:latin typeface="inter-regular"/>
              </a:rPr>
              <a:t>  {  </a:t>
            </a:r>
          </a:p>
          <a:p>
            <a:pPr marL="0" indent="0" algn="just">
              <a:buNone/>
            </a:pPr>
            <a:r>
              <a:rPr lang="en-IN" sz="3400" b="0" i="0" dirty="0">
                <a:solidFill>
                  <a:srgbClr val="000000"/>
                </a:solidFill>
                <a:effectLst/>
                <a:latin typeface="inter-regular"/>
              </a:rPr>
              <a:t>  }  </a:t>
            </a:r>
          </a:p>
          <a:p>
            <a:endParaRPr lang="en-IN" dirty="0"/>
          </a:p>
        </p:txBody>
      </p:sp>
      <p:sp>
        <p:nvSpPr>
          <p:cNvPr id="4" name="Date Placeholder 3">
            <a:extLst>
              <a:ext uri="{FF2B5EF4-FFF2-40B4-BE49-F238E27FC236}">
                <a16:creationId xmlns:a16="http://schemas.microsoft.com/office/drawing/2014/main" id="{7501B3F0-B4DF-3096-39BE-87C692CE5201}"/>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E9AFDD06-DA82-F54F-3DC5-BEF9DE0F7B95}"/>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22254CA2-66BE-DDA3-B577-04789082CDA3}"/>
              </a:ext>
            </a:extLst>
          </p:cNvPr>
          <p:cNvSpPr>
            <a:spLocks noGrp="1"/>
          </p:cNvSpPr>
          <p:nvPr>
            <p:ph type="sldNum" sz="quarter" idx="12"/>
          </p:nvPr>
        </p:nvSpPr>
        <p:spPr/>
        <p:txBody>
          <a:bodyPr/>
          <a:lstStyle/>
          <a:p>
            <a:fld id="{B6F15528-21DE-4FAA-801E-634DDDAF4B2B}" type="slidenum">
              <a:rPr lang="en-US" smtClean="0"/>
              <a:pPr/>
              <a:t>37</a:t>
            </a:fld>
            <a:endParaRPr lang="en-US"/>
          </a:p>
        </p:txBody>
      </p:sp>
      <p:pic>
        <p:nvPicPr>
          <p:cNvPr id="10" name="Picture 9">
            <a:extLst>
              <a:ext uri="{FF2B5EF4-FFF2-40B4-BE49-F238E27FC236}">
                <a16:creationId xmlns:a16="http://schemas.microsoft.com/office/drawing/2014/main" id="{663B2905-600E-F04F-939A-31B3040B4437}"/>
              </a:ext>
            </a:extLst>
          </p:cNvPr>
          <p:cNvPicPr>
            <a:picLocks noChangeAspect="1"/>
          </p:cNvPicPr>
          <p:nvPr/>
        </p:nvPicPr>
        <p:blipFill>
          <a:blip r:embed="rId2"/>
          <a:stretch>
            <a:fillRect/>
          </a:stretch>
        </p:blipFill>
        <p:spPr>
          <a:xfrm>
            <a:off x="5791200" y="4156033"/>
            <a:ext cx="2600325" cy="1438275"/>
          </a:xfrm>
          <a:prstGeom prst="rect">
            <a:avLst/>
          </a:prstGeom>
        </p:spPr>
      </p:pic>
    </p:spTree>
    <p:extLst>
      <p:ext uri="{BB962C8B-B14F-4D97-AF65-F5344CB8AC3E}">
        <p14:creationId xmlns:p14="http://schemas.microsoft.com/office/powerpoint/2010/main" val="72520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C269-51D1-494D-94B1-C02317B75CDF}"/>
              </a:ext>
            </a:extLst>
          </p:cNvPr>
          <p:cNvSpPr>
            <a:spLocks noGrp="1"/>
          </p:cNvSpPr>
          <p:nvPr>
            <p:ph type="title"/>
          </p:nvPr>
        </p:nvSpPr>
        <p:spPr/>
        <p:txBody>
          <a:bodyPr>
            <a:normAutofit fontScale="90000"/>
          </a:bodyPr>
          <a:lstStyle/>
          <a:p>
            <a:r>
              <a:rPr lang="en-IN" sz="4400" b="1" i="0" u="none" strike="noStrike" baseline="0" dirty="0">
                <a:solidFill>
                  <a:srgbClr val="000000"/>
                </a:solidFill>
                <a:latin typeface="Times New Roman" panose="02020603050405020304" pitchFamily="18" charset="0"/>
              </a:rPr>
              <a:t>BREAK &amp; CONTINUE STATEMENT: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B5C4504-BACB-485A-B181-E4BE6C29F05A}"/>
              </a:ext>
            </a:extLst>
          </p:cNvPr>
          <p:cNvSpPr>
            <a:spLocks noGrp="1"/>
          </p:cNvSpPr>
          <p:nvPr>
            <p:ph idx="1"/>
          </p:nvPr>
        </p:nvSpPr>
        <p:spPr/>
        <p:txBody>
          <a:bodyPr>
            <a:normAutofit/>
          </a:bodyPr>
          <a:lstStyle/>
          <a:p>
            <a:pPr algn="just"/>
            <a:r>
              <a:rPr lang="en-US" sz="2400" b="0" i="0" u="none" strike="noStrike" baseline="0" dirty="0">
                <a:solidFill>
                  <a:srgbClr val="000000"/>
                </a:solidFill>
                <a:latin typeface="Times New Roman" panose="02020603050405020304" pitchFamily="18" charset="0"/>
              </a:rPr>
              <a:t>There are two statements built in C programming, break; and continue; to alter the normal flow of a program. </a:t>
            </a:r>
          </a:p>
          <a:p>
            <a:pPr algn="just"/>
            <a:endParaRPr lang="en-US" sz="2400" dirty="0">
              <a:solidFill>
                <a:srgbClr val="000000"/>
              </a:solidFill>
              <a:latin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rPr>
              <a:t>Loops perform a set of repetitive task until text expression becomes false but it is sometimes desirable to skip some statement/s inside loop or terminate the loop immediately without checking the test expression. </a:t>
            </a:r>
          </a:p>
          <a:p>
            <a:pPr algn="just"/>
            <a:r>
              <a:rPr lang="en-US" sz="2400" b="0" i="0" u="none" strike="noStrike" baseline="0" dirty="0">
                <a:solidFill>
                  <a:srgbClr val="000000"/>
                </a:solidFill>
                <a:latin typeface="Times New Roman" panose="02020603050405020304" pitchFamily="18" charset="0"/>
              </a:rPr>
              <a:t>In such cases, break and continue statements are used. The </a:t>
            </a:r>
            <a:r>
              <a:rPr lang="en-US" sz="2400" b="0" i="0" u="none" strike="noStrike" baseline="0" dirty="0" err="1">
                <a:solidFill>
                  <a:srgbClr val="000000"/>
                </a:solidFill>
                <a:latin typeface="Times New Roman" panose="02020603050405020304" pitchFamily="18" charset="0"/>
              </a:rPr>
              <a:t>break;statement</a:t>
            </a:r>
            <a:r>
              <a:rPr lang="en-US" sz="2400" b="0" i="0" u="none" strike="noStrike" baseline="0" dirty="0">
                <a:solidFill>
                  <a:srgbClr val="000000"/>
                </a:solidFill>
                <a:latin typeface="Times New Roman" panose="02020603050405020304" pitchFamily="18" charset="0"/>
              </a:rPr>
              <a:t> is also used in switch statement to exit switch statement. </a:t>
            </a:r>
            <a:endParaRPr lang="en-IN" sz="2400" dirty="0"/>
          </a:p>
        </p:txBody>
      </p:sp>
      <p:sp>
        <p:nvSpPr>
          <p:cNvPr id="4" name="Date Placeholder 3">
            <a:extLst>
              <a:ext uri="{FF2B5EF4-FFF2-40B4-BE49-F238E27FC236}">
                <a16:creationId xmlns:a16="http://schemas.microsoft.com/office/drawing/2014/main" id="{CA78EA32-C49D-4E99-8644-4A62DFD673BF}"/>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AD003A43-AEEF-4767-BDB7-591E0DD26A99}"/>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2C06B3FB-3F2F-4013-8328-6138339442EF}"/>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344573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C269-51D1-494D-94B1-C02317B75CDF}"/>
              </a:ext>
            </a:extLst>
          </p:cNvPr>
          <p:cNvSpPr>
            <a:spLocks noGrp="1"/>
          </p:cNvSpPr>
          <p:nvPr>
            <p:ph type="title"/>
          </p:nvPr>
        </p:nvSpPr>
        <p:spPr/>
        <p:txBody>
          <a:bodyPr>
            <a:normAutofit/>
          </a:bodyPr>
          <a:lstStyle/>
          <a:p>
            <a:r>
              <a:rPr lang="en-IN" sz="4000" b="1" dirty="0">
                <a:solidFill>
                  <a:srgbClr val="000000"/>
                </a:solidFill>
                <a:latin typeface="Times New Roman" panose="02020603050405020304" pitchFamily="18" charset="0"/>
              </a:rPr>
              <a:t>B</a:t>
            </a:r>
            <a:r>
              <a:rPr lang="en-IN" sz="4000" b="1" i="0" u="none" strike="noStrike" baseline="0" dirty="0">
                <a:solidFill>
                  <a:srgbClr val="000000"/>
                </a:solidFill>
                <a:latin typeface="Times New Roman" panose="02020603050405020304" pitchFamily="18" charset="0"/>
              </a:rPr>
              <a:t>reak Statement </a:t>
            </a:r>
            <a:endParaRPr lang="en-IN" sz="4000" dirty="0"/>
          </a:p>
        </p:txBody>
      </p:sp>
      <p:sp>
        <p:nvSpPr>
          <p:cNvPr id="3" name="Content Placeholder 2">
            <a:extLst>
              <a:ext uri="{FF2B5EF4-FFF2-40B4-BE49-F238E27FC236}">
                <a16:creationId xmlns:a16="http://schemas.microsoft.com/office/drawing/2014/main" id="{9B5C4504-BACB-485A-B181-E4BE6C29F05A}"/>
              </a:ext>
            </a:extLst>
          </p:cNvPr>
          <p:cNvSpPr>
            <a:spLocks noGrp="1"/>
          </p:cNvSpPr>
          <p:nvPr>
            <p:ph idx="1"/>
          </p:nvPr>
        </p:nvSpPr>
        <p:spPr/>
        <p:txBody>
          <a:bodyPr>
            <a:normAutofit/>
          </a:bodyPr>
          <a:lstStyle/>
          <a:p>
            <a:pPr algn="just"/>
            <a:r>
              <a:rPr lang="en-US" b="0" i="0" u="none" strike="noStrike" baseline="0" dirty="0">
                <a:solidFill>
                  <a:srgbClr val="000000"/>
                </a:solidFill>
                <a:latin typeface="Times New Roman" panose="02020603050405020304" pitchFamily="18" charset="0"/>
              </a:rPr>
              <a:t>In C programming, break is used in terminating the loop immediately after it is encountered. The break statement is used with conditional if statement. </a:t>
            </a:r>
          </a:p>
          <a:p>
            <a:pPr algn="just"/>
            <a:r>
              <a:rPr lang="en-IN" b="0" i="0" u="none" strike="noStrike" baseline="0" dirty="0">
                <a:solidFill>
                  <a:srgbClr val="000000"/>
                </a:solidFill>
                <a:latin typeface="Times New Roman" panose="02020603050405020304" pitchFamily="18" charset="0"/>
              </a:rPr>
              <a:t>Syntax of break statement </a:t>
            </a:r>
          </a:p>
          <a:p>
            <a:pPr marL="0" indent="0" algn="just">
              <a:buNone/>
            </a:pPr>
            <a:r>
              <a:rPr lang="en-IN" b="0" i="0" u="none" strike="noStrike" baseline="0" dirty="0">
                <a:solidFill>
                  <a:srgbClr val="000000"/>
                </a:solidFill>
                <a:latin typeface="Times New Roman" panose="02020603050405020304" pitchFamily="18" charset="0"/>
              </a:rPr>
              <a:t>               break; </a:t>
            </a:r>
          </a:p>
          <a:p>
            <a:pPr algn="just"/>
            <a:r>
              <a:rPr lang="en-US" b="0" i="0" u="none" strike="noStrike" baseline="0" dirty="0">
                <a:solidFill>
                  <a:srgbClr val="000000"/>
                </a:solidFill>
                <a:latin typeface="Times New Roman" panose="02020603050405020304" pitchFamily="18" charset="0"/>
              </a:rPr>
              <a:t>The break statement can be used in terminating all three loops for, while and do...while loops. </a:t>
            </a:r>
            <a:endParaRPr lang="en-IN" dirty="0"/>
          </a:p>
        </p:txBody>
      </p:sp>
      <p:sp>
        <p:nvSpPr>
          <p:cNvPr id="4" name="Date Placeholder 3">
            <a:extLst>
              <a:ext uri="{FF2B5EF4-FFF2-40B4-BE49-F238E27FC236}">
                <a16:creationId xmlns:a16="http://schemas.microsoft.com/office/drawing/2014/main" id="{CA78EA32-C49D-4E99-8644-4A62DFD673BF}"/>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AD003A43-AEEF-4767-BDB7-591E0DD26A99}"/>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2C06B3FB-3F2F-4013-8328-6138339442EF}"/>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418198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AF1A-5759-4E9F-A0E1-0077F1D3BA34}"/>
              </a:ext>
            </a:extLst>
          </p:cNvPr>
          <p:cNvSpPr>
            <a:spLocks noGrp="1"/>
          </p:cNvSpPr>
          <p:nvPr>
            <p:ph type="title"/>
          </p:nvPr>
        </p:nvSpPr>
        <p:spPr>
          <a:xfrm>
            <a:off x="457200" y="274638"/>
            <a:ext cx="8229600" cy="639762"/>
          </a:xfrm>
        </p:spPr>
        <p:txBody>
          <a:bodyPr>
            <a:normAutofit fontScale="90000"/>
          </a:bodyPr>
          <a:lstStyle/>
          <a:p>
            <a:r>
              <a:rPr lang="en-IN" sz="4400" b="0" i="0" u="none" strike="noStrike" baseline="0" dirty="0">
                <a:solidFill>
                  <a:srgbClr val="000000"/>
                </a:solidFill>
                <a:latin typeface="Calibri" panose="020F0502020204030204" pitchFamily="34" charset="0"/>
              </a:rPr>
              <a:t> IF STATEMENT </a:t>
            </a:r>
            <a:endParaRPr lang="en-IN" dirty="0"/>
          </a:p>
        </p:txBody>
      </p:sp>
      <p:sp>
        <p:nvSpPr>
          <p:cNvPr id="3" name="Content Placeholder 2">
            <a:extLst>
              <a:ext uri="{FF2B5EF4-FFF2-40B4-BE49-F238E27FC236}">
                <a16:creationId xmlns:a16="http://schemas.microsoft.com/office/drawing/2014/main" id="{1C4B7942-7262-45BB-9852-8FBCFF815829}"/>
              </a:ext>
            </a:extLst>
          </p:cNvPr>
          <p:cNvSpPr>
            <a:spLocks noGrp="1"/>
          </p:cNvSpPr>
          <p:nvPr>
            <p:ph idx="1"/>
          </p:nvPr>
        </p:nvSpPr>
        <p:spPr>
          <a:xfrm>
            <a:off x="457200" y="914400"/>
            <a:ext cx="8229600" cy="5211763"/>
          </a:xfrm>
        </p:spPr>
        <p:txBody>
          <a:bodyPr>
            <a:noAutofit/>
          </a:bodyPr>
          <a:lstStyle/>
          <a:p>
            <a:r>
              <a:rPr lang="en-US" sz="2800" dirty="0">
                <a:latin typeface="Times New Roman" panose="02020603050405020304" pitchFamily="18" charset="0"/>
                <a:cs typeface="Times New Roman" panose="02020603050405020304" pitchFamily="18" charset="0"/>
              </a:rPr>
              <a:t>Execute a set of statements if and only if some condition is met</a:t>
            </a:r>
          </a:p>
          <a:p>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28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28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0000"/>
              </a:solidFill>
              <a:latin typeface="Times New Roman" panose="02020603050405020304" pitchFamily="18" charset="0"/>
              <a:cs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The if statement checks whether the text expression inside parenthesis () is true or not. </a:t>
            </a:r>
          </a:p>
          <a:p>
            <a:r>
              <a:rPr lang="en-US" sz="2800" b="0" i="0" u="none" strike="noStrike" baseline="0" dirty="0">
                <a:solidFill>
                  <a:srgbClr val="000000"/>
                </a:solidFill>
                <a:latin typeface="Times New Roman" panose="02020603050405020304" pitchFamily="18" charset="0"/>
                <a:cs typeface="Times New Roman" panose="02020603050405020304" pitchFamily="18" charset="0"/>
              </a:rPr>
              <a:t>If the test expression is true, statement/s inside the body of if statement is executed but if test is false, statement/s inside body of if is ignored. </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21A8789-9605-4A2F-A576-6499EBB2F4C5}"/>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F288861D-5964-44D3-ACDE-7132025E6AEB}"/>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56B6D65D-D7CC-4831-BF45-47C781117F99}"/>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9" name="Picture 8">
            <a:extLst>
              <a:ext uri="{FF2B5EF4-FFF2-40B4-BE49-F238E27FC236}">
                <a16:creationId xmlns:a16="http://schemas.microsoft.com/office/drawing/2014/main" id="{5FA5CE59-78AF-4ED9-2E8E-73C16F7AA067}"/>
              </a:ext>
            </a:extLst>
          </p:cNvPr>
          <p:cNvPicPr>
            <a:picLocks noChangeAspect="1"/>
          </p:cNvPicPr>
          <p:nvPr/>
        </p:nvPicPr>
        <p:blipFill>
          <a:blip r:embed="rId2"/>
          <a:stretch>
            <a:fillRect/>
          </a:stretch>
        </p:blipFill>
        <p:spPr>
          <a:xfrm>
            <a:off x="3581400" y="1447800"/>
            <a:ext cx="3048000" cy="2332137"/>
          </a:xfrm>
          <a:prstGeom prst="rect">
            <a:avLst/>
          </a:prstGeom>
        </p:spPr>
      </p:pic>
    </p:spTree>
    <p:extLst>
      <p:ext uri="{BB962C8B-B14F-4D97-AF65-F5344CB8AC3E}">
        <p14:creationId xmlns:p14="http://schemas.microsoft.com/office/powerpoint/2010/main" val="3179078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C269-51D1-494D-94B1-C02317B75CDF}"/>
              </a:ext>
            </a:extLst>
          </p:cNvPr>
          <p:cNvSpPr>
            <a:spLocks noGrp="1"/>
          </p:cNvSpPr>
          <p:nvPr>
            <p:ph type="title"/>
          </p:nvPr>
        </p:nvSpPr>
        <p:spPr/>
        <p:txBody>
          <a:bodyPr/>
          <a:lstStyle/>
          <a:p>
            <a:r>
              <a:rPr lang="en-US" dirty="0"/>
              <a:t>Flow Chart of </a:t>
            </a:r>
            <a:r>
              <a:rPr lang="en-IN" sz="4400" b="1" dirty="0">
                <a:solidFill>
                  <a:srgbClr val="000000"/>
                </a:solidFill>
                <a:latin typeface="Times New Roman" panose="02020603050405020304" pitchFamily="18" charset="0"/>
              </a:rPr>
              <a:t>B</a:t>
            </a:r>
            <a:r>
              <a:rPr lang="en-IN" sz="4400" b="1" i="0" u="none" strike="noStrike" baseline="0" dirty="0">
                <a:solidFill>
                  <a:srgbClr val="000000"/>
                </a:solidFill>
                <a:latin typeface="Times New Roman" panose="02020603050405020304" pitchFamily="18" charset="0"/>
              </a:rPr>
              <a:t>reak Statement </a:t>
            </a:r>
            <a:endParaRPr lang="en-IN" dirty="0"/>
          </a:p>
        </p:txBody>
      </p:sp>
      <p:pic>
        <p:nvPicPr>
          <p:cNvPr id="8" name="Content Placeholder 7">
            <a:extLst>
              <a:ext uri="{FF2B5EF4-FFF2-40B4-BE49-F238E27FC236}">
                <a16:creationId xmlns:a16="http://schemas.microsoft.com/office/drawing/2014/main" id="{7D5A829C-DC0E-B237-0A89-5A05660C09E8}"/>
              </a:ext>
            </a:extLst>
          </p:cNvPr>
          <p:cNvPicPr>
            <a:picLocks noGrp="1" noChangeAspect="1"/>
          </p:cNvPicPr>
          <p:nvPr>
            <p:ph idx="1"/>
          </p:nvPr>
        </p:nvPicPr>
        <p:blipFill>
          <a:blip r:embed="rId2"/>
          <a:stretch>
            <a:fillRect/>
          </a:stretch>
        </p:blipFill>
        <p:spPr>
          <a:xfrm>
            <a:off x="1789837" y="1981200"/>
            <a:ext cx="5630064" cy="3048000"/>
          </a:xfrm>
        </p:spPr>
      </p:pic>
      <p:sp>
        <p:nvSpPr>
          <p:cNvPr id="4" name="Date Placeholder 3">
            <a:extLst>
              <a:ext uri="{FF2B5EF4-FFF2-40B4-BE49-F238E27FC236}">
                <a16:creationId xmlns:a16="http://schemas.microsoft.com/office/drawing/2014/main" id="{CA78EA32-C49D-4E99-8644-4A62DFD673BF}"/>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AD003A43-AEEF-4767-BDB7-591E0DD26A99}"/>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2C06B3FB-3F2F-4013-8328-6138339442EF}"/>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859962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13D3-028E-21DF-4035-FA038C55A39A}"/>
              </a:ext>
            </a:extLst>
          </p:cNvPr>
          <p:cNvSpPr>
            <a:spLocks noGrp="1"/>
          </p:cNvSpPr>
          <p:nvPr>
            <p:ph type="title"/>
          </p:nvPr>
        </p:nvSpPr>
        <p:spPr/>
        <p:txBody>
          <a:bodyPr>
            <a:normAutofit fontScale="90000"/>
          </a:bodyPr>
          <a:lstStyle/>
          <a:p>
            <a:r>
              <a:rPr lang="en-IN" sz="4400" b="1" i="0" u="none" strike="noStrike" baseline="0" dirty="0">
                <a:solidFill>
                  <a:srgbClr val="000000"/>
                </a:solidFill>
                <a:latin typeface="Times New Roman" panose="02020603050405020304" pitchFamily="18" charset="0"/>
              </a:rPr>
              <a:t>CONTINUE STATEMENT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8600CC6-4D44-1116-547B-68DF518F8DEC}"/>
              </a:ext>
            </a:extLst>
          </p:cNvPr>
          <p:cNvSpPr>
            <a:spLocks noGrp="1"/>
          </p:cNvSpPr>
          <p:nvPr>
            <p:ph idx="1"/>
          </p:nvPr>
        </p:nvSpPr>
        <p:spPr/>
        <p:txBody>
          <a:bodyPr>
            <a:normAutofit/>
          </a:bodyPr>
          <a:lstStyle/>
          <a:p>
            <a:r>
              <a:rPr lang="en-US" sz="2800" b="0" i="0" u="none" strike="noStrike" baseline="0" dirty="0">
                <a:solidFill>
                  <a:srgbClr val="000000"/>
                </a:solidFill>
                <a:latin typeface="Times New Roman" panose="02020603050405020304" pitchFamily="18" charset="0"/>
              </a:rPr>
              <a:t>It is sometimes desirable to skip some statements inside the loop. In such cases, continue statements are used. </a:t>
            </a:r>
          </a:p>
          <a:p>
            <a:r>
              <a:rPr lang="en-IN" sz="2800" b="0" i="0" u="none" strike="noStrike" baseline="0" dirty="0">
                <a:solidFill>
                  <a:srgbClr val="000000"/>
                </a:solidFill>
                <a:latin typeface="Times New Roman" panose="02020603050405020304" pitchFamily="18" charset="0"/>
              </a:rPr>
              <a:t>Syntax of continue Statement </a:t>
            </a:r>
          </a:p>
          <a:p>
            <a:pPr marL="0" indent="0">
              <a:buNone/>
            </a:pPr>
            <a:r>
              <a:rPr lang="en-IN" sz="2800" b="0" i="0" u="none" strike="noStrike" baseline="0" dirty="0">
                <a:solidFill>
                  <a:srgbClr val="000000"/>
                </a:solidFill>
                <a:latin typeface="Times New Roman" panose="02020603050405020304" pitchFamily="18" charset="0"/>
              </a:rPr>
              <a:t>	continue; </a:t>
            </a:r>
          </a:p>
          <a:p>
            <a:r>
              <a:rPr lang="en-US" sz="2800" b="0" i="0" u="none" strike="noStrike" baseline="0" dirty="0">
                <a:solidFill>
                  <a:srgbClr val="000000"/>
                </a:solidFill>
                <a:latin typeface="Times New Roman" panose="02020603050405020304" pitchFamily="18" charset="0"/>
              </a:rPr>
              <a:t>Just like break, continue is also used with conditional if statement. </a:t>
            </a:r>
            <a:endParaRPr lang="en-IN" sz="2800" dirty="0"/>
          </a:p>
        </p:txBody>
      </p:sp>
      <p:sp>
        <p:nvSpPr>
          <p:cNvPr id="4" name="Date Placeholder 3">
            <a:extLst>
              <a:ext uri="{FF2B5EF4-FFF2-40B4-BE49-F238E27FC236}">
                <a16:creationId xmlns:a16="http://schemas.microsoft.com/office/drawing/2014/main" id="{13B4DD01-FD26-9650-F532-BBDE8A36FD46}"/>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762C3581-6555-CE4D-DC8A-D87F1023BFDB}"/>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98883F7F-BEEF-A320-B3FD-D6E1C5908A83}"/>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77772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7E30-D1E2-95FD-7CBC-2F9F43161967}"/>
              </a:ext>
            </a:extLst>
          </p:cNvPr>
          <p:cNvSpPr>
            <a:spLocks noGrp="1"/>
          </p:cNvSpPr>
          <p:nvPr>
            <p:ph type="title"/>
          </p:nvPr>
        </p:nvSpPr>
        <p:spPr/>
        <p:txBody>
          <a:bodyPr/>
          <a:lstStyle/>
          <a:p>
            <a:r>
              <a:rPr lang="en-US" dirty="0"/>
              <a:t>Syntax of Continue Statement</a:t>
            </a:r>
            <a:endParaRPr lang="en-IN" dirty="0"/>
          </a:p>
        </p:txBody>
      </p:sp>
      <p:pic>
        <p:nvPicPr>
          <p:cNvPr id="8" name="Content Placeholder 7">
            <a:extLst>
              <a:ext uri="{FF2B5EF4-FFF2-40B4-BE49-F238E27FC236}">
                <a16:creationId xmlns:a16="http://schemas.microsoft.com/office/drawing/2014/main" id="{94F377E3-EBE3-0D44-0F5C-C2EC3AA1AC5B}"/>
              </a:ext>
            </a:extLst>
          </p:cNvPr>
          <p:cNvPicPr>
            <a:picLocks noGrp="1" noChangeAspect="1"/>
          </p:cNvPicPr>
          <p:nvPr>
            <p:ph idx="1"/>
          </p:nvPr>
        </p:nvPicPr>
        <p:blipFill>
          <a:blip r:embed="rId2"/>
          <a:stretch>
            <a:fillRect/>
          </a:stretch>
        </p:blipFill>
        <p:spPr>
          <a:xfrm>
            <a:off x="990600" y="1752600"/>
            <a:ext cx="7155586" cy="3505200"/>
          </a:xfrm>
        </p:spPr>
      </p:pic>
      <p:sp>
        <p:nvSpPr>
          <p:cNvPr id="4" name="Date Placeholder 3">
            <a:extLst>
              <a:ext uri="{FF2B5EF4-FFF2-40B4-BE49-F238E27FC236}">
                <a16:creationId xmlns:a16="http://schemas.microsoft.com/office/drawing/2014/main" id="{A708CE08-09BF-DB89-F610-D83D4ADB6DD8}"/>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72842639-10C7-08FC-CBEB-0BFEE35B6749}"/>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D9556C22-D194-A171-A7F2-B76553AAC981}"/>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9801401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1004-04CC-FB70-C1FF-E73006C2B406}"/>
              </a:ext>
            </a:extLst>
          </p:cNvPr>
          <p:cNvSpPr>
            <a:spLocks noGrp="1"/>
          </p:cNvSpPr>
          <p:nvPr>
            <p:ph type="title"/>
          </p:nvPr>
        </p:nvSpPr>
        <p:spPr/>
        <p:txBody>
          <a:bodyPr>
            <a:normAutofit/>
          </a:bodyPr>
          <a:lstStyle/>
          <a:p>
            <a:r>
              <a:rPr lang="en-IN" sz="3200" b="1" i="0" u="none" strike="noStrike" baseline="0" dirty="0">
                <a:solidFill>
                  <a:srgbClr val="000000"/>
                </a:solidFill>
                <a:latin typeface="Times New Roman" panose="02020603050405020304" pitchFamily="18" charset="0"/>
              </a:rPr>
              <a:t>SWITCH CASE STATEMENT: </a:t>
            </a:r>
            <a:endParaRPr lang="en-IN" sz="3200" dirty="0"/>
          </a:p>
        </p:txBody>
      </p:sp>
      <p:sp>
        <p:nvSpPr>
          <p:cNvPr id="3" name="Content Placeholder 2">
            <a:extLst>
              <a:ext uri="{FF2B5EF4-FFF2-40B4-BE49-F238E27FC236}">
                <a16:creationId xmlns:a16="http://schemas.microsoft.com/office/drawing/2014/main" id="{0ABA1759-EAD7-9F50-0EBE-808539E26C07}"/>
              </a:ext>
            </a:extLst>
          </p:cNvPr>
          <p:cNvSpPr>
            <a:spLocks noGrp="1"/>
          </p:cNvSpPr>
          <p:nvPr>
            <p:ph idx="1"/>
          </p:nvPr>
        </p:nvSpPr>
        <p:spPr/>
        <p:txBody>
          <a:bodyPr>
            <a:normAutofit lnSpcReduction="10000"/>
          </a:bodyPr>
          <a:lstStyle/>
          <a:p>
            <a:r>
              <a:rPr lang="en-US" b="0" i="0" u="none" strike="noStrike" baseline="0" dirty="0">
                <a:solidFill>
                  <a:srgbClr val="000000"/>
                </a:solidFill>
                <a:latin typeface="Times New Roman" panose="02020603050405020304" pitchFamily="18" charset="0"/>
              </a:rPr>
              <a:t>Decision making are needed when, the program encounters the situation to choose a particular statement among many statements.</a:t>
            </a:r>
          </a:p>
          <a:p>
            <a:r>
              <a:rPr lang="en-US" b="0" i="0" u="none" strike="noStrike" baseline="0" dirty="0">
                <a:solidFill>
                  <a:srgbClr val="000000"/>
                </a:solidFill>
                <a:latin typeface="Times New Roman" panose="02020603050405020304" pitchFamily="18" charset="0"/>
              </a:rPr>
              <a:t>If a programmer has to choose one block of statement among many alternatives, nested if...else can be used but, this makes programming logic complex. </a:t>
            </a:r>
          </a:p>
          <a:p>
            <a:r>
              <a:rPr lang="en-US" b="0" i="0" u="none" strike="noStrike" baseline="0" dirty="0">
                <a:solidFill>
                  <a:srgbClr val="000000"/>
                </a:solidFill>
                <a:latin typeface="Times New Roman" panose="02020603050405020304" pitchFamily="18" charset="0"/>
              </a:rPr>
              <a:t>This type of problem can be handled in C programming using switch statement. </a:t>
            </a:r>
            <a:endParaRPr lang="en-IN" dirty="0"/>
          </a:p>
        </p:txBody>
      </p:sp>
      <p:sp>
        <p:nvSpPr>
          <p:cNvPr id="4" name="Date Placeholder 3">
            <a:extLst>
              <a:ext uri="{FF2B5EF4-FFF2-40B4-BE49-F238E27FC236}">
                <a16:creationId xmlns:a16="http://schemas.microsoft.com/office/drawing/2014/main" id="{81702A56-7ACB-8286-DED3-4D93590F38C5}"/>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8D40C72A-4759-7133-680D-C3C60C9210D7}"/>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632A360F-EADA-C115-11FC-93D34794B448}"/>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322917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A1C1-BAF9-3CB5-2E56-E0CAE7D69B14}"/>
              </a:ext>
            </a:extLst>
          </p:cNvPr>
          <p:cNvSpPr>
            <a:spLocks noGrp="1"/>
          </p:cNvSpPr>
          <p:nvPr>
            <p:ph type="title"/>
          </p:nvPr>
        </p:nvSpPr>
        <p:spPr>
          <a:xfrm>
            <a:off x="457200" y="274638"/>
            <a:ext cx="8229600" cy="563562"/>
          </a:xfrm>
        </p:spPr>
        <p:txBody>
          <a:bodyPr>
            <a:normAutofit fontScale="90000"/>
          </a:bodyPr>
          <a:lstStyle/>
          <a:p>
            <a:r>
              <a:rPr lang="en-IN" sz="4400" b="0" i="0" u="none" strike="noStrike" baseline="0" dirty="0">
                <a:solidFill>
                  <a:srgbClr val="000000"/>
                </a:solidFill>
                <a:latin typeface="Times New Roman" panose="02020603050405020304" pitchFamily="18" charset="0"/>
              </a:rPr>
              <a:t>Syntax of switch...case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0BEAD03-DA0C-C94C-E642-C3A3CF6ABE39}"/>
              </a:ext>
            </a:extLst>
          </p:cNvPr>
          <p:cNvSpPr>
            <a:spLocks noGrp="1"/>
          </p:cNvSpPr>
          <p:nvPr>
            <p:ph idx="1"/>
          </p:nvPr>
        </p:nvSpPr>
        <p:spPr>
          <a:xfrm>
            <a:off x="457200" y="990600"/>
            <a:ext cx="8229600" cy="5135563"/>
          </a:xfrm>
        </p:spPr>
        <p:txBody>
          <a:bodyPr>
            <a:noAutofit/>
          </a:bodyPr>
          <a:lstStyle/>
          <a:p>
            <a:pPr marL="0" indent="0">
              <a:buNone/>
            </a:pPr>
            <a:r>
              <a:rPr lang="en-IN" sz="2400" b="0" i="0" u="none" strike="noStrike" baseline="0" dirty="0">
                <a:solidFill>
                  <a:srgbClr val="000000"/>
                </a:solidFill>
                <a:latin typeface="Times New Roman" panose="02020603050405020304" pitchFamily="18" charset="0"/>
              </a:rPr>
              <a:t>switch (</a:t>
            </a:r>
            <a:r>
              <a:rPr lang="en-IN" sz="2400" b="0" i="1" u="none" strike="noStrike" baseline="0" dirty="0">
                <a:solidFill>
                  <a:srgbClr val="000000"/>
                </a:solidFill>
                <a:latin typeface="Times New Roman" panose="02020603050405020304" pitchFamily="18" charset="0"/>
              </a:rPr>
              <a:t>n</a:t>
            </a:r>
            <a:r>
              <a:rPr lang="en-IN" sz="2400" b="0" i="0" u="none" strike="noStrike" baseline="0" dirty="0">
                <a:solidFill>
                  <a:srgbClr val="000000"/>
                </a:solidFill>
                <a:latin typeface="Times New Roman" panose="02020603050405020304" pitchFamily="18" charset="0"/>
              </a:rPr>
              <a:t>) { </a:t>
            </a:r>
          </a:p>
          <a:p>
            <a:pPr marL="0" indent="0">
              <a:buNone/>
            </a:pPr>
            <a:r>
              <a:rPr lang="en-IN" sz="2400" b="0" i="0" u="none" strike="noStrike" baseline="0" dirty="0">
                <a:solidFill>
                  <a:srgbClr val="000000"/>
                </a:solidFill>
                <a:latin typeface="Times New Roman" panose="02020603050405020304" pitchFamily="18" charset="0"/>
              </a:rPr>
              <a:t>case constant1: </a:t>
            </a:r>
          </a:p>
          <a:p>
            <a:pPr marL="0" indent="0">
              <a:buNone/>
            </a:pPr>
            <a:r>
              <a:rPr lang="en-US" sz="2400" b="0" i="0" u="none" strike="noStrike" baseline="0" dirty="0">
                <a:solidFill>
                  <a:srgbClr val="000000"/>
                </a:solidFill>
                <a:latin typeface="Times New Roman" panose="02020603050405020304" pitchFamily="18" charset="0"/>
              </a:rPr>
              <a:t>code/s to be executed if </a:t>
            </a:r>
            <a:r>
              <a:rPr lang="en-US" sz="2400" b="0" i="1" u="none" strike="noStrike" baseline="0" dirty="0">
                <a:solidFill>
                  <a:srgbClr val="000000"/>
                </a:solidFill>
                <a:latin typeface="Times New Roman" panose="02020603050405020304" pitchFamily="18" charset="0"/>
              </a:rPr>
              <a:t>n </a:t>
            </a:r>
            <a:r>
              <a:rPr lang="en-US" sz="2400" b="0" i="0" u="none" strike="noStrike" baseline="0" dirty="0">
                <a:solidFill>
                  <a:srgbClr val="000000"/>
                </a:solidFill>
                <a:latin typeface="Times New Roman" panose="02020603050405020304" pitchFamily="18" charset="0"/>
              </a:rPr>
              <a:t>equals to </a:t>
            </a:r>
            <a:r>
              <a:rPr lang="en-US" sz="2400" b="0" i="1" u="none" strike="noStrike" baseline="0" dirty="0">
                <a:solidFill>
                  <a:srgbClr val="000000"/>
                </a:solidFill>
                <a:latin typeface="Times New Roman" panose="02020603050405020304" pitchFamily="18" charset="0"/>
              </a:rPr>
              <a:t>constant1</a:t>
            </a:r>
            <a:r>
              <a:rPr lang="en-US" sz="2400" b="0" i="0" u="none" strike="noStrike" baseline="0" dirty="0">
                <a:solidFill>
                  <a:srgbClr val="000000"/>
                </a:solidFill>
                <a:latin typeface="Times New Roman" panose="02020603050405020304" pitchFamily="18" charset="0"/>
              </a:rPr>
              <a:t>; </a:t>
            </a:r>
          </a:p>
          <a:p>
            <a:pPr marL="0" indent="0">
              <a:buNone/>
            </a:pPr>
            <a:r>
              <a:rPr lang="en-IN" sz="2400" b="0" i="0" u="none" strike="noStrike" baseline="0" dirty="0">
                <a:solidFill>
                  <a:srgbClr val="000000"/>
                </a:solidFill>
                <a:latin typeface="Times New Roman" panose="02020603050405020304" pitchFamily="18" charset="0"/>
              </a:rPr>
              <a:t>break; </a:t>
            </a:r>
          </a:p>
          <a:p>
            <a:pPr marL="0" indent="0">
              <a:buNone/>
            </a:pPr>
            <a:r>
              <a:rPr lang="en-IN" sz="2400" b="0" i="0" u="none" strike="noStrike" baseline="0" dirty="0">
                <a:solidFill>
                  <a:srgbClr val="000000"/>
                </a:solidFill>
                <a:latin typeface="Times New Roman" panose="02020603050405020304" pitchFamily="18" charset="0"/>
              </a:rPr>
              <a:t>case </a:t>
            </a:r>
            <a:r>
              <a:rPr lang="en-IN" sz="2400" b="0" i="1" u="none" strike="noStrike" baseline="0" dirty="0">
                <a:solidFill>
                  <a:srgbClr val="000000"/>
                </a:solidFill>
                <a:latin typeface="Times New Roman" panose="02020603050405020304" pitchFamily="18" charset="0"/>
              </a:rPr>
              <a:t>constant2</a:t>
            </a:r>
            <a:r>
              <a:rPr lang="en-IN" sz="2400" b="0" i="0" u="none" strike="noStrike" baseline="0" dirty="0">
                <a:solidFill>
                  <a:srgbClr val="000000"/>
                </a:solidFill>
                <a:latin typeface="Times New Roman" panose="02020603050405020304" pitchFamily="18" charset="0"/>
              </a:rPr>
              <a:t>: </a:t>
            </a:r>
          </a:p>
          <a:p>
            <a:pPr marL="0" indent="0">
              <a:buNone/>
            </a:pPr>
            <a:r>
              <a:rPr lang="en-US" sz="2400" b="0" i="0" u="none" strike="noStrike" baseline="0" dirty="0">
                <a:solidFill>
                  <a:srgbClr val="000000"/>
                </a:solidFill>
                <a:latin typeface="Times New Roman" panose="02020603050405020304" pitchFamily="18" charset="0"/>
              </a:rPr>
              <a:t>code/s to be executed if </a:t>
            </a:r>
            <a:r>
              <a:rPr lang="en-US" sz="2400" b="0" i="1" u="none" strike="noStrike" baseline="0" dirty="0">
                <a:solidFill>
                  <a:srgbClr val="000000"/>
                </a:solidFill>
                <a:latin typeface="Times New Roman" panose="02020603050405020304" pitchFamily="18" charset="0"/>
              </a:rPr>
              <a:t>n </a:t>
            </a:r>
            <a:r>
              <a:rPr lang="en-US" sz="2400" b="0" i="0" u="none" strike="noStrike" baseline="0" dirty="0">
                <a:solidFill>
                  <a:srgbClr val="000000"/>
                </a:solidFill>
                <a:latin typeface="Times New Roman" panose="02020603050405020304" pitchFamily="18" charset="0"/>
              </a:rPr>
              <a:t>equals to </a:t>
            </a:r>
            <a:r>
              <a:rPr lang="en-US" sz="2400" b="0" i="1" u="none" strike="noStrike" baseline="0" dirty="0">
                <a:solidFill>
                  <a:srgbClr val="000000"/>
                </a:solidFill>
                <a:latin typeface="Times New Roman" panose="02020603050405020304" pitchFamily="18" charset="0"/>
              </a:rPr>
              <a:t>constant2</a:t>
            </a:r>
            <a:r>
              <a:rPr lang="en-US" sz="2400" b="0" i="0" u="none" strike="noStrike" baseline="0" dirty="0">
                <a:solidFill>
                  <a:srgbClr val="000000"/>
                </a:solidFill>
                <a:latin typeface="Times New Roman" panose="02020603050405020304" pitchFamily="18" charset="0"/>
              </a:rPr>
              <a:t>; </a:t>
            </a:r>
          </a:p>
          <a:p>
            <a:pPr marL="0" indent="0">
              <a:buNone/>
            </a:pPr>
            <a:r>
              <a:rPr lang="en-IN" sz="2400" b="0" i="0" u="none" strike="noStrike" baseline="0" dirty="0">
                <a:solidFill>
                  <a:srgbClr val="000000"/>
                </a:solidFill>
                <a:latin typeface="Times New Roman" panose="02020603050405020304" pitchFamily="18" charset="0"/>
              </a:rPr>
              <a:t>break; </a:t>
            </a:r>
          </a:p>
          <a:p>
            <a:pPr marL="0" indent="0">
              <a:buNone/>
            </a:pPr>
            <a:r>
              <a:rPr lang="en-IN" sz="2400" b="0" i="0" u="none" strike="noStrike" baseline="0" dirty="0">
                <a:solidFill>
                  <a:srgbClr val="000000"/>
                </a:solidFill>
                <a:latin typeface="Times New Roman" panose="02020603050405020304" pitchFamily="18" charset="0"/>
              </a:rPr>
              <a:t>. </a:t>
            </a:r>
          </a:p>
          <a:p>
            <a:pPr marL="0" indent="0">
              <a:buNone/>
            </a:pPr>
            <a:r>
              <a:rPr lang="en-IN" sz="2400" b="0" i="0" u="none" strike="noStrike" baseline="0" dirty="0">
                <a:solidFill>
                  <a:srgbClr val="000000"/>
                </a:solidFill>
                <a:latin typeface="Times New Roman" panose="02020603050405020304" pitchFamily="18" charset="0"/>
              </a:rPr>
              <a:t>. </a:t>
            </a:r>
          </a:p>
          <a:p>
            <a:pPr marL="0" indent="0">
              <a:buNone/>
            </a:pPr>
            <a:r>
              <a:rPr lang="en-IN" sz="2400" b="0" i="0" u="none" strike="noStrike" baseline="0" dirty="0">
                <a:solidFill>
                  <a:srgbClr val="000000"/>
                </a:solidFill>
                <a:latin typeface="Times New Roman" panose="02020603050405020304" pitchFamily="18" charset="0"/>
              </a:rPr>
              <a:t>default: </a:t>
            </a:r>
          </a:p>
          <a:p>
            <a:pPr marL="0" indent="0">
              <a:buNone/>
            </a:pPr>
            <a:r>
              <a:rPr lang="en-US" sz="2400" b="0" i="0" u="none" strike="noStrike" baseline="0" dirty="0">
                <a:solidFill>
                  <a:srgbClr val="000000"/>
                </a:solidFill>
                <a:latin typeface="Times New Roman" panose="02020603050405020304" pitchFamily="18" charset="0"/>
              </a:rPr>
              <a:t>code/s to be executed if </a:t>
            </a:r>
            <a:r>
              <a:rPr lang="en-US" sz="2400" b="0" i="1" u="none" strike="noStrike" baseline="0" dirty="0">
                <a:solidFill>
                  <a:srgbClr val="000000"/>
                </a:solidFill>
                <a:latin typeface="Times New Roman" panose="02020603050405020304" pitchFamily="18" charset="0"/>
              </a:rPr>
              <a:t>n </a:t>
            </a:r>
            <a:r>
              <a:rPr lang="en-US" sz="2400" b="0" i="0" u="none" strike="noStrike" baseline="0" dirty="0">
                <a:solidFill>
                  <a:srgbClr val="000000"/>
                </a:solidFill>
                <a:latin typeface="Times New Roman" panose="02020603050405020304" pitchFamily="18" charset="0"/>
              </a:rPr>
              <a:t>doesn't match to any cases; </a:t>
            </a:r>
          </a:p>
          <a:p>
            <a:pPr marL="0" indent="0">
              <a:buNone/>
            </a:pPr>
            <a:r>
              <a:rPr lang="en-IN" sz="2400" b="0" i="0" u="none" strike="noStrike" baseline="0" dirty="0">
                <a:solidFill>
                  <a:srgbClr val="000000"/>
                </a:solidFill>
                <a:latin typeface="Times New Roman" panose="02020603050405020304" pitchFamily="18" charset="0"/>
              </a:rPr>
              <a:t>} </a:t>
            </a:r>
            <a:endParaRPr lang="en-IN" sz="2400" dirty="0"/>
          </a:p>
        </p:txBody>
      </p:sp>
      <p:sp>
        <p:nvSpPr>
          <p:cNvPr id="4" name="Date Placeholder 3">
            <a:extLst>
              <a:ext uri="{FF2B5EF4-FFF2-40B4-BE49-F238E27FC236}">
                <a16:creationId xmlns:a16="http://schemas.microsoft.com/office/drawing/2014/main" id="{85F17B62-87BE-F0B1-AA48-230369D2CFD4}"/>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B5DC2C2C-7EA7-BECE-C797-6CBB379A08D1}"/>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8D33889A-794E-9807-14EA-21290DDC4323}"/>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772270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2251-25F1-77F5-188E-795E45D360AB}"/>
              </a:ext>
            </a:extLst>
          </p:cNvPr>
          <p:cNvSpPr>
            <a:spLocks noGrp="1"/>
          </p:cNvSpPr>
          <p:nvPr>
            <p:ph type="title"/>
          </p:nvPr>
        </p:nvSpPr>
        <p:spPr/>
        <p:txBody>
          <a:bodyPr>
            <a:normAutofit fontScale="90000"/>
          </a:bodyPr>
          <a:lstStyle/>
          <a:p>
            <a:r>
              <a:rPr lang="en-US" dirty="0"/>
              <a:t>Explanation: </a:t>
            </a:r>
            <a:r>
              <a:rPr lang="en-IN" sz="4400" b="0" i="0" u="none" strike="noStrike" baseline="0" dirty="0">
                <a:solidFill>
                  <a:srgbClr val="000000"/>
                </a:solidFill>
                <a:latin typeface="Times New Roman" panose="02020603050405020304" pitchFamily="18" charset="0"/>
              </a:rPr>
              <a:t>Syntax of switch...case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CD76D60-71AD-C66A-7025-3D94731C3429}"/>
              </a:ext>
            </a:extLst>
          </p:cNvPr>
          <p:cNvSpPr>
            <a:spLocks noGrp="1"/>
          </p:cNvSpPr>
          <p:nvPr>
            <p:ph idx="1"/>
          </p:nvPr>
        </p:nvSpPr>
        <p:spPr/>
        <p:txBody>
          <a:bodyPr>
            <a:normAutofit/>
          </a:bodyPr>
          <a:lstStyle/>
          <a:p>
            <a:pPr algn="just"/>
            <a:r>
              <a:rPr lang="en-US" b="0" i="0" u="none" strike="noStrike" baseline="0" dirty="0">
                <a:solidFill>
                  <a:srgbClr val="000000"/>
                </a:solidFill>
                <a:latin typeface="Times New Roman" panose="02020603050405020304" pitchFamily="18" charset="0"/>
              </a:rPr>
              <a:t>The value of </a:t>
            </a:r>
            <a:r>
              <a:rPr lang="en-US" b="0" i="1" u="none" strike="noStrike" baseline="0" dirty="0">
                <a:solidFill>
                  <a:srgbClr val="000000"/>
                </a:solidFill>
                <a:latin typeface="Times New Roman" panose="02020603050405020304" pitchFamily="18" charset="0"/>
              </a:rPr>
              <a:t>n </a:t>
            </a:r>
            <a:r>
              <a:rPr lang="en-US" b="0" i="0" u="none" strike="noStrike" baseline="0" dirty="0">
                <a:solidFill>
                  <a:srgbClr val="000000"/>
                </a:solidFill>
                <a:latin typeface="Times New Roman" panose="02020603050405020304" pitchFamily="18" charset="0"/>
              </a:rPr>
              <a:t>is either an integer or a character in above syntax. </a:t>
            </a:r>
          </a:p>
          <a:p>
            <a:pPr algn="just"/>
            <a:r>
              <a:rPr lang="en-US" b="0" i="0" u="none" strike="noStrike" baseline="0" dirty="0">
                <a:solidFill>
                  <a:srgbClr val="000000"/>
                </a:solidFill>
                <a:latin typeface="Times New Roman" panose="02020603050405020304" pitchFamily="18" charset="0"/>
              </a:rPr>
              <a:t>If the value of </a:t>
            </a:r>
            <a:r>
              <a:rPr lang="en-US" b="0" i="1" u="none" strike="noStrike" baseline="0" dirty="0">
                <a:solidFill>
                  <a:srgbClr val="000000"/>
                </a:solidFill>
                <a:latin typeface="Times New Roman" panose="02020603050405020304" pitchFamily="18" charset="0"/>
              </a:rPr>
              <a:t>n </a:t>
            </a:r>
            <a:r>
              <a:rPr lang="en-US" b="0" i="0" u="none" strike="noStrike" baseline="0" dirty="0">
                <a:solidFill>
                  <a:srgbClr val="000000"/>
                </a:solidFill>
                <a:latin typeface="Times New Roman" panose="02020603050405020304" pitchFamily="18" charset="0"/>
              </a:rPr>
              <a:t>matches constant in case, the relevant codes are executed and control moves out of the switch statement. </a:t>
            </a:r>
          </a:p>
          <a:p>
            <a:pPr algn="just"/>
            <a:r>
              <a:rPr lang="en-US" b="0" i="0" u="none" strike="noStrike" baseline="0" dirty="0">
                <a:solidFill>
                  <a:srgbClr val="000000"/>
                </a:solidFill>
                <a:latin typeface="Times New Roman" panose="02020603050405020304" pitchFamily="18" charset="0"/>
              </a:rPr>
              <a:t>If the </a:t>
            </a:r>
            <a:r>
              <a:rPr lang="en-US" b="0" i="1" u="none" strike="noStrike" baseline="0" dirty="0">
                <a:solidFill>
                  <a:srgbClr val="000000"/>
                </a:solidFill>
                <a:latin typeface="Times New Roman" panose="02020603050405020304" pitchFamily="18" charset="0"/>
              </a:rPr>
              <a:t>n </a:t>
            </a:r>
            <a:r>
              <a:rPr lang="en-US" b="0" i="0" u="none" strike="noStrike" baseline="0" dirty="0">
                <a:solidFill>
                  <a:srgbClr val="000000"/>
                </a:solidFill>
                <a:latin typeface="Times New Roman" panose="02020603050405020304" pitchFamily="18" charset="0"/>
              </a:rPr>
              <a:t>doesn't matches any of the constant in case, then the default codes are executed and control moves out of switch statement. </a:t>
            </a:r>
            <a:endParaRPr lang="en-IN" dirty="0"/>
          </a:p>
        </p:txBody>
      </p:sp>
      <p:sp>
        <p:nvSpPr>
          <p:cNvPr id="4" name="Date Placeholder 3">
            <a:extLst>
              <a:ext uri="{FF2B5EF4-FFF2-40B4-BE49-F238E27FC236}">
                <a16:creationId xmlns:a16="http://schemas.microsoft.com/office/drawing/2014/main" id="{BD5DFA38-037F-785A-06A8-E5F8B97D341A}"/>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B4443DBD-DFAB-9719-5E08-BB959A55E37E}"/>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D29E934-BC02-7340-A1FB-6E72D146EAC1}"/>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4211394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3782-979E-2902-1EBD-ABBD713494CA}"/>
              </a:ext>
            </a:extLst>
          </p:cNvPr>
          <p:cNvSpPr>
            <a:spLocks noGrp="1"/>
          </p:cNvSpPr>
          <p:nvPr>
            <p:ph type="title"/>
          </p:nvPr>
        </p:nvSpPr>
        <p:spPr/>
        <p:txBody>
          <a:bodyPr>
            <a:normAutofit fontScale="90000"/>
          </a:bodyPr>
          <a:lstStyle/>
          <a:p>
            <a:r>
              <a:rPr lang="en-US" dirty="0"/>
              <a:t>Flow chart of </a:t>
            </a:r>
            <a:r>
              <a:rPr lang="en-IN" sz="4400" b="0" i="0" u="none" strike="noStrike" baseline="0" dirty="0">
                <a:solidFill>
                  <a:srgbClr val="000000"/>
                </a:solidFill>
                <a:latin typeface="Times New Roman" panose="02020603050405020304" pitchFamily="18" charset="0"/>
              </a:rPr>
              <a:t>switch...case </a:t>
            </a:r>
            <a:br>
              <a:rPr lang="en-IN" sz="4400" b="0" i="0" u="none" strike="noStrike" baseline="0" dirty="0">
                <a:solidFill>
                  <a:srgbClr val="000000"/>
                </a:solidFill>
                <a:latin typeface="Times New Roman" panose="02020603050405020304" pitchFamily="18" charset="0"/>
              </a:rPr>
            </a:br>
            <a:endParaRPr lang="en-IN" dirty="0"/>
          </a:p>
        </p:txBody>
      </p:sp>
      <p:pic>
        <p:nvPicPr>
          <p:cNvPr id="8" name="Content Placeholder 7">
            <a:extLst>
              <a:ext uri="{FF2B5EF4-FFF2-40B4-BE49-F238E27FC236}">
                <a16:creationId xmlns:a16="http://schemas.microsoft.com/office/drawing/2014/main" id="{FFA16B11-A670-B477-17AF-814A91229FEF}"/>
              </a:ext>
            </a:extLst>
          </p:cNvPr>
          <p:cNvPicPr>
            <a:picLocks noGrp="1" noChangeAspect="1"/>
          </p:cNvPicPr>
          <p:nvPr>
            <p:ph idx="1"/>
          </p:nvPr>
        </p:nvPicPr>
        <p:blipFill>
          <a:blip r:embed="rId2"/>
          <a:stretch>
            <a:fillRect/>
          </a:stretch>
        </p:blipFill>
        <p:spPr>
          <a:xfrm>
            <a:off x="838200" y="1138395"/>
            <a:ext cx="7315200" cy="5347063"/>
          </a:xfrm>
        </p:spPr>
      </p:pic>
      <p:sp>
        <p:nvSpPr>
          <p:cNvPr id="4" name="Date Placeholder 3">
            <a:extLst>
              <a:ext uri="{FF2B5EF4-FFF2-40B4-BE49-F238E27FC236}">
                <a16:creationId xmlns:a16="http://schemas.microsoft.com/office/drawing/2014/main" id="{41F3CBE3-7C5B-B5A9-9249-471EB1BEEEB6}"/>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F50A49FF-7DD3-DE7B-4B00-DB6F8884E7B6}"/>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88E31AFF-C521-C832-F873-595E2491FA55}"/>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95450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D42B-2BD1-E895-66A5-E2BECBF9E540}"/>
              </a:ext>
            </a:extLst>
          </p:cNvPr>
          <p:cNvSpPr>
            <a:spLocks noGrp="1"/>
          </p:cNvSpPr>
          <p:nvPr>
            <p:ph type="title"/>
          </p:nvPr>
        </p:nvSpPr>
        <p:spPr>
          <a:xfrm>
            <a:off x="457200" y="274638"/>
            <a:ext cx="8229600" cy="639762"/>
          </a:xfrm>
        </p:spPr>
        <p:txBody>
          <a:bodyPr>
            <a:normAutofit fontScale="90000"/>
          </a:bodyPr>
          <a:lstStyle/>
          <a:p>
            <a:r>
              <a:rPr lang="en-IN" sz="4400" b="1" i="0" u="none" strike="noStrike" baseline="0" dirty="0">
                <a:solidFill>
                  <a:srgbClr val="000000"/>
                </a:solidFill>
                <a:latin typeface="Times New Roman" panose="02020603050405020304" pitchFamily="18" charset="0"/>
              </a:rPr>
              <a:t>GOTO STATEMENT: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FFF384E-0AB8-3FBB-C734-6D5D9275EAE8}"/>
              </a:ext>
            </a:extLst>
          </p:cNvPr>
          <p:cNvSpPr>
            <a:spLocks noGrp="1"/>
          </p:cNvSpPr>
          <p:nvPr>
            <p:ph idx="1"/>
          </p:nvPr>
        </p:nvSpPr>
        <p:spPr>
          <a:xfrm>
            <a:off x="457200" y="914400"/>
            <a:ext cx="8229600" cy="5211763"/>
          </a:xfrm>
        </p:spPr>
        <p:txBody>
          <a:bodyPr>
            <a:noAutofit/>
          </a:bodyPr>
          <a:lstStyle/>
          <a:p>
            <a:pPr algn="just"/>
            <a:r>
              <a:rPr lang="en-US" sz="2400" b="0" i="0" u="none" strike="noStrike" baseline="0" dirty="0">
                <a:solidFill>
                  <a:srgbClr val="000000"/>
                </a:solidFill>
                <a:latin typeface="Times New Roman" panose="02020603050405020304" pitchFamily="18" charset="0"/>
              </a:rPr>
              <a:t>In C programming, </a:t>
            </a:r>
            <a:r>
              <a:rPr lang="en-US" sz="2400" b="0" i="0" u="none" strike="noStrike" baseline="0" dirty="0" err="1">
                <a:solidFill>
                  <a:srgbClr val="000000"/>
                </a:solidFill>
                <a:latin typeface="Times New Roman" panose="02020603050405020304" pitchFamily="18" charset="0"/>
              </a:rPr>
              <a:t>goto</a:t>
            </a:r>
            <a:r>
              <a:rPr lang="en-US" sz="2400" b="0" i="0" u="none" strike="noStrike" baseline="0" dirty="0">
                <a:solidFill>
                  <a:srgbClr val="000000"/>
                </a:solidFill>
                <a:latin typeface="Times New Roman" panose="02020603050405020304" pitchFamily="18" charset="0"/>
              </a:rPr>
              <a:t> statement is used for altering the normal sequence of program execution by transferring control to some other part of the program. </a:t>
            </a:r>
          </a:p>
          <a:p>
            <a:r>
              <a:rPr lang="en-IN" sz="2400" b="0" i="0" u="none" strike="noStrike" baseline="0" dirty="0">
                <a:solidFill>
                  <a:srgbClr val="000000"/>
                </a:solidFill>
                <a:latin typeface="Times New Roman" panose="02020603050405020304" pitchFamily="18" charset="0"/>
              </a:rPr>
              <a:t>Syntax of </a:t>
            </a:r>
            <a:r>
              <a:rPr lang="en-IN" sz="2400" b="0" i="0" u="none" strike="noStrike" baseline="0" dirty="0" err="1">
                <a:solidFill>
                  <a:srgbClr val="000000"/>
                </a:solidFill>
                <a:latin typeface="Times New Roman" panose="02020603050405020304" pitchFamily="18" charset="0"/>
              </a:rPr>
              <a:t>goto</a:t>
            </a:r>
            <a:r>
              <a:rPr lang="en-IN" sz="2400" b="0" i="0" u="none" strike="noStrike" baseline="0" dirty="0">
                <a:solidFill>
                  <a:srgbClr val="000000"/>
                </a:solidFill>
                <a:latin typeface="Times New Roman" panose="02020603050405020304" pitchFamily="18" charset="0"/>
              </a:rPr>
              <a:t> statement </a:t>
            </a:r>
          </a:p>
          <a:p>
            <a:pPr marL="400050" lvl="1" indent="0">
              <a:buNone/>
            </a:pPr>
            <a:r>
              <a:rPr lang="en-IN" sz="2000" b="0" i="0" u="none" strike="noStrike" baseline="0" dirty="0" err="1">
                <a:solidFill>
                  <a:srgbClr val="000000"/>
                </a:solidFill>
                <a:latin typeface="Times New Roman" panose="02020603050405020304" pitchFamily="18" charset="0"/>
              </a:rPr>
              <a:t>goto</a:t>
            </a:r>
            <a:r>
              <a:rPr lang="en-IN" sz="2000" b="0" i="0" u="none" strike="noStrike" baseline="0" dirty="0">
                <a:solidFill>
                  <a:srgbClr val="000000"/>
                </a:solidFill>
                <a:latin typeface="Times New Roman" panose="02020603050405020304" pitchFamily="18" charset="0"/>
              </a:rPr>
              <a:t> label; </a:t>
            </a:r>
          </a:p>
          <a:p>
            <a:pPr marL="400050" lvl="1" indent="0">
              <a:buNone/>
            </a:pPr>
            <a:r>
              <a:rPr lang="en-IN" sz="2000" b="0" i="0" u="none" strike="noStrike" baseline="0" dirty="0">
                <a:solidFill>
                  <a:srgbClr val="000000"/>
                </a:solidFill>
                <a:latin typeface="Times New Roman" panose="02020603050405020304" pitchFamily="18" charset="0"/>
              </a:rPr>
              <a:t>............. </a:t>
            </a:r>
          </a:p>
          <a:p>
            <a:pPr marL="400050" lvl="1" indent="0">
              <a:buNone/>
            </a:pPr>
            <a:r>
              <a:rPr lang="en-IN" sz="2000" b="0" i="0" u="none" strike="noStrike" baseline="0" dirty="0">
                <a:solidFill>
                  <a:srgbClr val="000000"/>
                </a:solidFill>
                <a:latin typeface="Times New Roman" panose="02020603050405020304" pitchFamily="18" charset="0"/>
              </a:rPr>
              <a:t>............. </a:t>
            </a:r>
          </a:p>
          <a:p>
            <a:pPr marL="400050" lvl="1" indent="0">
              <a:buNone/>
            </a:pPr>
            <a:r>
              <a:rPr lang="en-IN" sz="2000" b="0" i="0" u="none" strike="noStrike" baseline="0" dirty="0">
                <a:solidFill>
                  <a:srgbClr val="000000"/>
                </a:solidFill>
                <a:latin typeface="Times New Roman" panose="02020603050405020304" pitchFamily="18" charset="0"/>
              </a:rPr>
              <a:t>............. </a:t>
            </a:r>
          </a:p>
          <a:p>
            <a:pPr marL="400050" lvl="1" indent="0">
              <a:buNone/>
            </a:pPr>
            <a:r>
              <a:rPr lang="en-IN" sz="2000" b="0" i="0" u="none" strike="noStrike" baseline="0" dirty="0">
                <a:solidFill>
                  <a:srgbClr val="000000"/>
                </a:solidFill>
                <a:latin typeface="Times New Roman" panose="02020603050405020304" pitchFamily="18" charset="0"/>
              </a:rPr>
              <a:t>label: </a:t>
            </a:r>
          </a:p>
          <a:p>
            <a:pPr marL="400050" lvl="1" indent="0">
              <a:buNone/>
            </a:pPr>
            <a:r>
              <a:rPr lang="en-IN" sz="2000" b="0" i="0" u="none" strike="noStrike" baseline="0" dirty="0">
                <a:solidFill>
                  <a:srgbClr val="000000"/>
                </a:solidFill>
                <a:latin typeface="Times New Roman" panose="02020603050405020304" pitchFamily="18" charset="0"/>
              </a:rPr>
              <a:t>statement; </a:t>
            </a:r>
          </a:p>
          <a:p>
            <a:r>
              <a:rPr lang="en-US" sz="2400" b="0" i="0" u="none" strike="noStrike" baseline="0" dirty="0">
                <a:solidFill>
                  <a:srgbClr val="000000"/>
                </a:solidFill>
                <a:latin typeface="Times New Roman" panose="02020603050405020304" pitchFamily="18" charset="0"/>
              </a:rPr>
              <a:t>In this syntax, label is an identifier. When, the control of program reaches to </a:t>
            </a:r>
            <a:r>
              <a:rPr lang="en-US" sz="2400" b="0" i="0" u="none" strike="noStrike" baseline="0" dirty="0" err="1">
                <a:solidFill>
                  <a:srgbClr val="000000"/>
                </a:solidFill>
                <a:latin typeface="Times New Roman" panose="02020603050405020304" pitchFamily="18" charset="0"/>
              </a:rPr>
              <a:t>goto</a:t>
            </a:r>
            <a:r>
              <a:rPr lang="en-US" sz="2400" b="0" i="0" u="none" strike="noStrike" baseline="0" dirty="0">
                <a:solidFill>
                  <a:srgbClr val="000000"/>
                </a:solidFill>
                <a:latin typeface="Times New Roman" panose="02020603050405020304" pitchFamily="18" charset="0"/>
              </a:rPr>
              <a:t> statement, the control of the program will jump to the label: and executes the code below it. </a:t>
            </a:r>
            <a:endParaRPr lang="en-IN" sz="2400" dirty="0"/>
          </a:p>
        </p:txBody>
      </p:sp>
      <p:sp>
        <p:nvSpPr>
          <p:cNvPr id="4" name="Date Placeholder 3">
            <a:extLst>
              <a:ext uri="{FF2B5EF4-FFF2-40B4-BE49-F238E27FC236}">
                <a16:creationId xmlns:a16="http://schemas.microsoft.com/office/drawing/2014/main" id="{E0D41A9F-AD19-A401-39CE-6EB6CA59DEC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CD63AC98-03DA-1CDA-4EEF-87A5BA6CB64C}"/>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224C9602-C53A-5638-0094-7718C8AFDB70}"/>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431865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19FD-7018-FA90-3FD6-9CEA8DB74F1F}"/>
              </a:ext>
            </a:extLst>
          </p:cNvPr>
          <p:cNvSpPr>
            <a:spLocks noGrp="1"/>
          </p:cNvSpPr>
          <p:nvPr>
            <p:ph type="title"/>
          </p:nvPr>
        </p:nvSpPr>
        <p:spPr/>
        <p:txBody>
          <a:bodyPr>
            <a:normAutofit fontScale="90000"/>
          </a:bodyPr>
          <a:lstStyle/>
          <a:p>
            <a:r>
              <a:rPr lang="en-IN" sz="4400" b="1" i="0" u="none" strike="noStrike" baseline="0" dirty="0">
                <a:solidFill>
                  <a:srgbClr val="000000"/>
                </a:solidFill>
                <a:latin typeface="Times New Roman" panose="02020603050405020304" pitchFamily="18" charset="0"/>
              </a:rPr>
              <a:t>GOTO STATEMENT: </a:t>
            </a:r>
            <a:br>
              <a:rPr lang="en-IN" sz="4400" b="0" i="0" u="none" strike="noStrike" baseline="0" dirty="0">
                <a:solidFill>
                  <a:srgbClr val="000000"/>
                </a:solidFill>
                <a:latin typeface="Times New Roman" panose="02020603050405020304" pitchFamily="18" charset="0"/>
              </a:rPr>
            </a:br>
            <a:endParaRPr lang="en-IN" dirty="0"/>
          </a:p>
        </p:txBody>
      </p:sp>
      <p:pic>
        <p:nvPicPr>
          <p:cNvPr id="10" name="Content Placeholder 9">
            <a:extLst>
              <a:ext uri="{FF2B5EF4-FFF2-40B4-BE49-F238E27FC236}">
                <a16:creationId xmlns:a16="http://schemas.microsoft.com/office/drawing/2014/main" id="{CAC929F9-4DFA-006E-BB1C-CB50CFB4E946}"/>
              </a:ext>
            </a:extLst>
          </p:cNvPr>
          <p:cNvPicPr>
            <a:picLocks noGrp="1" noChangeAspect="1"/>
          </p:cNvPicPr>
          <p:nvPr>
            <p:ph idx="1"/>
          </p:nvPr>
        </p:nvPicPr>
        <p:blipFill>
          <a:blip r:embed="rId2"/>
          <a:stretch>
            <a:fillRect/>
          </a:stretch>
        </p:blipFill>
        <p:spPr>
          <a:xfrm>
            <a:off x="822963" y="1864915"/>
            <a:ext cx="7635237" cy="4168119"/>
          </a:xfrm>
        </p:spPr>
      </p:pic>
      <p:sp>
        <p:nvSpPr>
          <p:cNvPr id="4" name="Date Placeholder 3">
            <a:extLst>
              <a:ext uri="{FF2B5EF4-FFF2-40B4-BE49-F238E27FC236}">
                <a16:creationId xmlns:a16="http://schemas.microsoft.com/office/drawing/2014/main" id="{239B1DF3-4458-0D99-A915-2FE931959F3F}"/>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5B2036C3-DA91-8AB4-7F94-C6232C27B23C}"/>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DD68359D-5278-A009-23F6-B1761234434C}"/>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4087637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3215-807E-F3ED-5381-088D642B809B}"/>
              </a:ext>
            </a:extLst>
          </p:cNvPr>
          <p:cNvSpPr>
            <a:spLocks noGrp="1"/>
          </p:cNvSpPr>
          <p:nvPr>
            <p:ph type="title"/>
          </p:nvPr>
        </p:nvSpPr>
        <p:spPr/>
        <p:txBody>
          <a:bodyPr/>
          <a:lstStyle/>
          <a:p>
            <a:r>
              <a:rPr lang="en-IN" sz="4400" b="1" i="0" u="none" strike="noStrike" baseline="0" dirty="0">
                <a:solidFill>
                  <a:srgbClr val="000000"/>
                </a:solidFill>
                <a:latin typeface="Times New Roman" panose="02020603050405020304" pitchFamily="18" charset="0"/>
              </a:rPr>
              <a:t>GOTO STATEMENT:</a:t>
            </a:r>
            <a:endParaRPr lang="en-IN" dirty="0"/>
          </a:p>
        </p:txBody>
      </p:sp>
      <p:sp>
        <p:nvSpPr>
          <p:cNvPr id="3" name="Content Placeholder 2">
            <a:extLst>
              <a:ext uri="{FF2B5EF4-FFF2-40B4-BE49-F238E27FC236}">
                <a16:creationId xmlns:a16="http://schemas.microsoft.com/office/drawing/2014/main" id="{22639DFB-4E3E-34D0-1EAA-261737AFF7F0}"/>
              </a:ext>
            </a:extLst>
          </p:cNvPr>
          <p:cNvSpPr>
            <a:spLocks noGrp="1"/>
          </p:cNvSpPr>
          <p:nvPr>
            <p:ph idx="1"/>
          </p:nvPr>
        </p:nvSpPr>
        <p:spPr/>
        <p:txBody>
          <a:bodyPr>
            <a:noAutofit/>
          </a:bodyPr>
          <a:lstStyle/>
          <a:p>
            <a:pPr marL="0" indent="0" algn="just">
              <a:buNone/>
            </a:pPr>
            <a:r>
              <a:rPr lang="en-US" sz="2800" b="1" i="0" u="none" strike="noStrike" baseline="0" dirty="0">
                <a:solidFill>
                  <a:srgbClr val="000000"/>
                </a:solidFill>
                <a:latin typeface="Times New Roman" panose="02020603050405020304" pitchFamily="18" charset="0"/>
              </a:rPr>
              <a:t>Reasons to avoid </a:t>
            </a:r>
            <a:r>
              <a:rPr lang="en-US" sz="2800" b="1" i="0" u="none" strike="noStrike" baseline="0" dirty="0" err="1">
                <a:solidFill>
                  <a:srgbClr val="000000"/>
                </a:solidFill>
                <a:latin typeface="Times New Roman" panose="02020603050405020304" pitchFamily="18" charset="0"/>
              </a:rPr>
              <a:t>goto</a:t>
            </a:r>
            <a:r>
              <a:rPr lang="en-US" sz="2800" b="1" i="0" u="none" strike="noStrike" baseline="0" dirty="0">
                <a:solidFill>
                  <a:srgbClr val="000000"/>
                </a:solidFill>
                <a:latin typeface="Times New Roman" panose="02020603050405020304" pitchFamily="18" charset="0"/>
              </a:rPr>
              <a:t> statement </a:t>
            </a:r>
            <a:endParaRPr lang="en-US" sz="2800" b="0" i="0" u="none" strike="noStrike" baseline="0" dirty="0">
              <a:solidFill>
                <a:srgbClr val="000000"/>
              </a:solidFill>
              <a:latin typeface="Times New Roman" panose="02020603050405020304" pitchFamily="18" charset="0"/>
            </a:endParaRPr>
          </a:p>
          <a:p>
            <a:pPr algn="just"/>
            <a:r>
              <a:rPr lang="en-US" sz="2800" b="0" i="0" u="none" strike="noStrike" baseline="0" dirty="0">
                <a:solidFill>
                  <a:srgbClr val="000000"/>
                </a:solidFill>
                <a:latin typeface="Times New Roman" panose="02020603050405020304" pitchFamily="18" charset="0"/>
              </a:rPr>
              <a:t>Though, using </a:t>
            </a:r>
            <a:r>
              <a:rPr lang="en-US" sz="2800" b="0" i="0" u="none" strike="noStrike" baseline="0" dirty="0" err="1">
                <a:solidFill>
                  <a:srgbClr val="000000"/>
                </a:solidFill>
                <a:latin typeface="Times New Roman" panose="02020603050405020304" pitchFamily="18" charset="0"/>
              </a:rPr>
              <a:t>goto</a:t>
            </a:r>
            <a:r>
              <a:rPr lang="en-US" sz="2800" b="0" i="0" u="none" strike="noStrike" baseline="0" dirty="0">
                <a:solidFill>
                  <a:srgbClr val="000000"/>
                </a:solidFill>
                <a:latin typeface="Times New Roman" panose="02020603050405020304" pitchFamily="18" charset="0"/>
              </a:rPr>
              <a:t> statement give power to jump to any part of program, using </a:t>
            </a:r>
            <a:r>
              <a:rPr lang="en-US" sz="2800" b="0" i="0" u="none" strike="noStrike" baseline="0" dirty="0" err="1">
                <a:solidFill>
                  <a:srgbClr val="000000"/>
                </a:solidFill>
                <a:latin typeface="Times New Roman" panose="02020603050405020304" pitchFamily="18" charset="0"/>
              </a:rPr>
              <a:t>goto</a:t>
            </a:r>
            <a:r>
              <a:rPr lang="en-US" sz="2800" b="0" i="0" u="none" strike="noStrike" baseline="0" dirty="0">
                <a:solidFill>
                  <a:srgbClr val="000000"/>
                </a:solidFill>
                <a:latin typeface="Times New Roman" panose="02020603050405020304" pitchFamily="18" charset="0"/>
              </a:rPr>
              <a:t> statement makes the logic of the program complex and tangled. </a:t>
            </a:r>
          </a:p>
          <a:p>
            <a:pPr algn="just"/>
            <a:r>
              <a:rPr lang="en-US" sz="2800" b="0" i="0" u="none" strike="noStrike" baseline="0" dirty="0">
                <a:solidFill>
                  <a:srgbClr val="000000"/>
                </a:solidFill>
                <a:latin typeface="Times New Roman" panose="02020603050405020304" pitchFamily="18" charset="0"/>
              </a:rPr>
              <a:t>In modern programming, </a:t>
            </a:r>
            <a:r>
              <a:rPr lang="en-US" sz="2800" b="0" i="0" u="none" strike="noStrike" baseline="0" dirty="0" err="1">
                <a:solidFill>
                  <a:srgbClr val="000000"/>
                </a:solidFill>
                <a:latin typeface="Times New Roman" panose="02020603050405020304" pitchFamily="18" charset="0"/>
              </a:rPr>
              <a:t>goto</a:t>
            </a:r>
            <a:r>
              <a:rPr lang="en-US" sz="2800" b="0" i="0" u="none" strike="noStrike" baseline="0" dirty="0">
                <a:solidFill>
                  <a:srgbClr val="000000"/>
                </a:solidFill>
                <a:latin typeface="Times New Roman" panose="02020603050405020304" pitchFamily="18" charset="0"/>
              </a:rPr>
              <a:t> statement is considered a harmful construct and a bad programming practice. </a:t>
            </a:r>
          </a:p>
          <a:p>
            <a:pPr algn="just"/>
            <a:r>
              <a:rPr lang="en-US" sz="2800" b="0" i="0" u="none" strike="noStrike" baseline="0" dirty="0">
                <a:solidFill>
                  <a:srgbClr val="000000"/>
                </a:solidFill>
                <a:latin typeface="Times New Roman" panose="02020603050405020304" pitchFamily="18" charset="0"/>
              </a:rPr>
              <a:t>The </a:t>
            </a:r>
            <a:r>
              <a:rPr lang="en-US" sz="2800" b="0" i="0" u="none" strike="noStrike" baseline="0" dirty="0" err="1">
                <a:solidFill>
                  <a:srgbClr val="000000"/>
                </a:solidFill>
                <a:latin typeface="Times New Roman" panose="02020603050405020304" pitchFamily="18" charset="0"/>
              </a:rPr>
              <a:t>goto</a:t>
            </a:r>
            <a:r>
              <a:rPr lang="en-US" sz="2800" b="0" i="0" u="none" strike="noStrike" baseline="0" dirty="0">
                <a:solidFill>
                  <a:srgbClr val="000000"/>
                </a:solidFill>
                <a:latin typeface="Times New Roman" panose="02020603050405020304" pitchFamily="18" charset="0"/>
              </a:rPr>
              <a:t> statement can be replaced in most of C program with the use of break and continue statements. </a:t>
            </a:r>
            <a:endParaRPr lang="en-IN" sz="2800" dirty="0"/>
          </a:p>
        </p:txBody>
      </p:sp>
      <p:sp>
        <p:nvSpPr>
          <p:cNvPr id="4" name="Date Placeholder 3">
            <a:extLst>
              <a:ext uri="{FF2B5EF4-FFF2-40B4-BE49-F238E27FC236}">
                <a16:creationId xmlns:a16="http://schemas.microsoft.com/office/drawing/2014/main" id="{87ED4FA0-868C-4080-36BA-6D76A9C26597}"/>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9FA34216-B0D3-C900-3BDB-9FB9851B406A}"/>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F02A9698-D3E1-DD4D-8147-28AB0B6B2C73}"/>
              </a:ext>
            </a:extLst>
          </p:cNvPr>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13808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C69E-7233-4E02-8EB1-F518D808B7BF}"/>
              </a:ext>
            </a:extLst>
          </p:cNvPr>
          <p:cNvSpPr>
            <a:spLocks noGrp="1"/>
          </p:cNvSpPr>
          <p:nvPr>
            <p:ph type="title"/>
          </p:nvPr>
        </p:nvSpPr>
        <p:spPr/>
        <p:txBody>
          <a:bodyPr/>
          <a:lstStyle/>
          <a:p>
            <a:r>
              <a:rPr lang="en-US" dirty="0"/>
              <a:t>Syntax of IF statement</a:t>
            </a:r>
            <a:endParaRPr lang="en-IN" dirty="0"/>
          </a:p>
        </p:txBody>
      </p:sp>
      <p:sp>
        <p:nvSpPr>
          <p:cNvPr id="3" name="Content Placeholder 2">
            <a:extLst>
              <a:ext uri="{FF2B5EF4-FFF2-40B4-BE49-F238E27FC236}">
                <a16:creationId xmlns:a16="http://schemas.microsoft.com/office/drawing/2014/main" id="{46EFD6A4-3925-4119-B6EF-5BD9A1B9C82F}"/>
              </a:ext>
            </a:extLst>
          </p:cNvPr>
          <p:cNvSpPr>
            <a:spLocks noGrp="1"/>
          </p:cNvSpPr>
          <p:nvPr>
            <p:ph idx="1"/>
          </p:nvPr>
        </p:nvSpPr>
        <p:spPr/>
        <p:txBody>
          <a:bodyPr/>
          <a:lstStyle/>
          <a:p>
            <a:pPr marL="0" indent="0">
              <a:buNone/>
            </a:pPr>
            <a:r>
              <a:rPr lang="en-IN" sz="3200" b="0" i="0" u="none" strike="noStrike" baseline="0" dirty="0">
                <a:solidFill>
                  <a:srgbClr val="000000"/>
                </a:solidFill>
                <a:latin typeface="Calibri" panose="020F0502020204030204" pitchFamily="34" charset="0"/>
              </a:rPr>
              <a:t>if (test expression) </a:t>
            </a:r>
          </a:p>
          <a:p>
            <a:pPr marL="0" indent="0">
              <a:buNone/>
            </a:pPr>
            <a:r>
              <a:rPr lang="en-IN" sz="3200" b="0" i="0" u="none" strike="noStrike" baseline="0" dirty="0">
                <a:solidFill>
                  <a:srgbClr val="000000"/>
                </a:solidFill>
                <a:latin typeface="Calibri" panose="020F0502020204030204" pitchFamily="34" charset="0"/>
              </a:rPr>
              <a:t>{ </a:t>
            </a:r>
          </a:p>
          <a:p>
            <a:pPr marL="0" indent="0">
              <a:buNone/>
            </a:pPr>
            <a:r>
              <a:rPr lang="en-US" sz="3200" b="0" i="0" u="none" strike="noStrike" baseline="0" dirty="0">
                <a:solidFill>
                  <a:srgbClr val="000000"/>
                </a:solidFill>
                <a:latin typeface="Calibri" panose="020F0502020204030204" pitchFamily="34" charset="0"/>
              </a:rPr>
              <a:t>statement/s to be executed if test expression is true; </a:t>
            </a:r>
          </a:p>
          <a:p>
            <a:pPr marL="0" indent="0">
              <a:buNone/>
            </a:pPr>
            <a:r>
              <a:rPr lang="en-IN" sz="3200" b="0" i="0" u="none" strike="noStrike" baseline="0" dirty="0">
                <a:solidFill>
                  <a:srgbClr val="000000"/>
                </a:solidFill>
                <a:latin typeface="Calibri" panose="020F0502020204030204" pitchFamily="34" charset="0"/>
              </a:rPr>
              <a:t>} </a:t>
            </a:r>
          </a:p>
          <a:p>
            <a:endParaRPr lang="en-IN" dirty="0"/>
          </a:p>
        </p:txBody>
      </p:sp>
      <p:sp>
        <p:nvSpPr>
          <p:cNvPr id="4" name="Date Placeholder 3">
            <a:extLst>
              <a:ext uri="{FF2B5EF4-FFF2-40B4-BE49-F238E27FC236}">
                <a16:creationId xmlns:a16="http://schemas.microsoft.com/office/drawing/2014/main" id="{5BC90D4D-60E1-4E0B-A1CB-D67AF22248F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E51F2DDE-F95D-4B3D-8A5E-806B1EB68232}"/>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948B5017-711B-42FE-99D3-F68D75248EA7}"/>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95205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9766-C41D-606C-24CA-A1356DEB5EB8}"/>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055AD525-7205-7C8F-4AF2-62B58D4950ED}"/>
              </a:ext>
            </a:extLst>
          </p:cNvPr>
          <p:cNvSpPr>
            <a:spLocks noGrp="1"/>
          </p:cNvSpPr>
          <p:nvPr>
            <p:ph idx="1"/>
          </p:nvPr>
        </p:nvSpPr>
        <p:spPr/>
        <p:txBody>
          <a:bodyPr>
            <a:normAutofit/>
          </a:bodyPr>
          <a:lstStyle/>
          <a:p>
            <a:pPr marL="0" indent="0" algn="just">
              <a:buNone/>
            </a:pPr>
            <a:endParaRPr lang="en-IN" sz="2400" b="0" i="0" u="none" strike="noStrike" baseline="0" dirty="0">
              <a:solidFill>
                <a:srgbClr val="000000"/>
              </a:solidFill>
              <a:latin typeface="Calibri" panose="020F0502020204030204" pitchFamily="34" charset="0"/>
            </a:endParaRPr>
          </a:p>
          <a:p>
            <a:pPr algn="just"/>
            <a:r>
              <a:rPr lang="en-US" sz="2400" b="0" i="0" u="none" strike="noStrike" baseline="0" dirty="0">
                <a:solidFill>
                  <a:srgbClr val="000000"/>
                </a:solidFill>
                <a:latin typeface="Calibri" panose="020F0502020204030204" pitchFamily="34" charset="0"/>
              </a:rPr>
              <a:t> Arrays a kind of data structure that can store a fixed-size sequential collection of elements of the same type. </a:t>
            </a:r>
            <a:r>
              <a:rPr lang="en-US" sz="2400" b="0" i="0" u="none" strike="noStrike" baseline="0" dirty="0">
                <a:solidFill>
                  <a:srgbClr val="000000"/>
                </a:solidFill>
                <a:latin typeface="Times New Roman" panose="02020603050405020304" pitchFamily="18" charset="0"/>
              </a:rPr>
              <a:t>An array is a sequence of data item of homogeneous value(same type). </a:t>
            </a:r>
          </a:p>
          <a:p>
            <a:pPr marL="0" indent="0" algn="just">
              <a:buNone/>
            </a:pPr>
            <a:r>
              <a:rPr lang="en-US" sz="2400" b="0" i="0" u="none" strike="noStrike" baseline="0" dirty="0">
                <a:solidFill>
                  <a:srgbClr val="000000"/>
                </a:solidFill>
                <a:latin typeface="Calibri" panose="020F0502020204030204" pitchFamily="34" charset="0"/>
              </a:rPr>
              <a:t> 	</a:t>
            </a:r>
          </a:p>
          <a:p>
            <a:pPr algn="just"/>
            <a:r>
              <a:rPr lang="en-US" sz="2400" b="0" i="0" u="none" strike="noStrike" baseline="0" dirty="0">
                <a:solidFill>
                  <a:srgbClr val="000000"/>
                </a:solidFill>
                <a:latin typeface="Times New Roman" panose="02020603050405020304" pitchFamily="18" charset="0"/>
              </a:rPr>
              <a:t>In C programming, one of the frequently arising problem is to handle similar types of data. For example: If the user want to store marks of 100 students. This can be done by creating 100 variable individually but, this process is rather tedious and impracticable. These type of problem can be handled in C programming using arrays. </a:t>
            </a:r>
          </a:p>
        </p:txBody>
      </p:sp>
      <p:sp>
        <p:nvSpPr>
          <p:cNvPr id="4" name="Date Placeholder 3">
            <a:extLst>
              <a:ext uri="{FF2B5EF4-FFF2-40B4-BE49-F238E27FC236}">
                <a16:creationId xmlns:a16="http://schemas.microsoft.com/office/drawing/2014/main" id="{6D0695AC-5FCA-970F-32A5-2A58B6360B44}"/>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8C242887-8750-329C-DD2B-4F0C8AC9FBCA}"/>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6CA9B402-DFE1-D10F-1C41-A7B2749522D2}"/>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00548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A341-7B58-2E31-B824-2FF8A25B19A6}"/>
              </a:ext>
            </a:extLst>
          </p:cNvPr>
          <p:cNvSpPr>
            <a:spLocks noGrp="1"/>
          </p:cNvSpPr>
          <p:nvPr>
            <p:ph type="title"/>
          </p:nvPr>
        </p:nvSpPr>
        <p:spPr/>
        <p:txBody>
          <a:bodyPr/>
          <a:lstStyle/>
          <a:p>
            <a:r>
              <a:rPr lang="en-US" dirty="0"/>
              <a:t>Types of Array</a:t>
            </a:r>
            <a:endParaRPr lang="en-IN" dirty="0"/>
          </a:p>
        </p:txBody>
      </p:sp>
      <p:sp>
        <p:nvSpPr>
          <p:cNvPr id="3" name="Content Placeholder 2">
            <a:extLst>
              <a:ext uri="{FF2B5EF4-FFF2-40B4-BE49-F238E27FC236}">
                <a16:creationId xmlns:a16="http://schemas.microsoft.com/office/drawing/2014/main" id="{2E1FCCC4-9C39-2802-F397-D1D684E736E3}"/>
              </a:ext>
            </a:extLst>
          </p:cNvPr>
          <p:cNvSpPr>
            <a:spLocks noGrp="1"/>
          </p:cNvSpPr>
          <p:nvPr>
            <p:ph idx="1"/>
          </p:nvPr>
        </p:nvSpPr>
        <p:spPr/>
        <p:txBody>
          <a:bodyPr/>
          <a:lstStyle/>
          <a:p>
            <a:r>
              <a:rPr lang="en-US" sz="3200" b="0" i="0" u="none" strike="noStrike" baseline="0" dirty="0">
                <a:solidFill>
                  <a:srgbClr val="000000"/>
                </a:solidFill>
                <a:latin typeface="Times New Roman" panose="02020603050405020304" pitchFamily="18" charset="0"/>
              </a:rPr>
              <a:t>Arrays are of two types: </a:t>
            </a:r>
          </a:p>
          <a:p>
            <a:r>
              <a:rPr lang="en-IN" sz="3200" b="0" i="0" u="none" strike="noStrike" baseline="0" dirty="0">
                <a:solidFill>
                  <a:srgbClr val="000000"/>
                </a:solidFill>
                <a:latin typeface="Times New Roman" panose="02020603050405020304" pitchFamily="18" charset="0"/>
              </a:rPr>
              <a:t>1. One-dimensional arrays </a:t>
            </a:r>
          </a:p>
          <a:p>
            <a:r>
              <a:rPr lang="en-IN" sz="3200" b="0" i="0" u="none" strike="noStrike" baseline="0" dirty="0">
                <a:solidFill>
                  <a:srgbClr val="000000"/>
                </a:solidFill>
                <a:latin typeface="Times New Roman" panose="02020603050405020304" pitchFamily="18" charset="0"/>
              </a:rPr>
              <a:t>2. Multidimensional arrays </a:t>
            </a:r>
            <a:endParaRPr lang="en-IN" dirty="0"/>
          </a:p>
          <a:p>
            <a:endParaRPr lang="en-IN" dirty="0"/>
          </a:p>
        </p:txBody>
      </p:sp>
      <p:sp>
        <p:nvSpPr>
          <p:cNvPr id="4" name="Date Placeholder 3">
            <a:extLst>
              <a:ext uri="{FF2B5EF4-FFF2-40B4-BE49-F238E27FC236}">
                <a16:creationId xmlns:a16="http://schemas.microsoft.com/office/drawing/2014/main" id="{64BDD417-C9E5-40AF-8ABC-F3A03BF2A612}"/>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B05CF59A-D8C3-788A-EFC9-69DE53595ACB}"/>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B7D827E0-3CBB-46EB-D711-07E3CE46AC2A}"/>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851054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05C6-CF06-A978-4461-88E5CADF9C0B}"/>
              </a:ext>
            </a:extLst>
          </p:cNvPr>
          <p:cNvSpPr>
            <a:spLocks noGrp="1"/>
          </p:cNvSpPr>
          <p:nvPr>
            <p:ph type="title"/>
          </p:nvPr>
        </p:nvSpPr>
        <p:spPr/>
        <p:txBody>
          <a:bodyPr/>
          <a:lstStyle/>
          <a:p>
            <a:r>
              <a:rPr lang="en-IN" sz="4400" b="0" i="0" u="none" strike="noStrike" baseline="0" dirty="0">
                <a:solidFill>
                  <a:srgbClr val="000000"/>
                </a:solidFill>
                <a:latin typeface="Times New Roman" panose="02020603050405020304" pitchFamily="18" charset="0"/>
              </a:rPr>
              <a:t>One-dimensional arrays</a:t>
            </a:r>
            <a:endParaRPr lang="en-IN" dirty="0"/>
          </a:p>
        </p:txBody>
      </p:sp>
      <p:sp>
        <p:nvSpPr>
          <p:cNvPr id="3" name="Content Placeholder 2">
            <a:extLst>
              <a:ext uri="{FF2B5EF4-FFF2-40B4-BE49-F238E27FC236}">
                <a16:creationId xmlns:a16="http://schemas.microsoft.com/office/drawing/2014/main" id="{9A9820F9-5541-399E-AA4A-962AC01AFA19}"/>
              </a:ext>
            </a:extLst>
          </p:cNvPr>
          <p:cNvSpPr>
            <a:spLocks noGrp="1"/>
          </p:cNvSpPr>
          <p:nvPr>
            <p:ph idx="1"/>
          </p:nvPr>
        </p:nvSpPr>
        <p:spPr/>
        <p:txBody>
          <a:bodyPr>
            <a:normAutofit lnSpcReduction="10000"/>
          </a:bodyPr>
          <a:lstStyle/>
          <a:p>
            <a:r>
              <a:rPr lang="en-IN" sz="2800" b="0" i="0" u="none" strike="noStrike" baseline="0" dirty="0">
                <a:solidFill>
                  <a:srgbClr val="000000"/>
                </a:solidFill>
                <a:latin typeface="Times New Roman" panose="02020603050405020304" pitchFamily="18" charset="0"/>
              </a:rPr>
              <a:t>Declaration of one-dimensional array </a:t>
            </a:r>
          </a:p>
          <a:p>
            <a:pPr marL="0" indent="0">
              <a:buNone/>
            </a:pPr>
            <a:r>
              <a:rPr lang="en-US" sz="2800" b="0" i="0" u="none" strike="noStrike" baseline="0" dirty="0">
                <a:solidFill>
                  <a:srgbClr val="000000"/>
                </a:solidFill>
                <a:latin typeface="Times New Roman" panose="02020603050405020304" pitchFamily="18" charset="0"/>
              </a:rPr>
              <a:t>	</a:t>
            </a:r>
            <a:r>
              <a:rPr lang="en-US" sz="2800" b="0" i="0" u="none" strike="noStrike" baseline="0" dirty="0" err="1">
                <a:solidFill>
                  <a:srgbClr val="000000"/>
                </a:solidFill>
                <a:latin typeface="Times New Roman" panose="02020603050405020304" pitchFamily="18" charset="0"/>
              </a:rPr>
              <a:t>data_type</a:t>
            </a:r>
            <a:r>
              <a:rPr lang="en-US" sz="2800" b="0" i="0" u="none" strike="noStrike" baseline="0" dirty="0">
                <a:solidFill>
                  <a:srgbClr val="000000"/>
                </a:solidFill>
                <a:latin typeface="Times New Roman" panose="02020603050405020304" pitchFamily="18" charset="0"/>
              </a:rPr>
              <a:t> </a:t>
            </a:r>
            <a:r>
              <a:rPr lang="en-US" sz="2800" b="0" i="0" u="none" strike="noStrike" baseline="0" dirty="0" err="1">
                <a:solidFill>
                  <a:srgbClr val="000000"/>
                </a:solidFill>
                <a:latin typeface="Times New Roman" panose="02020603050405020304" pitchFamily="18" charset="0"/>
              </a:rPr>
              <a:t>array_name</a:t>
            </a:r>
            <a:r>
              <a:rPr lang="en-US" sz="2800" b="0" i="0" u="none" strike="noStrike" baseline="0" dirty="0">
                <a:solidFill>
                  <a:srgbClr val="000000"/>
                </a:solidFill>
                <a:latin typeface="Times New Roman" panose="02020603050405020304" pitchFamily="18" charset="0"/>
              </a:rPr>
              <a:t>[</a:t>
            </a:r>
            <a:r>
              <a:rPr lang="en-US" sz="2800" b="0" i="0" u="none" strike="noStrike" baseline="0" dirty="0" err="1">
                <a:solidFill>
                  <a:srgbClr val="000000"/>
                </a:solidFill>
                <a:latin typeface="Times New Roman" panose="02020603050405020304" pitchFamily="18" charset="0"/>
              </a:rPr>
              <a:t>array_size</a:t>
            </a:r>
            <a:r>
              <a:rPr lang="en-US" sz="2800" b="0" i="0" u="none" strike="noStrike" baseline="0" dirty="0">
                <a:solidFill>
                  <a:srgbClr val="000000"/>
                </a:solidFill>
                <a:latin typeface="Times New Roman" panose="02020603050405020304" pitchFamily="18" charset="0"/>
              </a:rPr>
              <a:t>]; </a:t>
            </a:r>
          </a:p>
          <a:p>
            <a:pPr marL="0" indent="0">
              <a:buNone/>
            </a:pPr>
            <a:endParaRPr lang="en-US" sz="2800" b="0" i="0" u="none" strike="noStrike" baseline="0" dirty="0">
              <a:solidFill>
                <a:srgbClr val="000000"/>
              </a:solidFill>
              <a:latin typeface="Times New Roman" panose="02020603050405020304" pitchFamily="18" charset="0"/>
            </a:endParaRPr>
          </a:p>
          <a:p>
            <a:r>
              <a:rPr lang="en-IN" sz="2800" b="1" i="0" u="none" strike="noStrike" baseline="0" dirty="0">
                <a:solidFill>
                  <a:srgbClr val="000000"/>
                </a:solidFill>
                <a:latin typeface="Times New Roman" panose="02020603050405020304" pitchFamily="18" charset="0"/>
              </a:rPr>
              <a:t>For example: </a:t>
            </a:r>
            <a:endParaRPr lang="en-IN" sz="2800" b="0" i="0" u="none" strike="noStrike" baseline="0" dirty="0">
              <a:solidFill>
                <a:srgbClr val="000000"/>
              </a:solidFill>
              <a:latin typeface="Times New Roman" panose="02020603050405020304" pitchFamily="18" charset="0"/>
            </a:endParaRPr>
          </a:p>
          <a:p>
            <a:pPr marL="0" indent="0">
              <a:buNone/>
            </a:pPr>
            <a:r>
              <a:rPr lang="en-IN" sz="2800" b="0" i="0" u="none" strike="noStrike" baseline="0" dirty="0">
                <a:solidFill>
                  <a:srgbClr val="000000"/>
                </a:solidFill>
                <a:latin typeface="Times New Roman" panose="02020603050405020304" pitchFamily="18" charset="0"/>
              </a:rPr>
              <a:t>	int age[5]; </a:t>
            </a:r>
          </a:p>
          <a:p>
            <a:pPr marL="0" indent="0">
              <a:buNone/>
            </a:pPr>
            <a:endParaRPr lang="en-IN" sz="2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Here, the name of array is </a:t>
            </a:r>
            <a:r>
              <a:rPr lang="en-US" sz="2800" b="0" i="1" u="none" strike="noStrike" baseline="0" dirty="0">
                <a:solidFill>
                  <a:srgbClr val="000000"/>
                </a:solidFill>
                <a:latin typeface="Times New Roman" panose="02020603050405020304" pitchFamily="18" charset="0"/>
              </a:rPr>
              <a:t>age</a:t>
            </a:r>
            <a:r>
              <a:rPr lang="en-US" sz="2800" b="0" i="0" u="none" strike="noStrike" baseline="0" dirty="0">
                <a:solidFill>
                  <a:srgbClr val="000000"/>
                </a:solidFill>
                <a:latin typeface="Times New Roman" panose="02020603050405020304" pitchFamily="18" charset="0"/>
              </a:rPr>
              <a:t>. The size of array is 5,i.e., there are 5 items(elements) of array </a:t>
            </a:r>
            <a:r>
              <a:rPr lang="en-US" sz="2800" b="0" i="1" u="none" strike="noStrike" baseline="0" dirty="0">
                <a:solidFill>
                  <a:srgbClr val="000000"/>
                </a:solidFill>
                <a:latin typeface="Times New Roman" panose="02020603050405020304" pitchFamily="18" charset="0"/>
              </a:rPr>
              <a:t>age</a:t>
            </a:r>
            <a:r>
              <a:rPr lang="en-US" sz="2800" b="0" i="0" u="none" strike="noStrike" baseline="0" dirty="0">
                <a:solidFill>
                  <a:srgbClr val="000000"/>
                </a:solidFill>
                <a:latin typeface="Times New Roman" panose="02020603050405020304" pitchFamily="18" charset="0"/>
              </a:rPr>
              <a:t>. All element in an array are of the same type (int, in this case). </a:t>
            </a:r>
            <a:endParaRPr lang="en-IN" sz="2800" dirty="0"/>
          </a:p>
        </p:txBody>
      </p:sp>
      <p:sp>
        <p:nvSpPr>
          <p:cNvPr id="4" name="Date Placeholder 3">
            <a:extLst>
              <a:ext uri="{FF2B5EF4-FFF2-40B4-BE49-F238E27FC236}">
                <a16:creationId xmlns:a16="http://schemas.microsoft.com/office/drawing/2014/main" id="{B16F2DE7-3BA4-340C-705F-7C96BDEBFCBD}"/>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9DF24A4-EBB7-3D8F-9619-4BDD7740E902}"/>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2B966FD0-2446-E103-1C40-38EAC959DB27}"/>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830507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ACE5-EAC8-A984-26D7-4080B3AA5D57}"/>
              </a:ext>
            </a:extLst>
          </p:cNvPr>
          <p:cNvSpPr>
            <a:spLocks noGrp="1"/>
          </p:cNvSpPr>
          <p:nvPr>
            <p:ph type="title"/>
          </p:nvPr>
        </p:nvSpPr>
        <p:spPr/>
        <p:txBody>
          <a:bodyPr/>
          <a:lstStyle/>
          <a:p>
            <a:r>
              <a:rPr lang="en-IN" sz="4400" b="0" i="0" u="none" strike="noStrike" baseline="0" dirty="0">
                <a:solidFill>
                  <a:srgbClr val="000000"/>
                </a:solidFill>
                <a:latin typeface="Times New Roman" panose="02020603050405020304" pitchFamily="18" charset="0"/>
              </a:rPr>
              <a:t>One-dimensional arrays</a:t>
            </a:r>
            <a:endParaRPr lang="en-IN" dirty="0"/>
          </a:p>
        </p:txBody>
      </p:sp>
      <p:sp>
        <p:nvSpPr>
          <p:cNvPr id="3" name="Content Placeholder 2">
            <a:extLst>
              <a:ext uri="{FF2B5EF4-FFF2-40B4-BE49-F238E27FC236}">
                <a16:creationId xmlns:a16="http://schemas.microsoft.com/office/drawing/2014/main" id="{94BE2DC3-0F77-4589-15FB-179EF5DC0F79}"/>
              </a:ext>
            </a:extLst>
          </p:cNvPr>
          <p:cNvSpPr>
            <a:spLocks noGrp="1"/>
          </p:cNvSpPr>
          <p:nvPr>
            <p:ph idx="1"/>
          </p:nvPr>
        </p:nvSpPr>
        <p:spPr/>
        <p:txBody>
          <a:bodyPr/>
          <a:lstStyle/>
          <a:p>
            <a:r>
              <a:rPr lang="en-IN" sz="2400" b="0" i="0" u="none" strike="noStrike" baseline="0" dirty="0">
                <a:solidFill>
                  <a:srgbClr val="000000"/>
                </a:solidFill>
                <a:latin typeface="Times New Roman" panose="02020603050405020304" pitchFamily="18" charset="0"/>
              </a:rPr>
              <a:t>Initialization of one-dimensional array: </a:t>
            </a:r>
          </a:p>
          <a:p>
            <a:r>
              <a:rPr lang="en-US" sz="2400" b="0" i="0" u="none" strike="noStrike" baseline="0" dirty="0">
                <a:solidFill>
                  <a:srgbClr val="000000"/>
                </a:solidFill>
                <a:latin typeface="Times New Roman" panose="02020603050405020304" pitchFamily="18" charset="0"/>
              </a:rPr>
              <a:t>Arrays can be initialized at declaration time in this source code as: </a:t>
            </a:r>
          </a:p>
          <a:p>
            <a:pPr marL="0" indent="0">
              <a:buNone/>
            </a:pPr>
            <a:r>
              <a:rPr lang="en-IN" sz="2400" b="0" i="0" u="none" strike="noStrike" baseline="0" dirty="0">
                <a:solidFill>
                  <a:srgbClr val="000000"/>
                </a:solidFill>
                <a:latin typeface="Times New Roman" panose="02020603050405020304" pitchFamily="18" charset="0"/>
              </a:rPr>
              <a:t>	int age[5]={2,4,34,3,4}; </a:t>
            </a:r>
          </a:p>
          <a:p>
            <a:r>
              <a:rPr lang="en-US" sz="2400" b="0" i="0" u="none" strike="noStrike" baseline="0" dirty="0">
                <a:solidFill>
                  <a:srgbClr val="000000"/>
                </a:solidFill>
                <a:latin typeface="Times New Roman" panose="02020603050405020304" pitchFamily="18" charset="0"/>
              </a:rPr>
              <a:t>It is not necessary to define the size of arrays during initialization. </a:t>
            </a:r>
          </a:p>
          <a:p>
            <a:pPr marL="0" indent="0">
              <a:buNone/>
            </a:pPr>
            <a:r>
              <a:rPr lang="en-IN" sz="2400" b="0" i="0" u="none" strike="noStrike" baseline="0" dirty="0">
                <a:solidFill>
                  <a:srgbClr val="000000"/>
                </a:solidFill>
                <a:latin typeface="Times New Roman" panose="02020603050405020304" pitchFamily="18" charset="0"/>
              </a:rPr>
              <a:t>	int age[]={2,4,34,3,4}; </a:t>
            </a:r>
          </a:p>
          <a:p>
            <a:r>
              <a:rPr lang="en-US" sz="2400" b="0" i="0" u="none" strike="noStrike" baseline="0" dirty="0">
                <a:solidFill>
                  <a:srgbClr val="000000"/>
                </a:solidFill>
                <a:latin typeface="Times New Roman" panose="02020603050405020304" pitchFamily="18" charset="0"/>
              </a:rPr>
              <a:t>In this case, the compiler determines the size of array by calculating the number of elements of an array.</a:t>
            </a:r>
          </a:p>
          <a:p>
            <a:endParaRPr lang="en-IN" dirty="0"/>
          </a:p>
        </p:txBody>
      </p:sp>
      <p:sp>
        <p:nvSpPr>
          <p:cNvPr id="4" name="Date Placeholder 3">
            <a:extLst>
              <a:ext uri="{FF2B5EF4-FFF2-40B4-BE49-F238E27FC236}">
                <a16:creationId xmlns:a16="http://schemas.microsoft.com/office/drawing/2014/main" id="{47D93CE2-83FA-0155-3A2F-92C7B1011AF4}"/>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BEDE272E-110B-DDD9-F330-3566A5B8940B}"/>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BDABFDA2-6C89-7962-E19B-684EF0E0D378}"/>
              </a:ext>
            </a:extLst>
          </p:cNvPr>
          <p:cNvSpPr>
            <a:spLocks noGrp="1"/>
          </p:cNvSpPr>
          <p:nvPr>
            <p:ph type="sldNum" sz="quarter" idx="12"/>
          </p:nvPr>
        </p:nvSpPr>
        <p:spPr/>
        <p:txBody>
          <a:bodyPr/>
          <a:lstStyle/>
          <a:p>
            <a:fld id="{B6F15528-21DE-4FAA-801E-634DDDAF4B2B}" type="slidenum">
              <a:rPr lang="en-US" smtClean="0"/>
              <a:pPr/>
              <a:t>53</a:t>
            </a:fld>
            <a:endParaRPr lang="en-US"/>
          </a:p>
        </p:txBody>
      </p:sp>
      <p:pic>
        <p:nvPicPr>
          <p:cNvPr id="8" name="Picture 7">
            <a:extLst>
              <a:ext uri="{FF2B5EF4-FFF2-40B4-BE49-F238E27FC236}">
                <a16:creationId xmlns:a16="http://schemas.microsoft.com/office/drawing/2014/main" id="{42134327-ACB4-F742-870B-53A8B302C15F}"/>
              </a:ext>
            </a:extLst>
          </p:cNvPr>
          <p:cNvPicPr>
            <a:picLocks noChangeAspect="1"/>
          </p:cNvPicPr>
          <p:nvPr/>
        </p:nvPicPr>
        <p:blipFill>
          <a:blip r:embed="rId2"/>
          <a:stretch>
            <a:fillRect/>
          </a:stretch>
        </p:blipFill>
        <p:spPr>
          <a:xfrm>
            <a:off x="2362200" y="5413590"/>
            <a:ext cx="4191000" cy="1005273"/>
          </a:xfrm>
          <a:prstGeom prst="rect">
            <a:avLst/>
          </a:prstGeom>
        </p:spPr>
      </p:pic>
    </p:spTree>
    <p:extLst>
      <p:ext uri="{BB962C8B-B14F-4D97-AF65-F5344CB8AC3E}">
        <p14:creationId xmlns:p14="http://schemas.microsoft.com/office/powerpoint/2010/main" val="860943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B227-ED40-18DF-4E72-F1114481A877}"/>
              </a:ext>
            </a:extLst>
          </p:cNvPr>
          <p:cNvSpPr>
            <a:spLocks noGrp="1"/>
          </p:cNvSpPr>
          <p:nvPr>
            <p:ph type="title"/>
          </p:nvPr>
        </p:nvSpPr>
        <p:spPr>
          <a:xfrm>
            <a:off x="457200" y="274638"/>
            <a:ext cx="8229600" cy="715962"/>
          </a:xfrm>
        </p:spPr>
        <p:txBody>
          <a:bodyPr>
            <a:normAutofit fontScale="90000"/>
          </a:bodyPr>
          <a:lstStyle/>
          <a:p>
            <a:r>
              <a:rPr lang="en-IN" sz="4400" b="1" i="0" u="none" strike="noStrike" baseline="0" dirty="0" err="1">
                <a:solidFill>
                  <a:srgbClr val="000000"/>
                </a:solidFill>
                <a:latin typeface="Times New Roman" panose="02020603050405020304" pitchFamily="18" charset="0"/>
              </a:rPr>
              <a:t>Multidimentional</a:t>
            </a:r>
            <a:r>
              <a:rPr lang="en-IN" sz="4400" b="1" i="0" u="none" strike="noStrike" baseline="0" dirty="0">
                <a:solidFill>
                  <a:srgbClr val="000000"/>
                </a:solidFill>
                <a:latin typeface="Times New Roman" panose="02020603050405020304" pitchFamily="18" charset="0"/>
              </a:rPr>
              <a:t> arrays: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4BFD045-BCF9-5414-7E3F-4B527A3FA48D}"/>
              </a:ext>
            </a:extLst>
          </p:cNvPr>
          <p:cNvSpPr>
            <a:spLocks noGrp="1"/>
          </p:cNvSpPr>
          <p:nvPr>
            <p:ph idx="1"/>
          </p:nvPr>
        </p:nvSpPr>
        <p:spPr>
          <a:xfrm>
            <a:off x="457200" y="990600"/>
            <a:ext cx="8229600" cy="5135563"/>
          </a:xfrm>
        </p:spPr>
        <p:txBody>
          <a:bodyPr>
            <a:normAutofit/>
          </a:bodyPr>
          <a:lstStyle/>
          <a:p>
            <a:r>
              <a:rPr lang="en-US" sz="2400" b="0" i="0" u="none" strike="noStrike" baseline="0" dirty="0">
                <a:solidFill>
                  <a:srgbClr val="000000"/>
                </a:solidFill>
                <a:latin typeface="Times New Roman" panose="02020603050405020304" pitchFamily="18" charset="0"/>
              </a:rPr>
              <a:t>C programming language allows programmer to create arrays of arrays known as multidimensional arrays. For example: </a:t>
            </a:r>
          </a:p>
          <a:p>
            <a:pPr marL="0" indent="0">
              <a:buNone/>
            </a:pPr>
            <a:r>
              <a:rPr lang="en-IN" sz="2400" b="0" i="0" u="none" strike="noStrike" baseline="0" dirty="0">
                <a:solidFill>
                  <a:srgbClr val="000000"/>
                </a:solidFill>
                <a:latin typeface="Times New Roman" panose="02020603050405020304" pitchFamily="18" charset="0"/>
              </a:rPr>
              <a:t>	float a[2][6]; </a:t>
            </a:r>
          </a:p>
          <a:p>
            <a:r>
              <a:rPr lang="en-US" sz="2400" b="0" i="0" u="none" strike="noStrike" baseline="0" dirty="0">
                <a:solidFill>
                  <a:srgbClr val="000000"/>
                </a:solidFill>
                <a:latin typeface="Times New Roman" panose="02020603050405020304" pitchFamily="18" charset="0"/>
              </a:rPr>
              <a:t>Here, </a:t>
            </a:r>
            <a:r>
              <a:rPr lang="en-US" sz="2400" b="0" i="1" u="none" strike="noStrike" baseline="0" dirty="0">
                <a:solidFill>
                  <a:srgbClr val="000000"/>
                </a:solidFill>
                <a:latin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rPr>
              <a:t>is an array of two dimension, which is an example of multidimensional array. </a:t>
            </a:r>
          </a:p>
          <a:p>
            <a:r>
              <a:rPr lang="en-US" sz="2400" b="0" i="0" u="none" strike="noStrike" baseline="0" dirty="0">
                <a:solidFill>
                  <a:srgbClr val="000000"/>
                </a:solidFill>
                <a:latin typeface="Times New Roman" panose="02020603050405020304" pitchFamily="18" charset="0"/>
              </a:rPr>
              <a:t>For better understanding of multidimensional arrays, array elements of above example can be </a:t>
            </a:r>
            <a:r>
              <a:rPr lang="en-US" sz="2400" b="0" i="0" u="none" strike="noStrike" baseline="0" dirty="0" err="1">
                <a:solidFill>
                  <a:srgbClr val="000000"/>
                </a:solidFill>
                <a:latin typeface="Times New Roman" panose="02020603050405020304" pitchFamily="18" charset="0"/>
              </a:rPr>
              <a:t>thinked</a:t>
            </a:r>
            <a:r>
              <a:rPr lang="en-US" sz="2400" b="0" i="0" u="none" strike="noStrike" baseline="0" dirty="0">
                <a:solidFill>
                  <a:srgbClr val="000000"/>
                </a:solidFill>
                <a:latin typeface="Times New Roman" panose="02020603050405020304" pitchFamily="18" charset="0"/>
              </a:rPr>
              <a:t> of as below: </a:t>
            </a:r>
            <a:endParaRPr lang="en-IN" sz="2400" dirty="0"/>
          </a:p>
        </p:txBody>
      </p:sp>
      <p:sp>
        <p:nvSpPr>
          <p:cNvPr id="4" name="Date Placeholder 3">
            <a:extLst>
              <a:ext uri="{FF2B5EF4-FFF2-40B4-BE49-F238E27FC236}">
                <a16:creationId xmlns:a16="http://schemas.microsoft.com/office/drawing/2014/main" id="{1D94E42E-0624-28C1-3C3C-05530DAEF6B2}"/>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CAD2B1C3-823B-DF88-7F5C-44034120EF83}"/>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263EC142-477A-E50A-3C63-D578F1E7BF89}"/>
              </a:ext>
            </a:extLst>
          </p:cNvPr>
          <p:cNvSpPr>
            <a:spLocks noGrp="1"/>
          </p:cNvSpPr>
          <p:nvPr>
            <p:ph type="sldNum" sz="quarter" idx="12"/>
          </p:nvPr>
        </p:nvSpPr>
        <p:spPr/>
        <p:txBody>
          <a:bodyPr/>
          <a:lstStyle/>
          <a:p>
            <a:fld id="{B6F15528-21DE-4FAA-801E-634DDDAF4B2B}" type="slidenum">
              <a:rPr lang="en-US" smtClean="0"/>
              <a:pPr/>
              <a:t>54</a:t>
            </a:fld>
            <a:endParaRPr lang="en-US"/>
          </a:p>
        </p:txBody>
      </p:sp>
      <p:pic>
        <p:nvPicPr>
          <p:cNvPr id="8" name="Picture 7">
            <a:extLst>
              <a:ext uri="{FF2B5EF4-FFF2-40B4-BE49-F238E27FC236}">
                <a16:creationId xmlns:a16="http://schemas.microsoft.com/office/drawing/2014/main" id="{202B3A2D-719E-9C34-FE74-83A5F5769C4F}"/>
              </a:ext>
            </a:extLst>
          </p:cNvPr>
          <p:cNvPicPr>
            <a:picLocks noChangeAspect="1"/>
          </p:cNvPicPr>
          <p:nvPr/>
        </p:nvPicPr>
        <p:blipFill>
          <a:blip r:embed="rId2"/>
          <a:stretch>
            <a:fillRect/>
          </a:stretch>
        </p:blipFill>
        <p:spPr>
          <a:xfrm>
            <a:off x="1570089" y="4031664"/>
            <a:ext cx="6084888" cy="1835736"/>
          </a:xfrm>
          <a:prstGeom prst="rect">
            <a:avLst/>
          </a:prstGeom>
        </p:spPr>
      </p:pic>
    </p:spTree>
    <p:extLst>
      <p:ext uri="{BB962C8B-B14F-4D97-AF65-F5344CB8AC3E}">
        <p14:creationId xmlns:p14="http://schemas.microsoft.com/office/powerpoint/2010/main" val="13386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E16F-2381-959B-6445-920DE4BEDCB4}"/>
              </a:ext>
            </a:extLst>
          </p:cNvPr>
          <p:cNvSpPr>
            <a:spLocks noGrp="1"/>
          </p:cNvSpPr>
          <p:nvPr>
            <p:ph type="title"/>
          </p:nvPr>
        </p:nvSpPr>
        <p:spPr/>
        <p:txBody>
          <a:bodyPr/>
          <a:lstStyle/>
          <a:p>
            <a:r>
              <a:rPr lang="en-IN" sz="4400" b="1" i="0" u="none" strike="noStrike" baseline="0" dirty="0" err="1">
                <a:solidFill>
                  <a:srgbClr val="000000"/>
                </a:solidFill>
                <a:latin typeface="Times New Roman" panose="02020603050405020304" pitchFamily="18" charset="0"/>
              </a:rPr>
              <a:t>Multidimentional</a:t>
            </a:r>
            <a:r>
              <a:rPr lang="en-IN" sz="4400" b="1" i="0" u="none" strike="noStrike" baseline="0" dirty="0">
                <a:solidFill>
                  <a:srgbClr val="000000"/>
                </a:solidFill>
                <a:latin typeface="Times New Roman" panose="02020603050405020304" pitchFamily="18" charset="0"/>
              </a:rPr>
              <a:t> arrays:</a:t>
            </a:r>
            <a:endParaRPr lang="en-IN" dirty="0"/>
          </a:p>
        </p:txBody>
      </p:sp>
      <p:sp>
        <p:nvSpPr>
          <p:cNvPr id="3" name="Content Placeholder 2">
            <a:extLst>
              <a:ext uri="{FF2B5EF4-FFF2-40B4-BE49-F238E27FC236}">
                <a16:creationId xmlns:a16="http://schemas.microsoft.com/office/drawing/2014/main" id="{EA1D5358-2AB0-12D4-3059-C363AE3E7B30}"/>
              </a:ext>
            </a:extLst>
          </p:cNvPr>
          <p:cNvSpPr>
            <a:spLocks noGrp="1"/>
          </p:cNvSpPr>
          <p:nvPr>
            <p:ph idx="1"/>
          </p:nvPr>
        </p:nvSpPr>
        <p:spPr/>
        <p:txBody>
          <a:bodyPr>
            <a:normAutofit/>
          </a:bodyPr>
          <a:lstStyle/>
          <a:p>
            <a:r>
              <a:rPr lang="en-IN" sz="2400" b="0" i="0" u="none" strike="noStrike" baseline="0" dirty="0">
                <a:solidFill>
                  <a:srgbClr val="000000"/>
                </a:solidFill>
                <a:latin typeface="Times New Roman" panose="02020603050405020304" pitchFamily="18" charset="0"/>
              </a:rPr>
              <a:t>Initialization of Multidimensional Arrays </a:t>
            </a:r>
          </a:p>
          <a:p>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In C, multidimensional arrays can be initialized in different number of ways. </a:t>
            </a:r>
          </a:p>
          <a:p>
            <a:endParaRPr lang="en-US" sz="2400" b="0" i="0" u="none" strike="noStrike" baseline="0" dirty="0">
              <a:solidFill>
                <a:srgbClr val="000000"/>
              </a:solidFill>
              <a:latin typeface="Times New Roman" panose="02020603050405020304" pitchFamily="18" charset="0"/>
            </a:endParaRPr>
          </a:p>
          <a:p>
            <a:pPr marL="0" indent="0">
              <a:buNone/>
            </a:pPr>
            <a:r>
              <a:rPr lang="en-IN" sz="2400" b="0" i="0" u="none" strike="noStrike" baseline="0" dirty="0">
                <a:solidFill>
                  <a:srgbClr val="000000"/>
                </a:solidFill>
                <a:latin typeface="Times New Roman" panose="02020603050405020304" pitchFamily="18" charset="0"/>
              </a:rPr>
              <a:t>	int c[2][3]={{1,3,0}, {-1,5,9}}; </a:t>
            </a:r>
          </a:p>
          <a:p>
            <a:pPr marL="0" indent="0">
              <a:buNone/>
            </a:pPr>
            <a:r>
              <a:rPr lang="en-IN" sz="2400" b="0" i="0" u="none" strike="noStrike" baseline="0" dirty="0">
                <a:solidFill>
                  <a:srgbClr val="000000"/>
                </a:solidFill>
                <a:latin typeface="Times New Roman" panose="02020603050405020304" pitchFamily="18" charset="0"/>
              </a:rPr>
              <a:t>OR </a:t>
            </a:r>
          </a:p>
          <a:p>
            <a:pPr marL="0" indent="0">
              <a:buNone/>
            </a:pPr>
            <a:r>
              <a:rPr lang="en-IN" sz="2400" b="0" i="0" u="none" strike="noStrike" baseline="0" dirty="0">
                <a:solidFill>
                  <a:srgbClr val="000000"/>
                </a:solidFill>
                <a:latin typeface="Times New Roman" panose="02020603050405020304" pitchFamily="18" charset="0"/>
              </a:rPr>
              <a:t>	int c[][3]={{1,3,0}, {-1,5,9}}; </a:t>
            </a:r>
          </a:p>
          <a:p>
            <a:pPr marL="0" indent="0">
              <a:buNone/>
            </a:pPr>
            <a:r>
              <a:rPr lang="en-IN" sz="2400" b="0" i="0" u="none" strike="noStrike" baseline="0" dirty="0">
                <a:solidFill>
                  <a:srgbClr val="000000"/>
                </a:solidFill>
                <a:latin typeface="Times New Roman" panose="02020603050405020304" pitchFamily="18" charset="0"/>
              </a:rPr>
              <a:t>OR </a:t>
            </a:r>
          </a:p>
          <a:p>
            <a:pPr marL="0" indent="0">
              <a:buNone/>
            </a:pPr>
            <a:r>
              <a:rPr lang="en-IN" sz="2400" b="0" i="0" u="none" strike="noStrike" baseline="0" dirty="0">
                <a:solidFill>
                  <a:srgbClr val="000000"/>
                </a:solidFill>
                <a:latin typeface="Times New Roman" panose="02020603050405020304" pitchFamily="18" charset="0"/>
              </a:rPr>
              <a:t>	int c[2][3]={1,3,0,-1,5,9}; </a:t>
            </a:r>
            <a:endParaRPr lang="en-IN" sz="2400" dirty="0"/>
          </a:p>
        </p:txBody>
      </p:sp>
      <p:sp>
        <p:nvSpPr>
          <p:cNvPr id="4" name="Date Placeholder 3">
            <a:extLst>
              <a:ext uri="{FF2B5EF4-FFF2-40B4-BE49-F238E27FC236}">
                <a16:creationId xmlns:a16="http://schemas.microsoft.com/office/drawing/2014/main" id="{EED25570-146D-DB63-99DA-66539FBCE3E0}"/>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07BB7CC1-5BAC-0A48-6730-8D15A2A6D6F0}"/>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3A875810-0496-618A-32DE-72824F09627A}"/>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723530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F2B9-9AD0-1F3C-9300-28679ADCDAEB}"/>
              </a:ext>
            </a:extLst>
          </p:cNvPr>
          <p:cNvSpPr>
            <a:spLocks noGrp="1"/>
          </p:cNvSpPr>
          <p:nvPr>
            <p:ph type="title"/>
          </p:nvPr>
        </p:nvSpPr>
        <p:spPr>
          <a:xfrm>
            <a:off x="457200" y="274638"/>
            <a:ext cx="8229600" cy="457199"/>
          </a:xfrm>
        </p:spPr>
        <p:txBody>
          <a:bodyPr>
            <a:normAutofit fontScale="90000"/>
          </a:bodyPr>
          <a:lstStyle/>
          <a:p>
            <a:r>
              <a:rPr lang="en-US" dirty="0"/>
              <a:t>Function</a:t>
            </a:r>
            <a:endParaRPr lang="en-IN" dirty="0"/>
          </a:p>
        </p:txBody>
      </p:sp>
      <p:sp>
        <p:nvSpPr>
          <p:cNvPr id="3" name="Content Placeholder 2">
            <a:extLst>
              <a:ext uri="{FF2B5EF4-FFF2-40B4-BE49-F238E27FC236}">
                <a16:creationId xmlns:a16="http://schemas.microsoft.com/office/drawing/2014/main" id="{6EA3F418-576C-63FB-BCD8-6FB2A8321AA5}"/>
              </a:ext>
            </a:extLst>
          </p:cNvPr>
          <p:cNvSpPr>
            <a:spLocks noGrp="1"/>
          </p:cNvSpPr>
          <p:nvPr>
            <p:ph idx="1"/>
          </p:nvPr>
        </p:nvSpPr>
        <p:spPr>
          <a:xfrm>
            <a:off x="457200" y="1219200"/>
            <a:ext cx="8229600" cy="4906964"/>
          </a:xfrm>
        </p:spPr>
        <p:txBody>
          <a:bodyPr>
            <a:normAutofit lnSpcReduction="10000"/>
          </a:bodyPr>
          <a:lstStyle/>
          <a:p>
            <a:pPr algn="just"/>
            <a:r>
              <a:rPr lang="en-US" sz="2400" b="0" i="0" dirty="0">
                <a:solidFill>
                  <a:srgbClr val="222426"/>
                </a:solidFill>
                <a:effectLst/>
                <a:latin typeface="Roboto" panose="02000000000000000000" pitchFamily="2" charset="0"/>
              </a:rPr>
              <a:t>A function is a </a:t>
            </a:r>
            <a:r>
              <a:rPr lang="en-US" sz="2400" b="1" i="0" dirty="0">
                <a:solidFill>
                  <a:srgbClr val="222426"/>
                </a:solidFill>
                <a:effectLst/>
                <a:latin typeface="Roboto" panose="02000000000000000000" pitchFamily="2" charset="0"/>
              </a:rPr>
              <a:t>block of statements</a:t>
            </a:r>
            <a:r>
              <a:rPr lang="en-US" sz="2400" b="0" i="0" dirty="0">
                <a:solidFill>
                  <a:srgbClr val="222426"/>
                </a:solidFill>
                <a:effectLst/>
                <a:latin typeface="Roboto" panose="02000000000000000000" pitchFamily="2" charset="0"/>
              </a:rPr>
              <a:t> that performs a specific task. </a:t>
            </a:r>
          </a:p>
          <a:p>
            <a:pPr algn="just"/>
            <a:endParaRPr lang="en-US" sz="2400" b="0" i="0" dirty="0">
              <a:solidFill>
                <a:srgbClr val="222426"/>
              </a:solidFill>
              <a:effectLst/>
              <a:latin typeface="Roboto" panose="02000000000000000000" pitchFamily="2" charset="0"/>
            </a:endParaRPr>
          </a:p>
          <a:p>
            <a:pPr algn="just"/>
            <a:r>
              <a:rPr lang="en-US" sz="2400" b="0" i="0" dirty="0">
                <a:solidFill>
                  <a:srgbClr val="222426"/>
                </a:solidFill>
                <a:effectLst/>
                <a:latin typeface="Roboto" panose="02000000000000000000" pitchFamily="2" charset="0"/>
              </a:rPr>
              <a:t>Let’s say you are writing a C program and you need to perform a same task in that program more than once. In such case you have two options:</a:t>
            </a:r>
          </a:p>
          <a:p>
            <a:pPr lvl="1" algn="just"/>
            <a:r>
              <a:rPr lang="en-US" sz="2400" b="0" i="0" dirty="0">
                <a:solidFill>
                  <a:srgbClr val="222426"/>
                </a:solidFill>
                <a:effectLst/>
                <a:latin typeface="Roboto" panose="02000000000000000000" pitchFamily="2" charset="0"/>
              </a:rPr>
              <a:t>Use the same set of statements every time you 	want to perform the task</a:t>
            </a:r>
            <a:endParaRPr lang="en-US" sz="2400" dirty="0">
              <a:solidFill>
                <a:srgbClr val="222426"/>
              </a:solidFill>
              <a:latin typeface="Roboto" panose="02000000000000000000" pitchFamily="2" charset="0"/>
            </a:endParaRPr>
          </a:p>
          <a:p>
            <a:pPr lvl="1" algn="just"/>
            <a:r>
              <a:rPr lang="en-US" sz="2400" b="0" i="0" dirty="0">
                <a:solidFill>
                  <a:srgbClr val="222426"/>
                </a:solidFill>
                <a:effectLst/>
                <a:latin typeface="Roboto" panose="02000000000000000000" pitchFamily="2" charset="0"/>
              </a:rPr>
              <a:t>Create a function to perform that task, and just 	call it every time you need to perform that task.</a:t>
            </a:r>
          </a:p>
          <a:p>
            <a:pPr lvl="1" algn="just"/>
            <a:endParaRPr lang="en-US" sz="2400" b="0" i="0" dirty="0">
              <a:solidFill>
                <a:srgbClr val="222426"/>
              </a:solidFill>
              <a:effectLst/>
              <a:latin typeface="Roboto" panose="02000000000000000000" pitchFamily="2" charset="0"/>
            </a:endParaRPr>
          </a:p>
          <a:p>
            <a:pPr algn="just"/>
            <a:r>
              <a:rPr lang="en-US" sz="2400" b="0" i="0" dirty="0">
                <a:solidFill>
                  <a:srgbClr val="222426"/>
                </a:solidFill>
                <a:effectLst/>
                <a:latin typeface="Roboto" panose="02000000000000000000" pitchFamily="2" charset="0"/>
              </a:rPr>
              <a:t>Using option (b) is a good practice</a:t>
            </a:r>
            <a:endParaRPr lang="en-IN" sz="2400" dirty="0"/>
          </a:p>
        </p:txBody>
      </p:sp>
      <p:sp>
        <p:nvSpPr>
          <p:cNvPr id="4" name="Date Placeholder 3">
            <a:extLst>
              <a:ext uri="{FF2B5EF4-FFF2-40B4-BE49-F238E27FC236}">
                <a16:creationId xmlns:a16="http://schemas.microsoft.com/office/drawing/2014/main" id="{60115720-A046-28BC-6857-3FBF996D265A}"/>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80F63C6D-F5A0-4BA1-6692-A1785806A88F}"/>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E345A65F-64BD-4B04-52BB-1A9DB650AFA4}"/>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481264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A3C2-8CCE-6CBB-C630-4EDB962C7FE3}"/>
              </a:ext>
            </a:extLst>
          </p:cNvPr>
          <p:cNvSpPr>
            <a:spLocks noGrp="1"/>
          </p:cNvSpPr>
          <p:nvPr>
            <p:ph type="title"/>
          </p:nvPr>
        </p:nvSpPr>
        <p:spPr/>
        <p:txBody>
          <a:bodyPr>
            <a:normAutofit fontScale="90000"/>
          </a:bodyPr>
          <a:lstStyle/>
          <a:p>
            <a:r>
              <a:rPr lang="en-US" b="1" i="0" dirty="0">
                <a:solidFill>
                  <a:srgbClr val="444542"/>
                </a:solidFill>
                <a:effectLst/>
                <a:latin typeface="PT Sans" panose="020B0604020202020204" pitchFamily="34" charset="0"/>
              </a:rPr>
              <a:t>Why we need functions in C</a:t>
            </a:r>
            <a:br>
              <a:rPr lang="en-US" b="1" i="0" dirty="0">
                <a:solidFill>
                  <a:srgbClr val="444542"/>
                </a:solidFill>
                <a:effectLst/>
                <a:latin typeface="PT Sans" panose="020B0604020202020204" pitchFamily="34" charset="0"/>
              </a:rPr>
            </a:br>
            <a:endParaRPr lang="en-IN" dirty="0"/>
          </a:p>
        </p:txBody>
      </p:sp>
      <p:sp>
        <p:nvSpPr>
          <p:cNvPr id="3" name="Content Placeholder 2">
            <a:extLst>
              <a:ext uri="{FF2B5EF4-FFF2-40B4-BE49-F238E27FC236}">
                <a16:creationId xmlns:a16="http://schemas.microsoft.com/office/drawing/2014/main" id="{1A98B7C3-3B41-7B24-ABE7-61D0D8E64AF7}"/>
              </a:ext>
            </a:extLst>
          </p:cNvPr>
          <p:cNvSpPr>
            <a:spLocks noGrp="1"/>
          </p:cNvSpPr>
          <p:nvPr>
            <p:ph idx="1"/>
          </p:nvPr>
        </p:nvSpPr>
        <p:spPr>
          <a:xfrm>
            <a:off x="0" y="1600200"/>
            <a:ext cx="8915400" cy="4525963"/>
          </a:xfrm>
        </p:spPr>
        <p:txBody>
          <a:bodyPr>
            <a:normAutofit fontScale="77500" lnSpcReduction="20000"/>
          </a:bodyPr>
          <a:lstStyle/>
          <a:p>
            <a:pPr algn="just"/>
            <a:r>
              <a:rPr lang="en-US" dirty="0"/>
              <a:t>Functions partition large programs into a set of smaller tasks</a:t>
            </a:r>
          </a:p>
          <a:p>
            <a:pPr lvl="1" algn="just"/>
            <a:r>
              <a:rPr lang="en-US" dirty="0"/>
              <a:t> Helps manage program complexity </a:t>
            </a:r>
          </a:p>
          <a:p>
            <a:pPr lvl="1"/>
            <a:r>
              <a:rPr lang="en-US" dirty="0"/>
              <a:t>Smaller tasks are easier to design and debug. </a:t>
            </a:r>
            <a:r>
              <a:rPr lang="en-US" b="0" i="0" dirty="0">
                <a:solidFill>
                  <a:srgbClr val="222426"/>
                </a:solidFill>
                <a:effectLst/>
                <a:latin typeface="Roboto" panose="02000000000000000000" pitchFamily="2" charset="0"/>
              </a:rPr>
              <a:t>Debugging of the code would be easier if you use functions, as errors are easy to be traced.</a:t>
            </a:r>
            <a:br>
              <a:rPr lang="en-US" b="0" i="0" dirty="0">
                <a:solidFill>
                  <a:srgbClr val="222426"/>
                </a:solidFill>
                <a:effectLst/>
                <a:latin typeface="Roboto" panose="02000000000000000000" pitchFamily="2" charset="0"/>
              </a:rPr>
            </a:br>
            <a:endParaRPr lang="en-US" dirty="0"/>
          </a:p>
          <a:p>
            <a:pPr lvl="1" algn="just"/>
            <a:r>
              <a:rPr lang="en-US" dirty="0"/>
              <a:t>Functions can often be reused instead of starting over. So </a:t>
            </a:r>
            <a:r>
              <a:rPr lang="en-US" b="0" i="0" dirty="0">
                <a:solidFill>
                  <a:srgbClr val="222426"/>
                </a:solidFill>
                <a:effectLst/>
                <a:latin typeface="Roboto" panose="02000000000000000000" pitchFamily="2" charset="0"/>
              </a:rPr>
              <a:t>Improves the reusability of the code, same function can be used in any program rather than writing the same code from scratch.</a:t>
            </a:r>
            <a:br>
              <a:rPr lang="en-US" b="0" i="0" dirty="0">
                <a:solidFill>
                  <a:srgbClr val="222426"/>
                </a:solidFill>
                <a:effectLst/>
                <a:latin typeface="Roboto" panose="02000000000000000000" pitchFamily="2" charset="0"/>
              </a:rPr>
            </a:br>
            <a:endParaRPr lang="en-US" b="0" i="0" dirty="0">
              <a:solidFill>
                <a:srgbClr val="222426"/>
              </a:solidFill>
              <a:effectLst/>
              <a:latin typeface="Roboto" panose="02000000000000000000" pitchFamily="2" charset="0"/>
            </a:endParaRPr>
          </a:p>
          <a:p>
            <a:pPr lvl="1" algn="just"/>
            <a:r>
              <a:rPr lang="en-US" b="0" i="0" dirty="0">
                <a:solidFill>
                  <a:srgbClr val="222426"/>
                </a:solidFill>
                <a:effectLst/>
                <a:latin typeface="Roboto" panose="02000000000000000000" pitchFamily="2" charset="0"/>
              </a:rPr>
              <a:t>To improve the readability of code.</a:t>
            </a:r>
            <a:endParaRPr lang="en-US" dirty="0">
              <a:solidFill>
                <a:srgbClr val="222426"/>
              </a:solidFill>
              <a:latin typeface="Roboto" panose="02000000000000000000" pitchFamily="2" charset="0"/>
            </a:endParaRPr>
          </a:p>
          <a:p>
            <a:pPr lvl="1" algn="just"/>
            <a:endParaRPr lang="en-US" b="0" i="0" dirty="0">
              <a:solidFill>
                <a:srgbClr val="222426"/>
              </a:solidFill>
              <a:effectLst/>
              <a:latin typeface="Roboto" panose="02000000000000000000" pitchFamily="2" charset="0"/>
            </a:endParaRPr>
          </a:p>
          <a:p>
            <a:pPr lvl="1" algn="just"/>
            <a:r>
              <a:rPr lang="en-US" b="0" i="0" dirty="0">
                <a:solidFill>
                  <a:srgbClr val="222426"/>
                </a:solidFill>
                <a:effectLst/>
                <a:latin typeface="Roboto" panose="02000000000000000000" pitchFamily="2" charset="0"/>
              </a:rPr>
              <a:t>Reduces the size of the code, duplicate set of statements are replaced by function calls.</a:t>
            </a:r>
          </a:p>
          <a:p>
            <a:pPr algn="just"/>
            <a:endParaRPr lang="en-IN" dirty="0"/>
          </a:p>
        </p:txBody>
      </p:sp>
      <p:sp>
        <p:nvSpPr>
          <p:cNvPr id="4" name="Date Placeholder 3">
            <a:extLst>
              <a:ext uri="{FF2B5EF4-FFF2-40B4-BE49-F238E27FC236}">
                <a16:creationId xmlns:a16="http://schemas.microsoft.com/office/drawing/2014/main" id="{1AFBEA5E-AF4C-AE5E-4F76-ECA37CD61E1B}"/>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98EA5A0A-D6C2-FD6F-4948-291FCF6E4B4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CE5AEC81-4A00-5F06-A1C7-9BDA1DA821D9}"/>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169139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0581-1832-5447-F4B4-3A902E73DD24}"/>
              </a:ext>
            </a:extLst>
          </p:cNvPr>
          <p:cNvSpPr>
            <a:spLocks noGrp="1"/>
          </p:cNvSpPr>
          <p:nvPr>
            <p:ph type="title"/>
          </p:nvPr>
        </p:nvSpPr>
        <p:spPr/>
        <p:txBody>
          <a:bodyPr/>
          <a:lstStyle/>
          <a:p>
            <a:r>
              <a:rPr lang="en-US" dirty="0"/>
              <a:t>Function</a:t>
            </a:r>
            <a:endParaRPr lang="en-IN" dirty="0"/>
          </a:p>
        </p:txBody>
      </p:sp>
      <p:sp>
        <p:nvSpPr>
          <p:cNvPr id="3" name="Content Placeholder 2">
            <a:extLst>
              <a:ext uri="{FF2B5EF4-FFF2-40B4-BE49-F238E27FC236}">
                <a16:creationId xmlns:a16="http://schemas.microsoft.com/office/drawing/2014/main" id="{25CAE429-DC63-02AE-5212-FB98C13F23F0}"/>
              </a:ext>
            </a:extLst>
          </p:cNvPr>
          <p:cNvSpPr>
            <a:spLocks noGrp="1"/>
          </p:cNvSpPr>
          <p:nvPr>
            <p:ph idx="1"/>
          </p:nvPr>
        </p:nvSpPr>
        <p:spPr>
          <a:xfrm>
            <a:off x="0" y="1600200"/>
            <a:ext cx="9144000" cy="4525963"/>
          </a:xfrm>
        </p:spPr>
        <p:txBody>
          <a:bodyPr/>
          <a:lstStyle/>
          <a:p>
            <a:r>
              <a:rPr lang="en-US" dirty="0"/>
              <a:t>A function is “called” by another program to perform a task </a:t>
            </a:r>
          </a:p>
          <a:p>
            <a:pPr marL="0" indent="0">
              <a:buNone/>
            </a:pPr>
            <a:r>
              <a:rPr lang="en-US" dirty="0"/>
              <a:t>	– The function may return a result to the   caller </a:t>
            </a:r>
          </a:p>
          <a:p>
            <a:pPr marL="0" indent="0">
              <a:buNone/>
            </a:pPr>
            <a:r>
              <a:rPr lang="en-US" dirty="0"/>
              <a:t>	– One or more arguments may be passed to the     function/procedure</a:t>
            </a:r>
            <a:endParaRPr lang="en-IN" dirty="0"/>
          </a:p>
        </p:txBody>
      </p:sp>
      <p:sp>
        <p:nvSpPr>
          <p:cNvPr id="4" name="Date Placeholder 3">
            <a:extLst>
              <a:ext uri="{FF2B5EF4-FFF2-40B4-BE49-F238E27FC236}">
                <a16:creationId xmlns:a16="http://schemas.microsoft.com/office/drawing/2014/main" id="{E61C9FA0-1CCB-35D7-0EAB-0776AD825006}"/>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870F049F-31BD-194D-E266-CAB790B49DE7}"/>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43B0FA6F-97C0-286F-AEDB-C3AD13AC3D81}"/>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146009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A455-DB55-0CC2-59E3-79818FC141E8}"/>
              </a:ext>
            </a:extLst>
          </p:cNvPr>
          <p:cNvSpPr>
            <a:spLocks noGrp="1"/>
          </p:cNvSpPr>
          <p:nvPr>
            <p:ph type="title"/>
          </p:nvPr>
        </p:nvSpPr>
        <p:spPr/>
        <p:txBody>
          <a:bodyPr/>
          <a:lstStyle/>
          <a:p>
            <a:r>
              <a:rPr lang="en-US" dirty="0"/>
              <a:t>Types of Function</a:t>
            </a:r>
            <a:endParaRPr lang="en-IN" dirty="0"/>
          </a:p>
        </p:txBody>
      </p:sp>
      <p:sp>
        <p:nvSpPr>
          <p:cNvPr id="3" name="Content Placeholder 2">
            <a:extLst>
              <a:ext uri="{FF2B5EF4-FFF2-40B4-BE49-F238E27FC236}">
                <a16:creationId xmlns:a16="http://schemas.microsoft.com/office/drawing/2014/main" id="{3A478AE6-3576-F925-3337-FF73E383C032}"/>
              </a:ext>
            </a:extLst>
          </p:cNvPr>
          <p:cNvSpPr>
            <a:spLocks noGrp="1"/>
          </p:cNvSpPr>
          <p:nvPr>
            <p:ph idx="1"/>
          </p:nvPr>
        </p:nvSpPr>
        <p:spPr/>
        <p:txBody>
          <a:bodyPr>
            <a:normAutofit/>
          </a:bodyPr>
          <a:lstStyle/>
          <a:p>
            <a:pPr marL="0" indent="0">
              <a:buNone/>
            </a:pPr>
            <a:r>
              <a:rPr lang="en-US" b="1" dirty="0"/>
              <a:t>1) Predefined standard library functions</a:t>
            </a:r>
          </a:p>
          <a:p>
            <a:r>
              <a:rPr lang="en-US" dirty="0"/>
              <a:t>Standard library functions are also known as built-in functions. </a:t>
            </a:r>
            <a:r>
              <a:rPr lang="en-US" b="0" i="0" dirty="0">
                <a:solidFill>
                  <a:srgbClr val="000000"/>
                </a:solidFill>
                <a:effectLst/>
                <a:latin typeface="Arial" panose="020B0604020202020204" pitchFamily="34" charset="0"/>
              </a:rPr>
              <a:t> </a:t>
            </a:r>
          </a:p>
          <a:p>
            <a:r>
              <a:rPr lang="en-US" b="0" i="0" dirty="0">
                <a:solidFill>
                  <a:srgbClr val="000000"/>
                </a:solidFill>
                <a:effectLst/>
                <a:latin typeface="Arial" panose="020B0604020202020204" pitchFamily="34" charset="0"/>
              </a:rPr>
              <a:t>There are two required functions in an Arduino sketch or a program</a:t>
            </a:r>
            <a:r>
              <a:rPr lang="en-US"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i.e. setup () and loop(). Other functions must be created outside the brackets of these two functions.</a:t>
            </a:r>
            <a:endParaRPr lang="en-IN" dirty="0"/>
          </a:p>
        </p:txBody>
      </p:sp>
      <p:sp>
        <p:nvSpPr>
          <p:cNvPr id="4" name="Date Placeholder 3">
            <a:extLst>
              <a:ext uri="{FF2B5EF4-FFF2-40B4-BE49-F238E27FC236}">
                <a16:creationId xmlns:a16="http://schemas.microsoft.com/office/drawing/2014/main" id="{293C5915-06DA-5CB9-78F9-3594A57BF156}"/>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430308C4-B6E8-0E71-CEDC-FEDCAFCE917E}"/>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34B73437-1B41-F738-59E6-3D35D3391F2C}"/>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59456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AEC7442-F44D-4D51-9FBC-B73F4C44B472}"/>
              </a:ext>
            </a:extLst>
          </p:cNvPr>
          <p:cNvSpPr>
            <a:spLocks noGrp="1"/>
          </p:cNvSpPr>
          <p:nvPr>
            <p:ph type="title"/>
          </p:nvPr>
        </p:nvSpPr>
        <p:spPr>
          <a:xfrm>
            <a:off x="457200" y="274639"/>
            <a:ext cx="8229600" cy="334962"/>
          </a:xfrm>
        </p:spPr>
        <p:txBody>
          <a:bodyPr>
            <a:normAutofit fontScale="90000"/>
          </a:bodyPr>
          <a:lstStyle/>
          <a:p>
            <a:r>
              <a:rPr lang="en-US" dirty="0"/>
              <a:t>Example : Interfacing of IR sensor and buzzer with </a:t>
            </a:r>
            <a:r>
              <a:rPr lang="en-US" dirty="0" err="1"/>
              <a:t>arduino</a:t>
            </a:r>
            <a:endParaRPr lang="en-IN" dirty="0"/>
          </a:p>
        </p:txBody>
      </p:sp>
      <p:sp>
        <p:nvSpPr>
          <p:cNvPr id="10" name="Content Placeholder 9">
            <a:extLst>
              <a:ext uri="{FF2B5EF4-FFF2-40B4-BE49-F238E27FC236}">
                <a16:creationId xmlns:a16="http://schemas.microsoft.com/office/drawing/2014/main" id="{D092B689-119E-4409-9199-34B378EF8326}"/>
              </a:ext>
            </a:extLst>
          </p:cNvPr>
          <p:cNvSpPr>
            <a:spLocks noGrp="1"/>
          </p:cNvSpPr>
          <p:nvPr>
            <p:ph idx="1"/>
          </p:nvPr>
        </p:nvSpPr>
        <p:spPr>
          <a:xfrm>
            <a:off x="609600" y="990600"/>
            <a:ext cx="8077200" cy="5592762"/>
          </a:xfrm>
        </p:spPr>
        <p:txBody>
          <a:bodyPr>
            <a:noAutofit/>
          </a:bodyPr>
          <a:lstStyle/>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irsensor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2;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int buzzer =  13;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void setup()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pinMode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irsensor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INPUT);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pinMode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(buzzer, OUTPUT);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void loop()</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if ( </a:t>
            </a:r>
            <a:r>
              <a:rPr lang="en-US" sz="16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digitalRead</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irsensor</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HIGH  )</a:t>
            </a:r>
            <a:endParaRPr lang="en-IN"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IN" sz="16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digitalWrite</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(buzzer, HIGH);</a:t>
            </a:r>
            <a:endParaRPr lang="en-IN"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if ( </a:t>
            </a:r>
            <a:r>
              <a:rPr lang="en-US" sz="16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digitalRead</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irsensor</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LOW  )</a:t>
            </a:r>
            <a:endParaRPr lang="en-IN"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IN" sz="16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digitalWrite</a:t>
            </a: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(buzzer, LOW);</a:t>
            </a:r>
            <a:endParaRPr lang="en-IN"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600" dirty="0">
                <a:highlight>
                  <a:srgbClr val="FFFF00"/>
                </a:highlight>
                <a:latin typeface="Times New Roman" panose="02020603050405020304" pitchFamily="18" charset="0"/>
                <a:cs typeface="Times New Roman" panose="02020603050405020304" pitchFamily="18" charset="0"/>
              </a:rPr>
              <a:t>}</a:t>
            </a:r>
          </a:p>
        </p:txBody>
      </p:sp>
      <p:sp>
        <p:nvSpPr>
          <p:cNvPr id="2" name="Date Placeholder 1">
            <a:extLst>
              <a:ext uri="{FF2B5EF4-FFF2-40B4-BE49-F238E27FC236}">
                <a16:creationId xmlns:a16="http://schemas.microsoft.com/office/drawing/2014/main" id="{FC37DB1B-2BAD-6B76-CBAE-656A8312CF23}"/>
              </a:ext>
            </a:extLst>
          </p:cNvPr>
          <p:cNvSpPr>
            <a:spLocks noGrp="1"/>
          </p:cNvSpPr>
          <p:nvPr>
            <p:ph type="dt" sz="half" idx="10"/>
          </p:nvPr>
        </p:nvSpPr>
        <p:spPr/>
        <p:txBody>
          <a:bodyPr/>
          <a:lstStyle/>
          <a:p>
            <a:r>
              <a:rPr lang="en-US"/>
              <a:t>05/06/2022</a:t>
            </a:r>
          </a:p>
        </p:txBody>
      </p:sp>
      <p:sp>
        <p:nvSpPr>
          <p:cNvPr id="3" name="Footer Placeholder 2">
            <a:extLst>
              <a:ext uri="{FF2B5EF4-FFF2-40B4-BE49-F238E27FC236}">
                <a16:creationId xmlns:a16="http://schemas.microsoft.com/office/drawing/2014/main" id="{A04356AE-3AF9-D7E4-186B-B35642AB80ED}"/>
              </a:ext>
            </a:extLst>
          </p:cNvPr>
          <p:cNvSpPr>
            <a:spLocks noGrp="1"/>
          </p:cNvSpPr>
          <p:nvPr>
            <p:ph type="ftr" sz="quarter" idx="11"/>
          </p:nvPr>
        </p:nvSpPr>
        <p:spPr/>
        <p:txBody>
          <a:bodyPr/>
          <a:lstStyle/>
          <a:p>
            <a:r>
              <a:rPr lang="en-US"/>
              <a:t>Indu bhardwaj       Embedded Systems</a:t>
            </a:r>
          </a:p>
        </p:txBody>
      </p:sp>
      <p:sp>
        <p:nvSpPr>
          <p:cNvPr id="4" name="Slide Number Placeholder 3">
            <a:extLst>
              <a:ext uri="{FF2B5EF4-FFF2-40B4-BE49-F238E27FC236}">
                <a16:creationId xmlns:a16="http://schemas.microsoft.com/office/drawing/2014/main" id="{302DBE8E-5BE4-12F0-E732-C48DFEB1DEF7}"/>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809142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6FB6-37B9-5805-A637-756CEB6858FF}"/>
              </a:ext>
            </a:extLst>
          </p:cNvPr>
          <p:cNvSpPr>
            <a:spLocks noGrp="1"/>
          </p:cNvSpPr>
          <p:nvPr>
            <p:ph type="title"/>
          </p:nvPr>
        </p:nvSpPr>
        <p:spPr/>
        <p:txBody>
          <a:bodyPr/>
          <a:lstStyle/>
          <a:p>
            <a:r>
              <a:rPr lang="en-US" dirty="0"/>
              <a:t>Types of Function</a:t>
            </a:r>
            <a:endParaRPr lang="en-IN" dirty="0"/>
          </a:p>
        </p:txBody>
      </p:sp>
      <p:sp>
        <p:nvSpPr>
          <p:cNvPr id="3" name="Content Placeholder 2">
            <a:extLst>
              <a:ext uri="{FF2B5EF4-FFF2-40B4-BE49-F238E27FC236}">
                <a16:creationId xmlns:a16="http://schemas.microsoft.com/office/drawing/2014/main" id="{05825E27-37D1-FB8E-7DAF-6B2C5D291C1B}"/>
              </a:ext>
            </a:extLst>
          </p:cNvPr>
          <p:cNvSpPr>
            <a:spLocks noGrp="1"/>
          </p:cNvSpPr>
          <p:nvPr>
            <p:ph idx="1"/>
          </p:nvPr>
        </p:nvSpPr>
        <p:spPr/>
        <p:txBody>
          <a:bodyPr/>
          <a:lstStyle/>
          <a:p>
            <a:pPr algn="l"/>
            <a:r>
              <a:rPr lang="en-US" b="1" i="0" dirty="0">
                <a:solidFill>
                  <a:srgbClr val="444542"/>
                </a:solidFill>
                <a:effectLst/>
                <a:latin typeface="PT Sans" panose="020B0503020203020204" pitchFamily="34" charset="0"/>
              </a:rPr>
              <a:t>2) User Defined functions</a:t>
            </a:r>
          </a:p>
          <a:p>
            <a:pPr algn="l"/>
            <a:r>
              <a:rPr lang="en-US" b="0" i="0" dirty="0">
                <a:solidFill>
                  <a:srgbClr val="222426"/>
                </a:solidFill>
                <a:effectLst/>
                <a:latin typeface="Roboto" panose="02000000000000000000" pitchFamily="2" charset="0"/>
              </a:rPr>
              <a:t>The functions that we create in a program are known as user defined functions or in other words you can say that a function created by user is known as user defined function.</a:t>
            </a:r>
          </a:p>
          <a:p>
            <a:endParaRPr lang="en-IN" dirty="0"/>
          </a:p>
        </p:txBody>
      </p:sp>
      <p:sp>
        <p:nvSpPr>
          <p:cNvPr id="4" name="Date Placeholder 3">
            <a:extLst>
              <a:ext uri="{FF2B5EF4-FFF2-40B4-BE49-F238E27FC236}">
                <a16:creationId xmlns:a16="http://schemas.microsoft.com/office/drawing/2014/main" id="{E76746F0-9187-A130-DB64-B4534A70B582}"/>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170CC3BC-F17C-48C6-57E9-B5213532CE4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B974AA09-891E-DA5F-314F-7C7E8CF7438F}"/>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685830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52AB-8B98-0344-810A-7B995C124B3D}"/>
              </a:ext>
            </a:extLst>
          </p:cNvPr>
          <p:cNvSpPr>
            <a:spLocks noGrp="1"/>
          </p:cNvSpPr>
          <p:nvPr>
            <p:ph type="title"/>
          </p:nvPr>
        </p:nvSpPr>
        <p:spPr/>
        <p:txBody>
          <a:bodyPr/>
          <a:lstStyle/>
          <a:p>
            <a:r>
              <a:rPr lang="en-US" dirty="0"/>
              <a:t>Function Declaration</a:t>
            </a:r>
            <a:endParaRPr lang="en-IN" dirty="0"/>
          </a:p>
        </p:txBody>
      </p:sp>
      <p:pic>
        <p:nvPicPr>
          <p:cNvPr id="8" name="Content Placeholder 7">
            <a:extLst>
              <a:ext uri="{FF2B5EF4-FFF2-40B4-BE49-F238E27FC236}">
                <a16:creationId xmlns:a16="http://schemas.microsoft.com/office/drawing/2014/main" id="{7DBD1604-B294-2673-8DBC-164073670578}"/>
              </a:ext>
            </a:extLst>
          </p:cNvPr>
          <p:cNvPicPr>
            <a:picLocks noGrp="1" noChangeAspect="1"/>
          </p:cNvPicPr>
          <p:nvPr>
            <p:ph idx="1"/>
          </p:nvPr>
        </p:nvPicPr>
        <p:blipFill>
          <a:blip r:embed="rId2"/>
          <a:stretch>
            <a:fillRect/>
          </a:stretch>
        </p:blipFill>
        <p:spPr>
          <a:xfrm>
            <a:off x="1143001" y="1610172"/>
            <a:ext cx="6234112" cy="4096097"/>
          </a:xfrm>
        </p:spPr>
      </p:pic>
      <p:sp>
        <p:nvSpPr>
          <p:cNvPr id="4" name="Date Placeholder 3">
            <a:extLst>
              <a:ext uri="{FF2B5EF4-FFF2-40B4-BE49-F238E27FC236}">
                <a16:creationId xmlns:a16="http://schemas.microsoft.com/office/drawing/2014/main" id="{4E6C39FA-19A0-4B33-FBF7-12A1921074A7}"/>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D816027-586D-BD22-8985-C3F05398A2F0}"/>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E9E1F57F-9DAF-5B62-D8E5-9EBB4408D3A3}"/>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276496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4729-17D9-A9D1-14B2-5E764B39300A}"/>
              </a:ext>
            </a:extLst>
          </p:cNvPr>
          <p:cNvSpPr>
            <a:spLocks noGrp="1"/>
          </p:cNvSpPr>
          <p:nvPr>
            <p:ph type="title"/>
          </p:nvPr>
        </p:nvSpPr>
        <p:spPr/>
        <p:txBody>
          <a:bodyPr>
            <a:normAutofit fontScale="90000"/>
          </a:bodyPr>
          <a:lstStyle/>
          <a:p>
            <a:r>
              <a:rPr lang="en-IN" dirty="0"/>
              <a:t>Function Example</a:t>
            </a:r>
            <a:br>
              <a:rPr lang="en-IN" dirty="0"/>
            </a:br>
            <a:endParaRPr lang="en-IN" dirty="0"/>
          </a:p>
        </p:txBody>
      </p:sp>
      <p:pic>
        <p:nvPicPr>
          <p:cNvPr id="8" name="Content Placeholder 7">
            <a:extLst>
              <a:ext uri="{FF2B5EF4-FFF2-40B4-BE49-F238E27FC236}">
                <a16:creationId xmlns:a16="http://schemas.microsoft.com/office/drawing/2014/main" id="{0C39BE01-AEBA-4863-9B11-EA717BBCB308}"/>
              </a:ext>
            </a:extLst>
          </p:cNvPr>
          <p:cNvPicPr>
            <a:picLocks noGrp="1" noChangeAspect="1"/>
          </p:cNvPicPr>
          <p:nvPr>
            <p:ph idx="1"/>
          </p:nvPr>
        </p:nvPicPr>
        <p:blipFill>
          <a:blip r:embed="rId2"/>
          <a:stretch>
            <a:fillRect/>
          </a:stretch>
        </p:blipFill>
        <p:spPr>
          <a:xfrm>
            <a:off x="884480" y="1417638"/>
            <a:ext cx="6964120" cy="4618566"/>
          </a:xfrm>
        </p:spPr>
      </p:pic>
      <p:sp>
        <p:nvSpPr>
          <p:cNvPr id="4" name="Date Placeholder 3">
            <a:extLst>
              <a:ext uri="{FF2B5EF4-FFF2-40B4-BE49-F238E27FC236}">
                <a16:creationId xmlns:a16="http://schemas.microsoft.com/office/drawing/2014/main" id="{442F4C59-1676-83FA-06C5-8C4EF3CAA79A}"/>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FC05C819-027C-0CE9-D1B0-B22C2B0E106D}"/>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D209A55B-3B8A-33F6-259F-15F949EB442F}"/>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7357544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2111-84FF-ACD4-E872-7DDB5ED8C2A5}"/>
              </a:ext>
            </a:extLst>
          </p:cNvPr>
          <p:cNvSpPr>
            <a:spLocks noGrp="1"/>
          </p:cNvSpPr>
          <p:nvPr>
            <p:ph type="title"/>
          </p:nvPr>
        </p:nvSpPr>
        <p:spPr/>
        <p:txBody>
          <a:bodyPr/>
          <a:lstStyle/>
          <a:p>
            <a:r>
              <a:rPr lang="en-IN" dirty="0"/>
              <a:t>Function arguments </a:t>
            </a:r>
          </a:p>
        </p:txBody>
      </p:sp>
      <p:sp>
        <p:nvSpPr>
          <p:cNvPr id="3" name="Content Placeholder 2">
            <a:extLst>
              <a:ext uri="{FF2B5EF4-FFF2-40B4-BE49-F238E27FC236}">
                <a16:creationId xmlns:a16="http://schemas.microsoft.com/office/drawing/2014/main" id="{F9B65DEE-50F7-6562-A454-3F667464FA6D}"/>
              </a:ext>
            </a:extLst>
          </p:cNvPr>
          <p:cNvSpPr>
            <a:spLocks noGrp="1"/>
          </p:cNvSpPr>
          <p:nvPr>
            <p:ph idx="1"/>
          </p:nvPr>
        </p:nvSpPr>
        <p:spPr/>
        <p:txBody>
          <a:bodyPr>
            <a:normAutofit fontScale="85000" lnSpcReduction="10000"/>
          </a:bodyPr>
          <a:lstStyle/>
          <a:p>
            <a:r>
              <a:rPr lang="en-US" dirty="0"/>
              <a:t>Calling program can pass information to a function in two ways</a:t>
            </a:r>
          </a:p>
          <a:p>
            <a:pPr marL="0" indent="0">
              <a:buNone/>
            </a:pPr>
            <a:r>
              <a:rPr lang="en-US" dirty="0"/>
              <a:t> – By value: pass a constant or a variable value </a:t>
            </a:r>
          </a:p>
          <a:p>
            <a:pPr marL="0" indent="0">
              <a:buNone/>
            </a:pPr>
            <a:r>
              <a:rPr lang="en-US" dirty="0"/>
              <a:t>	• function can use, but not modify the value</a:t>
            </a:r>
          </a:p>
          <a:p>
            <a:pPr marL="0" indent="0">
              <a:buNone/>
            </a:pPr>
            <a:r>
              <a:rPr lang="en-US" dirty="0"/>
              <a:t> – By reference: pass the address of the variable </a:t>
            </a:r>
          </a:p>
          <a:p>
            <a:pPr marL="0" indent="0">
              <a:buNone/>
            </a:pPr>
            <a:r>
              <a:rPr lang="en-US" dirty="0"/>
              <a:t>	• function can both read and update the variable </a:t>
            </a:r>
          </a:p>
          <a:p>
            <a:pPr marL="0" indent="0">
              <a:buNone/>
            </a:pPr>
            <a:r>
              <a:rPr lang="en-US" dirty="0"/>
              <a:t>– Values/addresses are typically passed to the function by pushing them onto the system stack</a:t>
            </a:r>
          </a:p>
          <a:p>
            <a:pPr marL="0" indent="0">
              <a:buNone/>
            </a:pPr>
            <a:r>
              <a:rPr lang="en-US" dirty="0"/>
              <a:t>	 • Function retrieves the information from the stack</a:t>
            </a:r>
            <a:endParaRPr lang="en-IN" dirty="0"/>
          </a:p>
        </p:txBody>
      </p:sp>
      <p:sp>
        <p:nvSpPr>
          <p:cNvPr id="4" name="Date Placeholder 3">
            <a:extLst>
              <a:ext uri="{FF2B5EF4-FFF2-40B4-BE49-F238E27FC236}">
                <a16:creationId xmlns:a16="http://schemas.microsoft.com/office/drawing/2014/main" id="{9CE295F3-8E7F-0590-5FFE-CE6E295BCCD4}"/>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5B51F524-C5B5-CE6A-A9AD-A2D3D42BADD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5052C55F-D7B2-C17A-B142-6FCFF071E409}"/>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7072701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AA11-AA5E-D1DC-7479-A5BF567D0078}"/>
              </a:ext>
            </a:extLst>
          </p:cNvPr>
          <p:cNvSpPr>
            <a:spLocks noGrp="1"/>
          </p:cNvSpPr>
          <p:nvPr>
            <p:ph type="title"/>
          </p:nvPr>
        </p:nvSpPr>
        <p:spPr/>
        <p:txBody>
          <a:bodyPr/>
          <a:lstStyle/>
          <a:p>
            <a:r>
              <a:rPr lang="en-US" dirty="0"/>
              <a:t>Example: Pass by Value</a:t>
            </a:r>
            <a:endParaRPr lang="en-IN" dirty="0"/>
          </a:p>
        </p:txBody>
      </p:sp>
      <p:pic>
        <p:nvPicPr>
          <p:cNvPr id="8" name="Content Placeholder 7">
            <a:extLst>
              <a:ext uri="{FF2B5EF4-FFF2-40B4-BE49-F238E27FC236}">
                <a16:creationId xmlns:a16="http://schemas.microsoft.com/office/drawing/2014/main" id="{983B05B7-F798-748D-F2CD-CE9CE609CA8F}"/>
              </a:ext>
            </a:extLst>
          </p:cNvPr>
          <p:cNvPicPr>
            <a:picLocks noGrp="1" noChangeAspect="1"/>
          </p:cNvPicPr>
          <p:nvPr>
            <p:ph idx="1"/>
          </p:nvPr>
        </p:nvPicPr>
        <p:blipFill>
          <a:blip r:embed="rId2"/>
          <a:stretch>
            <a:fillRect/>
          </a:stretch>
        </p:blipFill>
        <p:spPr>
          <a:xfrm>
            <a:off x="685800" y="1600200"/>
            <a:ext cx="7323459" cy="4525963"/>
          </a:xfrm>
        </p:spPr>
      </p:pic>
      <p:sp>
        <p:nvSpPr>
          <p:cNvPr id="4" name="Date Placeholder 3">
            <a:extLst>
              <a:ext uri="{FF2B5EF4-FFF2-40B4-BE49-F238E27FC236}">
                <a16:creationId xmlns:a16="http://schemas.microsoft.com/office/drawing/2014/main" id="{84348F3C-16FD-8B58-27C8-47879B052957}"/>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57E9CC3B-DAA2-8148-09AE-1511FE6FF111}"/>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78FAD7CE-4D2D-A64A-B0C4-39EFF12307AC}"/>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40697406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B1EC-460C-3991-4851-C9C872A4FAB2}"/>
              </a:ext>
            </a:extLst>
          </p:cNvPr>
          <p:cNvSpPr>
            <a:spLocks noGrp="1"/>
          </p:cNvSpPr>
          <p:nvPr>
            <p:ph type="title"/>
          </p:nvPr>
        </p:nvSpPr>
        <p:spPr/>
        <p:txBody>
          <a:bodyPr/>
          <a:lstStyle/>
          <a:p>
            <a:r>
              <a:rPr lang="en-US" dirty="0"/>
              <a:t>Example: Pass by reference</a:t>
            </a:r>
            <a:endParaRPr lang="en-IN" dirty="0"/>
          </a:p>
        </p:txBody>
      </p:sp>
      <p:pic>
        <p:nvPicPr>
          <p:cNvPr id="8" name="Content Placeholder 7">
            <a:extLst>
              <a:ext uri="{FF2B5EF4-FFF2-40B4-BE49-F238E27FC236}">
                <a16:creationId xmlns:a16="http://schemas.microsoft.com/office/drawing/2014/main" id="{805B25C5-4D51-2B1F-89D4-A1438173526B}"/>
              </a:ext>
            </a:extLst>
          </p:cNvPr>
          <p:cNvPicPr>
            <a:picLocks noGrp="1" noChangeAspect="1"/>
          </p:cNvPicPr>
          <p:nvPr>
            <p:ph idx="1"/>
          </p:nvPr>
        </p:nvPicPr>
        <p:blipFill>
          <a:blip r:embed="rId2"/>
          <a:stretch>
            <a:fillRect/>
          </a:stretch>
        </p:blipFill>
        <p:spPr>
          <a:xfrm>
            <a:off x="735175" y="1600200"/>
            <a:ext cx="7673649" cy="4525963"/>
          </a:xfrm>
        </p:spPr>
      </p:pic>
      <p:sp>
        <p:nvSpPr>
          <p:cNvPr id="4" name="Date Placeholder 3">
            <a:extLst>
              <a:ext uri="{FF2B5EF4-FFF2-40B4-BE49-F238E27FC236}">
                <a16:creationId xmlns:a16="http://schemas.microsoft.com/office/drawing/2014/main" id="{392B5D26-F0D3-5DE6-7581-74BF6050524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130F1EAF-613F-C300-BCD6-D0F1617503A5}"/>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A7D0C0F0-9141-B380-E18D-620E6902EECC}"/>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05454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215-58CE-4C2E-9885-D2812B7D878D}"/>
              </a:ext>
            </a:extLst>
          </p:cNvPr>
          <p:cNvSpPr>
            <a:spLocks noGrp="1"/>
          </p:cNvSpPr>
          <p:nvPr>
            <p:ph type="title"/>
          </p:nvPr>
        </p:nvSpPr>
        <p:spPr/>
        <p:txBody>
          <a:bodyPr/>
          <a:lstStyle/>
          <a:p>
            <a:r>
              <a:rPr lang="en-US" dirty="0"/>
              <a:t>Flow chart of IF Statement</a:t>
            </a:r>
            <a:endParaRPr lang="en-IN" dirty="0"/>
          </a:p>
        </p:txBody>
      </p:sp>
      <p:pic>
        <p:nvPicPr>
          <p:cNvPr id="8" name="Content Placeholder 7">
            <a:extLst>
              <a:ext uri="{FF2B5EF4-FFF2-40B4-BE49-F238E27FC236}">
                <a16:creationId xmlns:a16="http://schemas.microsoft.com/office/drawing/2014/main" id="{8D93FE53-2133-4B0F-8038-2F757335893C}"/>
              </a:ext>
            </a:extLst>
          </p:cNvPr>
          <p:cNvPicPr>
            <a:picLocks noGrp="1" noChangeAspect="1"/>
          </p:cNvPicPr>
          <p:nvPr>
            <p:ph idx="1"/>
          </p:nvPr>
        </p:nvPicPr>
        <p:blipFill>
          <a:blip r:embed="rId2"/>
          <a:stretch>
            <a:fillRect/>
          </a:stretch>
        </p:blipFill>
        <p:spPr>
          <a:xfrm>
            <a:off x="3133085" y="1600200"/>
            <a:ext cx="4334515" cy="4525963"/>
          </a:xfrm>
        </p:spPr>
      </p:pic>
      <p:sp>
        <p:nvSpPr>
          <p:cNvPr id="4" name="Date Placeholder 3">
            <a:extLst>
              <a:ext uri="{FF2B5EF4-FFF2-40B4-BE49-F238E27FC236}">
                <a16:creationId xmlns:a16="http://schemas.microsoft.com/office/drawing/2014/main" id="{804777BA-0758-442E-A7FB-F5D2F9B576A3}"/>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636018B6-54D3-4A02-BDDA-928EF7623338}"/>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1B575C33-9DC4-4170-8FFB-83515DBCBED3}"/>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35209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AF1A-5759-4E9F-A0E1-0077F1D3BA34}"/>
              </a:ext>
            </a:extLst>
          </p:cNvPr>
          <p:cNvSpPr>
            <a:spLocks noGrp="1"/>
          </p:cNvSpPr>
          <p:nvPr>
            <p:ph type="title"/>
          </p:nvPr>
        </p:nvSpPr>
        <p:spPr/>
        <p:txBody>
          <a:bodyPr>
            <a:normAutofit fontScale="90000"/>
          </a:bodyPr>
          <a:lstStyle/>
          <a:p>
            <a:r>
              <a:rPr lang="en-IN" sz="4400" b="0" i="0" u="none" strike="noStrike" baseline="0" dirty="0">
                <a:solidFill>
                  <a:srgbClr val="000000"/>
                </a:solidFill>
                <a:latin typeface="Calibri" panose="020F0502020204030204" pitchFamily="34" charset="0"/>
              </a:rPr>
              <a:t> IF ELSE STATEMENT </a:t>
            </a:r>
            <a:br>
              <a:rPr lang="en-IN" sz="4400" b="0" i="0" u="none" strike="noStrike" baseline="0" dirty="0">
                <a:solidFill>
                  <a:srgbClr val="000000"/>
                </a:solidFill>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1C4B7942-7262-45BB-9852-8FBCFF815829}"/>
              </a:ext>
            </a:extLst>
          </p:cNvPr>
          <p:cNvSpPr>
            <a:spLocks noGrp="1"/>
          </p:cNvSpPr>
          <p:nvPr>
            <p:ph idx="1"/>
          </p:nvPr>
        </p:nvSpPr>
        <p:spPr>
          <a:xfrm>
            <a:off x="457200" y="990600"/>
            <a:ext cx="8229600" cy="5135563"/>
          </a:xfrm>
        </p:spPr>
        <p:txBody>
          <a:bodyPr>
            <a:noAutofit/>
          </a:bodyPr>
          <a:lstStyle/>
          <a:p>
            <a:r>
              <a:rPr lang="en-US" sz="2400" dirty="0">
                <a:latin typeface="Times New Roman" panose="02020603050405020304" pitchFamily="18" charset="0"/>
                <a:cs typeface="Times New Roman" panose="02020603050405020304" pitchFamily="18" charset="0"/>
              </a:rPr>
              <a:t>Execute one set of statements if a condition is met and an alternate set if the condition is not met.</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if...else statement is used if the programmer wants to execute some statement/s when the test expression is true and execute some other statement/s if the test expression is false. </a:t>
            </a:r>
          </a:p>
          <a:p>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21A8789-9605-4A2F-A576-6499EBB2F4C5}"/>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F288861D-5964-44D3-ACDE-7132025E6AEB}"/>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56B6D65D-D7CC-4831-BF45-47C781117F99}"/>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8" name="Picture 7">
            <a:extLst>
              <a:ext uri="{FF2B5EF4-FFF2-40B4-BE49-F238E27FC236}">
                <a16:creationId xmlns:a16="http://schemas.microsoft.com/office/drawing/2014/main" id="{E7974B2B-4E91-6474-C110-FB17C44F23F7}"/>
              </a:ext>
            </a:extLst>
          </p:cNvPr>
          <p:cNvPicPr>
            <a:picLocks noChangeAspect="1"/>
          </p:cNvPicPr>
          <p:nvPr/>
        </p:nvPicPr>
        <p:blipFill>
          <a:blip r:embed="rId2"/>
          <a:stretch>
            <a:fillRect/>
          </a:stretch>
        </p:blipFill>
        <p:spPr>
          <a:xfrm>
            <a:off x="800100" y="3068721"/>
            <a:ext cx="2057400" cy="3295650"/>
          </a:xfrm>
          <a:prstGeom prst="rect">
            <a:avLst/>
          </a:prstGeom>
        </p:spPr>
      </p:pic>
    </p:spTree>
    <p:extLst>
      <p:ext uri="{BB962C8B-B14F-4D97-AF65-F5344CB8AC3E}">
        <p14:creationId xmlns:p14="http://schemas.microsoft.com/office/powerpoint/2010/main" val="366436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C532-F6FB-494A-9A76-C8A09B93485C}"/>
              </a:ext>
            </a:extLst>
          </p:cNvPr>
          <p:cNvSpPr>
            <a:spLocks noGrp="1"/>
          </p:cNvSpPr>
          <p:nvPr>
            <p:ph type="title"/>
          </p:nvPr>
        </p:nvSpPr>
        <p:spPr/>
        <p:txBody>
          <a:bodyPr>
            <a:normAutofit fontScale="90000"/>
          </a:bodyPr>
          <a:lstStyle/>
          <a:p>
            <a:r>
              <a:rPr lang="en-IN" sz="4400" b="0" i="0" u="none" strike="noStrike" baseline="0" dirty="0">
                <a:solidFill>
                  <a:srgbClr val="000000"/>
                </a:solidFill>
                <a:latin typeface="Times New Roman" panose="02020603050405020304" pitchFamily="18" charset="0"/>
              </a:rPr>
              <a:t>Syntax of if...else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27F626-101E-4594-A2EF-929ECC259B70}"/>
              </a:ext>
            </a:extLst>
          </p:cNvPr>
          <p:cNvSpPr>
            <a:spLocks noGrp="1"/>
          </p:cNvSpPr>
          <p:nvPr>
            <p:ph idx="1"/>
          </p:nvPr>
        </p:nvSpPr>
        <p:spPr/>
        <p:txBody>
          <a:bodyPr>
            <a:normAutofit fontScale="92500"/>
          </a:bodyPr>
          <a:lstStyle/>
          <a:p>
            <a:pPr marL="0" indent="0">
              <a:buNone/>
            </a:pPr>
            <a:r>
              <a:rPr lang="en-IN" sz="3200" b="0" i="0" u="none" strike="noStrike" baseline="0" dirty="0">
                <a:solidFill>
                  <a:srgbClr val="000000"/>
                </a:solidFill>
                <a:latin typeface="Times New Roman" panose="02020603050405020304" pitchFamily="18" charset="0"/>
              </a:rPr>
              <a:t>if (test expression)</a:t>
            </a:r>
          </a:p>
          <a:p>
            <a:pPr marL="0" indent="0">
              <a:buNone/>
            </a:pPr>
            <a:r>
              <a:rPr lang="en-IN" sz="3200" b="0" i="0" u="none" strike="noStrike" baseline="0" dirty="0">
                <a:solidFill>
                  <a:srgbClr val="000000"/>
                </a:solidFill>
                <a:latin typeface="Times New Roman" panose="02020603050405020304" pitchFamily="18" charset="0"/>
              </a:rPr>
              <a:t> { </a:t>
            </a:r>
          </a:p>
          <a:p>
            <a:pPr marL="0" indent="0">
              <a:buNone/>
            </a:pPr>
            <a:r>
              <a:rPr lang="en-US" sz="3200" b="0" i="0" u="none" strike="noStrike" baseline="0" dirty="0">
                <a:solidFill>
                  <a:srgbClr val="000000"/>
                </a:solidFill>
                <a:latin typeface="Times New Roman" panose="02020603050405020304" pitchFamily="18" charset="0"/>
              </a:rPr>
              <a:t>statements to be executed if test expression is true; </a:t>
            </a:r>
          </a:p>
          <a:p>
            <a:pPr marL="0" indent="0">
              <a:buNone/>
            </a:pPr>
            <a:r>
              <a:rPr lang="en-IN" sz="3200" b="0" i="0" u="none" strike="noStrike" baseline="0" dirty="0">
                <a:solidFill>
                  <a:srgbClr val="000000"/>
                </a:solidFill>
                <a:latin typeface="Times New Roman" panose="02020603050405020304" pitchFamily="18" charset="0"/>
              </a:rPr>
              <a:t>} </a:t>
            </a:r>
          </a:p>
          <a:p>
            <a:pPr marL="0" indent="0">
              <a:buNone/>
            </a:pPr>
            <a:r>
              <a:rPr lang="en-IN" sz="3200" b="0" i="0" u="none" strike="noStrike" baseline="0" dirty="0">
                <a:solidFill>
                  <a:srgbClr val="000000"/>
                </a:solidFill>
                <a:latin typeface="Times New Roman" panose="02020603050405020304" pitchFamily="18" charset="0"/>
              </a:rPr>
              <a:t>else </a:t>
            </a:r>
          </a:p>
          <a:p>
            <a:pPr marL="0" indent="0">
              <a:buNone/>
            </a:pPr>
            <a:r>
              <a:rPr lang="en-IN" sz="3200" b="0" i="0" u="none" strike="noStrike" baseline="0" dirty="0">
                <a:solidFill>
                  <a:srgbClr val="000000"/>
                </a:solidFill>
                <a:latin typeface="Times New Roman" panose="02020603050405020304" pitchFamily="18" charset="0"/>
              </a:rPr>
              <a:t>{ </a:t>
            </a:r>
          </a:p>
          <a:p>
            <a:pPr marL="0" indent="0">
              <a:buNone/>
            </a:pPr>
            <a:r>
              <a:rPr lang="en-US" sz="3200" b="0" i="0" u="none" strike="noStrike" baseline="0" dirty="0">
                <a:solidFill>
                  <a:srgbClr val="000000"/>
                </a:solidFill>
                <a:latin typeface="Times New Roman" panose="02020603050405020304" pitchFamily="18" charset="0"/>
              </a:rPr>
              <a:t>statements to be executed if test expression is false; </a:t>
            </a:r>
          </a:p>
          <a:p>
            <a:pPr marL="0" indent="0">
              <a:buNone/>
            </a:pPr>
            <a:r>
              <a:rPr lang="en-IN" sz="3200" b="0" i="0" u="none" strike="noStrike" baseline="0" dirty="0">
                <a:solidFill>
                  <a:srgbClr val="000000"/>
                </a:solidFill>
                <a:latin typeface="Times New Roman" panose="02020603050405020304" pitchFamily="18" charset="0"/>
              </a:rPr>
              <a:t>} </a:t>
            </a:r>
            <a:endParaRPr lang="en-IN" sz="3200" b="0" i="0" u="none" strike="noStrike" baseline="0" dirty="0">
              <a:solidFill>
                <a:srgbClr val="000000"/>
              </a:solidFill>
              <a:latin typeface="Calibri" panose="020F0502020204030204" pitchFamily="34" charset="0"/>
            </a:endParaRPr>
          </a:p>
          <a:p>
            <a:endParaRPr lang="en-IN" dirty="0"/>
          </a:p>
        </p:txBody>
      </p:sp>
      <p:sp>
        <p:nvSpPr>
          <p:cNvPr id="4" name="Date Placeholder 3">
            <a:extLst>
              <a:ext uri="{FF2B5EF4-FFF2-40B4-BE49-F238E27FC236}">
                <a16:creationId xmlns:a16="http://schemas.microsoft.com/office/drawing/2014/main" id="{3CAF4606-F92F-4B32-B6F2-0E56F3439947}"/>
              </a:ext>
            </a:extLst>
          </p:cNvPr>
          <p:cNvSpPr>
            <a:spLocks noGrp="1"/>
          </p:cNvSpPr>
          <p:nvPr>
            <p:ph type="dt" sz="half" idx="10"/>
          </p:nvPr>
        </p:nvSpPr>
        <p:spPr/>
        <p:txBody>
          <a:bodyPr/>
          <a:lstStyle/>
          <a:p>
            <a:r>
              <a:rPr lang="en-US"/>
              <a:t>05/06/2022</a:t>
            </a:r>
          </a:p>
        </p:txBody>
      </p:sp>
      <p:sp>
        <p:nvSpPr>
          <p:cNvPr id="5" name="Footer Placeholder 4">
            <a:extLst>
              <a:ext uri="{FF2B5EF4-FFF2-40B4-BE49-F238E27FC236}">
                <a16:creationId xmlns:a16="http://schemas.microsoft.com/office/drawing/2014/main" id="{236352AB-91F6-4AD8-888D-6259B2200FD6}"/>
              </a:ext>
            </a:extLst>
          </p:cNvPr>
          <p:cNvSpPr>
            <a:spLocks noGrp="1"/>
          </p:cNvSpPr>
          <p:nvPr>
            <p:ph type="ftr" sz="quarter" idx="11"/>
          </p:nvPr>
        </p:nvSpPr>
        <p:spPr/>
        <p:txBody>
          <a:bodyPr/>
          <a:lstStyle/>
          <a:p>
            <a:r>
              <a:rPr lang="en-US"/>
              <a:t>Indu bhardwaj       Embedded Systems</a:t>
            </a:r>
          </a:p>
        </p:txBody>
      </p:sp>
      <p:sp>
        <p:nvSpPr>
          <p:cNvPr id="6" name="Slide Number Placeholder 5">
            <a:extLst>
              <a:ext uri="{FF2B5EF4-FFF2-40B4-BE49-F238E27FC236}">
                <a16:creationId xmlns:a16="http://schemas.microsoft.com/office/drawing/2014/main" id="{EF519AE3-C2EB-469D-9F2D-BDB6B6043EC3}"/>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2792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1353</TotalTime>
  <Words>3895</Words>
  <Application>Microsoft Office PowerPoint</Application>
  <PresentationFormat>On-screen Show (4:3)</PresentationFormat>
  <Paragraphs>606</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erdana</vt:lpstr>
      <vt:lpstr>inter-bold</vt:lpstr>
      <vt:lpstr>inter-regular</vt:lpstr>
      <vt:lpstr>PT Sans</vt:lpstr>
      <vt:lpstr>Roboto</vt:lpstr>
      <vt:lpstr>Times New Roman</vt:lpstr>
      <vt:lpstr>Office Theme</vt:lpstr>
      <vt:lpstr>Embedded Systems and IOT</vt:lpstr>
      <vt:lpstr>UNIT 2</vt:lpstr>
      <vt:lpstr>Control statements in C Programming Language:  </vt:lpstr>
      <vt:lpstr> IF STATEMENT </vt:lpstr>
      <vt:lpstr>Syntax of IF statement</vt:lpstr>
      <vt:lpstr>Example : Interfacing of IR sensor and buzzer with arduino</vt:lpstr>
      <vt:lpstr>Flow chart of IF Statement</vt:lpstr>
      <vt:lpstr> IF ELSE STATEMENT  </vt:lpstr>
      <vt:lpstr>Syntax of if...else  </vt:lpstr>
      <vt:lpstr>Example</vt:lpstr>
      <vt:lpstr>Flow chart of IF ELSE  Statement</vt:lpstr>
      <vt:lpstr>Nested if...else statement (if...elseif....else Statement) </vt:lpstr>
      <vt:lpstr>Syntax of nested if...else statement  </vt:lpstr>
      <vt:lpstr>Flow of NESTED if Else</vt:lpstr>
      <vt:lpstr>How else if ladder.. works? </vt:lpstr>
      <vt:lpstr>Example:</vt:lpstr>
      <vt:lpstr>C PROGRAMMING LOOPS  </vt:lpstr>
      <vt:lpstr>Types of loops</vt:lpstr>
      <vt:lpstr>For Loop</vt:lpstr>
      <vt:lpstr>Flowchart of For Loop</vt:lpstr>
      <vt:lpstr>For Loop Syntax</vt:lpstr>
      <vt:lpstr>Example</vt:lpstr>
      <vt:lpstr>Code Example 1:</vt:lpstr>
      <vt:lpstr>Code Example 2:</vt:lpstr>
      <vt:lpstr>Code Example 3</vt:lpstr>
      <vt:lpstr>WHILE LOOP STATEMENT:  </vt:lpstr>
      <vt:lpstr>While loop</vt:lpstr>
      <vt:lpstr>Syntax of while loop  </vt:lpstr>
      <vt:lpstr>Example of While loop</vt:lpstr>
      <vt:lpstr>Flowchart</vt:lpstr>
      <vt:lpstr>Code example 1</vt:lpstr>
      <vt:lpstr>Code example 1</vt:lpstr>
      <vt:lpstr>Do...while loop  </vt:lpstr>
      <vt:lpstr>Syntax of do...while loops </vt:lpstr>
      <vt:lpstr>Flowchart of Do….while loop</vt:lpstr>
      <vt:lpstr>Do while Loop: Example</vt:lpstr>
      <vt:lpstr>Code example: Program  </vt:lpstr>
      <vt:lpstr>BREAK &amp; CONTINUE STATEMENT:  </vt:lpstr>
      <vt:lpstr>Break Statement </vt:lpstr>
      <vt:lpstr>Flow Chart of Break Statement </vt:lpstr>
      <vt:lpstr>CONTINUE STATEMENT  </vt:lpstr>
      <vt:lpstr>Syntax of Continue Statement</vt:lpstr>
      <vt:lpstr>SWITCH CASE STATEMENT: </vt:lpstr>
      <vt:lpstr>Syntax of switch...case  </vt:lpstr>
      <vt:lpstr>Explanation: Syntax of switch...case  </vt:lpstr>
      <vt:lpstr>Flow chart of switch...case  </vt:lpstr>
      <vt:lpstr>GOTO STATEMENT:  </vt:lpstr>
      <vt:lpstr>GOTO STATEMENT:  </vt:lpstr>
      <vt:lpstr>GOTO STATEMENT:</vt:lpstr>
      <vt:lpstr>Array</vt:lpstr>
      <vt:lpstr>Types of Array</vt:lpstr>
      <vt:lpstr>One-dimensional arrays</vt:lpstr>
      <vt:lpstr>One-dimensional arrays</vt:lpstr>
      <vt:lpstr>Multidimentional arrays:  </vt:lpstr>
      <vt:lpstr>Multidimentional arrays:</vt:lpstr>
      <vt:lpstr>Function</vt:lpstr>
      <vt:lpstr>Why we need functions in C </vt:lpstr>
      <vt:lpstr>Function</vt:lpstr>
      <vt:lpstr>Types of Function</vt:lpstr>
      <vt:lpstr>Types of Function</vt:lpstr>
      <vt:lpstr>Function Declaration</vt:lpstr>
      <vt:lpstr>Function Example </vt:lpstr>
      <vt:lpstr>Function arguments </vt:lpstr>
      <vt:lpstr>Example: Pass by Value</vt:lpstr>
      <vt:lpstr>Example: Pass by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ARCHITECTURE AND FUNCTIONING OF MICROCONTROLLER</dc:title>
  <dc:creator>dell</dc:creator>
  <cp:lastModifiedBy>Indu</cp:lastModifiedBy>
  <cp:revision>98</cp:revision>
  <dcterms:created xsi:type="dcterms:W3CDTF">2006-08-16T00:00:00Z</dcterms:created>
  <dcterms:modified xsi:type="dcterms:W3CDTF">2022-05-10T05:07:03Z</dcterms:modified>
</cp:coreProperties>
</file>