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77" r:id="rId5"/>
    <p:sldId id="278" r:id="rId6"/>
    <p:sldId id="279" r:id="rId7"/>
    <p:sldId id="274" r:id="rId8"/>
    <p:sldId id="280" r:id="rId9"/>
    <p:sldId id="266" r:id="rId10"/>
    <p:sldId id="267" r:id="rId11"/>
    <p:sldId id="268" r:id="rId12"/>
    <p:sldId id="269" r:id="rId13"/>
  </p:sldIdLst>
  <p:sldSz cx="12192000" cy="6858000"/>
  <p:notesSz cx="7010400" cy="9296400"/>
  <p:embeddedFontLst>
    <p:embeddedFont>
      <p:font typeface="Calibri" panose="020F0502020204030204" pitchFamily="34" charset="0"/>
      <p:regular r:id="rId15"/>
      <p:bold r:id="rId16"/>
      <p:italic r:id="rId17"/>
      <p:boldItalic r:id="rId18"/>
    </p:embeddedFont>
    <p:embeddedFont>
      <p:font typeface="Tinos" panose="020B060402020202020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BCS0</a:t>
            </a:r>
            <a:r>
              <a:rPr lang="en-US" sz="2300" dirty="0">
                <a:solidFill>
                  <a:schemeClr val="lt1"/>
                </a:solidFill>
                <a:latin typeface="Times New Roman"/>
                <a:ea typeface="Times New Roman"/>
                <a:cs typeface="Times New Roman"/>
                <a:sym typeface="Times New Roman"/>
              </a:rPr>
              <a:t>1</a:t>
            </a:r>
            <a:r>
              <a:rPr lang="en-US" sz="2300" i="0" u="none" strike="noStrike" cap="none" dirty="0">
                <a:solidFill>
                  <a:schemeClr val="lt1"/>
                </a:solidFill>
                <a:latin typeface="Times New Roman"/>
                <a:ea typeface="Times New Roman"/>
                <a:cs typeface="Times New Roman"/>
                <a:sym typeface="Times New Roman"/>
              </a:rPr>
              <a:t>T1006 </a:t>
            </a:r>
            <a:r>
              <a:rPr lang="en-US" sz="2300" dirty="0">
                <a:solidFill>
                  <a:schemeClr val="lt1"/>
                </a:solidFill>
                <a:latin typeface="Times New Roman"/>
                <a:ea typeface="Times New Roman"/>
                <a:cs typeface="Times New Roman"/>
                <a:sym typeface="Times New Roman"/>
              </a:rPr>
              <a:t>   </a:t>
            </a:r>
            <a:r>
              <a:rPr lang="en-US" sz="2300" i="0" u="none" strike="noStrike" cap="none" dirty="0">
                <a:solidFill>
                  <a:schemeClr val="lt1"/>
                </a:solidFill>
                <a:latin typeface="Times New Roman"/>
                <a:ea typeface="Times New Roman"/>
                <a:cs typeface="Times New Roman"/>
                <a:sym typeface="Times New Roman"/>
              </a:rPr>
              <a:t>                      Name: </a:t>
            </a:r>
            <a:r>
              <a:rPr lang="en-US" sz="2400" dirty="0">
                <a:solidFill>
                  <a:schemeClr val="bg1"/>
                </a:solidFill>
                <a:latin typeface="Times New Roman"/>
                <a:ea typeface="Times New Roman"/>
              </a:rPr>
              <a:t>Object Oriented Programming</a:t>
            </a:r>
            <a:endParaRPr sz="2300" i="0" u="none" strike="noStrike" cap="none">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I</a:t>
            </a:r>
            <a:endParaRPr dirty="0"/>
          </a:p>
          <a:p>
            <a:pPr lvl="0" algn="ctr"/>
            <a:r>
              <a:rPr lang="en-US" sz="3200" b="1" dirty="0">
                <a:solidFill>
                  <a:srgbClr val="FF0000"/>
                </a:solidFill>
              </a:rPr>
              <a:t>Introduction: Basic Terminology</a:t>
            </a:r>
            <a:endParaRPr sz="3000" dirty="0">
              <a:solidFill>
                <a:srgbClr val="FF0000"/>
              </a:solidFill>
              <a:latin typeface="Calibri"/>
              <a:ea typeface="Calibri"/>
              <a:cs typeface="Calibri"/>
              <a:sym typeface="Calibri"/>
            </a:endParaRPr>
          </a:p>
          <a:p>
            <a:pPr algn="ctr"/>
            <a:endParaRPr lang="en-US" sz="3000" dirty="0">
              <a:solidFill>
                <a:srgbClr val="FF0000"/>
              </a:solidFill>
              <a:latin typeface="Calibri"/>
              <a:ea typeface="Calibri"/>
              <a:cs typeface="Calibri"/>
              <a:sym typeface="Calibri"/>
            </a:endParaRPr>
          </a:p>
          <a:p>
            <a:pPr algn="ctr"/>
            <a:r>
              <a:rPr lang="en-US" sz="3000" dirty="0">
                <a:solidFill>
                  <a:srgbClr val="FF0000"/>
                </a:solidFill>
                <a:latin typeface="Calibri"/>
                <a:ea typeface="Calibri"/>
                <a:cs typeface="Calibri"/>
                <a:sym typeface="Calibri"/>
              </a:rPr>
              <a:t>Object oriented programming concepts </a:t>
            </a:r>
            <a:endParaRPr sz="3000" dirty="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a:t>
            </a:r>
            <a:r>
              <a:rPr lang="en-US" sz="1800" dirty="0" err="1">
                <a:solidFill>
                  <a:schemeClr val="lt1"/>
                </a:solidFill>
                <a:latin typeface="Tinos"/>
                <a:ea typeface="Tinos"/>
                <a:cs typeface="Tinos"/>
                <a:sym typeface="Tinos"/>
              </a:rPr>
              <a:t>Swati</a:t>
            </a:r>
            <a:r>
              <a:rPr lang="en-US" sz="1800" dirty="0">
                <a:solidFill>
                  <a:schemeClr val="lt1"/>
                </a:solidFill>
                <a:latin typeface="Tinos"/>
                <a:ea typeface="Tinos"/>
                <a:cs typeface="Tinos"/>
                <a:sym typeface="Tinos"/>
              </a:rPr>
              <a:t> Sharma					Program Name : </a:t>
            </a:r>
            <a:r>
              <a:rPr lang="en-US" sz="1800" dirty="0" err="1">
                <a:solidFill>
                  <a:schemeClr val="lt1"/>
                </a:solidFill>
                <a:latin typeface="Tinos"/>
                <a:ea typeface="Tinos"/>
                <a:cs typeface="Tinos"/>
                <a:sym typeface="Tinos"/>
              </a:rPr>
              <a:t>B.Tech</a:t>
            </a:r>
            <a:r>
              <a:rPr lang="en-US" sz="1800" dirty="0">
                <a:solidFill>
                  <a:schemeClr val="lt1"/>
                </a:solidFill>
                <a:latin typeface="Tinos"/>
                <a:ea typeface="Tinos"/>
                <a:cs typeface="Tinos"/>
                <a:sym typeface="Tinos"/>
              </a:rPr>
              <a:t>(CSE)</a:t>
            </a:r>
          </a:p>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a:latin typeface="Verdana"/>
                <a:ea typeface="Verdana"/>
                <a:cs typeface="Verdana"/>
                <a:sym typeface="Verdana"/>
              </a:rPr>
              <a:t>Object Oriented Programming with C++ - Rajiv </a:t>
            </a:r>
            <a:r>
              <a:rPr lang="en-US" sz="2000" dirty="0" err="1">
                <a:latin typeface="Verdana"/>
                <a:ea typeface="Verdana"/>
                <a:cs typeface="Verdana"/>
                <a:sym typeface="Verdana"/>
              </a:rPr>
              <a:t>Sahay</a:t>
            </a:r>
            <a:r>
              <a:rPr lang="en-US" sz="2000" dirty="0">
                <a:latin typeface="Verdana"/>
                <a:ea typeface="Verdana"/>
                <a:cs typeface="Verdana"/>
                <a:sym typeface="Verdana"/>
              </a:rPr>
              <a:t>, Oxford  Mastering C++ - </a:t>
            </a:r>
            <a:r>
              <a:rPr lang="en-US" sz="2000" dirty="0" err="1">
                <a:latin typeface="Verdana"/>
                <a:ea typeface="Verdana"/>
                <a:cs typeface="Verdana"/>
                <a:sym typeface="Verdana"/>
              </a:rPr>
              <a:t>Venugopal</a:t>
            </a:r>
            <a:r>
              <a:rPr lang="en-US" sz="2000" dirty="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Herbert </a:t>
            </a:r>
            <a:r>
              <a:rPr lang="en-US" sz="2000" dirty="0" err="1">
                <a:latin typeface="Verdana"/>
                <a:ea typeface="Verdana"/>
                <a:cs typeface="Verdana"/>
                <a:sym typeface="Verdana"/>
              </a:rPr>
              <a:t>Schildt</a:t>
            </a:r>
            <a:r>
              <a:rPr lang="en-US" sz="2000" dirty="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Bruce </a:t>
            </a:r>
            <a:r>
              <a:rPr lang="en-US" sz="2000" dirty="0" err="1">
                <a:latin typeface="Verdana"/>
                <a:ea typeface="Verdana"/>
                <a:cs typeface="Verdana"/>
                <a:sym typeface="Verdana"/>
              </a:rPr>
              <a:t>Eckel</a:t>
            </a:r>
            <a:r>
              <a:rPr lang="en-US" sz="2000" dirty="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a:latin typeface="Verdana"/>
              <a:ea typeface="Verdana"/>
              <a:cs typeface="Verdana"/>
              <a:sym typeface="Verdana"/>
            </a:endParaRPr>
          </a:p>
          <a:p>
            <a:pPr marL="0" lvl="0" indent="0" algn="just" rtl="0">
              <a:lnSpc>
                <a:spcPct val="150000"/>
              </a:lnSpc>
              <a:spcBef>
                <a:spcPts val="1000"/>
              </a:spcBef>
              <a:spcAft>
                <a:spcPts val="1000"/>
              </a:spcAft>
              <a:buNone/>
            </a:pPr>
            <a:endParaRPr sz="200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0"/>
              </a:spcBef>
              <a:spcAft>
                <a:spcPts val="0"/>
              </a:spcAft>
              <a:buClr>
                <a:schemeClr val="folHlink"/>
              </a:buClr>
              <a:buSzPts val="1600"/>
              <a:buFont typeface="Arial"/>
              <a:buNone/>
            </a:pPr>
            <a:endParaRPr/>
          </a:p>
          <a:p>
            <a:pPr marL="1143000" marR="0" lvl="2" indent="-228600" algn="ctr" rtl="0">
              <a:spcBef>
                <a:spcPts val="640"/>
              </a:spcBef>
              <a:spcAft>
                <a:spcPts val="0"/>
              </a:spcAft>
              <a:buClr>
                <a:schemeClr val="folHlink"/>
              </a:buClr>
              <a:buSzPts val="1600"/>
              <a:buFont typeface="Arial"/>
              <a:buNone/>
            </a:pPr>
            <a:r>
              <a:rPr lang="en-IN" sz="3200" dirty="0" err="1">
                <a:solidFill>
                  <a:schemeClr val="dk1"/>
                </a:solidFill>
                <a:latin typeface="Calibri"/>
                <a:ea typeface="Calibri"/>
                <a:cs typeface="Calibri"/>
                <a:sym typeface="Calibri"/>
              </a:rPr>
              <a:t>Swati</a:t>
            </a:r>
            <a:r>
              <a:rPr lang="en-IN" sz="3200" dirty="0">
                <a:solidFill>
                  <a:schemeClr val="dk1"/>
                </a:solidFill>
                <a:latin typeface="Calibri"/>
                <a:ea typeface="Calibri"/>
                <a:cs typeface="Calibri"/>
                <a:sym typeface="Calibri"/>
              </a:rPr>
              <a:t> Sharma</a:t>
            </a:r>
            <a:endParaRPr sz="3200" b="0" i="0" u="none" strike="noStrike" cap="none">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dirty="0">
                <a:solidFill>
                  <a:schemeClr val="dk1"/>
                </a:solidFill>
                <a:latin typeface="Calibri"/>
                <a:ea typeface="Calibri"/>
                <a:cs typeface="Calibri"/>
                <a:sym typeface="Calibri"/>
              </a:rPr>
              <a:t>swatisharma</a:t>
            </a:r>
            <a:r>
              <a:rPr lang="en-US" sz="3200" b="0" i="0" u="none" strike="noStrike" cap="none" dirty="0">
                <a:solidFill>
                  <a:schemeClr val="dk1"/>
                </a:solidFill>
                <a:latin typeface="Calibri"/>
                <a:ea typeface="Calibri"/>
                <a:cs typeface="Calibri"/>
                <a:sym typeface="Calibri"/>
              </a:rPr>
              <a:t>@galgotiasuniversity.edu.in</a:t>
            </a:r>
            <a:endParaRPr/>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743200" y="1500735"/>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i="0" u="none" strike="noStrike" cap="none" dirty="0">
                <a:solidFill>
                  <a:srgbClr val="333333"/>
                </a:solidFill>
                <a:latin typeface="Calibri" pitchFamily="34" charset="0"/>
                <a:ea typeface="Verdana"/>
                <a:cs typeface="Calibri" pitchFamily="34" charset="0"/>
                <a:sym typeface="Verdana"/>
              </a:rPr>
              <a:t>Introduction to Programming</a:t>
            </a: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Object Oriented Paradigm</a:t>
            </a:r>
            <a:endParaRPr lang="en-IN" sz="2400" i="0" u="none" strike="noStrike" cap="none"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US" sz="2400" dirty="0">
                <a:latin typeface="Calibri" pitchFamily="34" charset="0"/>
                <a:cs typeface="Calibri" pitchFamily="34" charset="0"/>
              </a:rPr>
              <a:t>Basic of concepts of Object oriented programming </a:t>
            </a:r>
          </a:p>
          <a:p>
            <a:pPr marL="805180" indent="-329565">
              <a:spcBef>
                <a:spcPts val="960"/>
              </a:spcBef>
              <a:buClr>
                <a:srgbClr val="FF3300"/>
              </a:buClr>
              <a:buSzPts val="2000"/>
              <a:buFont typeface="Noto Sans Symbols"/>
              <a:buChar char="▪"/>
            </a:pPr>
            <a:r>
              <a:rPr lang="en-IN" sz="2400" dirty="0">
                <a:latin typeface="Calibri" pitchFamily="34" charset="0"/>
                <a:cs typeface="Calibri" pitchFamily="34" charset="0"/>
              </a:rPr>
              <a:t>Real life examples of OOP</a:t>
            </a:r>
            <a:endParaRPr lang="en-US" sz="2400" dirty="0">
              <a:latin typeface="Calibri" pitchFamily="34" charset="0"/>
              <a:cs typeface="Calibri" pitchFamily="34" charset="0"/>
            </a:endParaRPr>
          </a:p>
          <a:p>
            <a:pPr marL="805180" lvl="0" indent="-329565">
              <a:spcBef>
                <a:spcPts val="960"/>
              </a:spcBef>
              <a:buClr>
                <a:srgbClr val="FF3300"/>
              </a:buClr>
              <a:buSzPts val="2000"/>
              <a:buFont typeface="Noto Sans Symbols"/>
              <a:buChar char="▪"/>
            </a:pPr>
            <a:endParaRPr sz="2400" i="0" u="none" strike="noStrike" cap="none">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IN" sz="3200" b="1" dirty="0"/>
              <a:t>What is </a:t>
            </a:r>
            <a:r>
              <a:rPr lang="en-US" sz="3200" b="1" dirty="0"/>
              <a:t>Programming?</a:t>
            </a:r>
          </a:p>
        </p:txBody>
      </p:sp>
      <p:sp>
        <p:nvSpPr>
          <p:cNvPr id="7" name="Text Placeholder 6"/>
          <p:cNvSpPr>
            <a:spLocks noGrp="1"/>
          </p:cNvSpPr>
          <p:nvPr>
            <p:ph type="body" idx="1"/>
          </p:nvPr>
        </p:nvSpPr>
        <p:spPr>
          <a:xfrm>
            <a:off x="838200" y="1725041"/>
            <a:ext cx="10515600" cy="4351338"/>
          </a:xfrm>
        </p:spPr>
        <p:txBody>
          <a:bodyPr/>
          <a:lstStyle/>
          <a:p>
            <a:pPr algn="just"/>
            <a:r>
              <a:rPr lang="en-US" sz="3200" b="1" dirty="0"/>
              <a:t>COMPUTER PROGRAMMING</a:t>
            </a:r>
            <a:r>
              <a:rPr lang="en-US" sz="3200" dirty="0"/>
              <a:t> is a step by step </a:t>
            </a:r>
            <a:r>
              <a:rPr lang="en-US" sz="3200" b="1" dirty="0"/>
              <a:t>process</a:t>
            </a:r>
            <a:r>
              <a:rPr lang="en-US" sz="3200" dirty="0"/>
              <a:t> of designing and developing various sets of computer programs to accomplish a specific computing outcome. </a:t>
            </a:r>
          </a:p>
          <a:p>
            <a:pPr algn="just"/>
            <a:r>
              <a:rPr lang="en-US" sz="3200" dirty="0"/>
              <a:t>The process comprises several tasks like analysis, coding, algorithm generation, checking accuracy and resource consumption of algorithms, etc. </a:t>
            </a:r>
          </a:p>
          <a:p>
            <a:pPr algn="just"/>
            <a:r>
              <a:rPr lang="en-US" sz="3200" dirty="0"/>
              <a:t>The purpose of computer programming is to find a sequence of instructions that solve a specific problem on a computer.</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39445"/>
            <a:ext cx="10515600" cy="1325563"/>
          </a:xfrm>
        </p:spPr>
        <p:txBody>
          <a:bodyPr/>
          <a:lstStyle/>
          <a:p>
            <a:r>
              <a:rPr lang="en-IN" sz="3200" b="1" dirty="0"/>
              <a:t>Types of Programming</a:t>
            </a:r>
            <a:endParaRPr lang="en-US" sz="3200" b="1" dirty="0"/>
          </a:p>
        </p:txBody>
      </p:sp>
      <p:sp>
        <p:nvSpPr>
          <p:cNvPr id="7" name="Text Placeholder 6"/>
          <p:cNvSpPr>
            <a:spLocks noGrp="1"/>
          </p:cNvSpPr>
          <p:nvPr>
            <p:ph type="body" idx="1"/>
          </p:nvPr>
        </p:nvSpPr>
        <p:spPr/>
        <p:txBody>
          <a:bodyPr/>
          <a:lstStyle/>
          <a:p>
            <a:pPr>
              <a:buNone/>
            </a:pPr>
            <a:r>
              <a:rPr lang="en-IN" sz="2400" b="1" dirty="0"/>
              <a:t>There are two types of programming </a:t>
            </a:r>
            <a:r>
              <a:rPr lang="en-IN" sz="2400" b="1"/>
              <a:t>– </a:t>
            </a:r>
          </a:p>
          <a:p>
            <a:pPr>
              <a:buNone/>
            </a:pPr>
            <a:endParaRPr lang="en-IN" sz="2400" b="1" dirty="0"/>
          </a:p>
          <a:p>
            <a:r>
              <a:rPr lang="en-US" sz="2400" dirty="0"/>
              <a:t>Procedure-Oriented Programming</a:t>
            </a:r>
          </a:p>
          <a:p>
            <a:pPr lvl="1">
              <a:buNone/>
            </a:pPr>
            <a:endParaRPr lang="en-US" sz="2000" dirty="0"/>
          </a:p>
          <a:p>
            <a:r>
              <a:rPr lang="en-IN" sz="2400" dirty="0"/>
              <a:t>Object Oriented Programming</a:t>
            </a:r>
            <a:endParaRPr lang="en-US" sz="24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a:t>Procedure-Oriented Programming</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lgn="just" fontAlgn="base"/>
            <a:r>
              <a:rPr lang="en-US" sz="2400" dirty="0"/>
              <a:t>In the procedure oriented approach, the problem is viewed as the sequence of things to be done such as reading, calculating and printing such as </a:t>
            </a:r>
            <a:r>
              <a:rPr lang="en-US" sz="2400" dirty="0" err="1"/>
              <a:t>cobol</a:t>
            </a:r>
            <a:r>
              <a:rPr lang="en-US" sz="2400" dirty="0"/>
              <a:t>, </a:t>
            </a:r>
            <a:r>
              <a:rPr lang="en-US" sz="2400" dirty="0" err="1"/>
              <a:t>fortran</a:t>
            </a:r>
            <a:r>
              <a:rPr lang="en-US" sz="2400" dirty="0"/>
              <a:t> and c. The primary focus is on functions. </a:t>
            </a:r>
          </a:p>
          <a:p>
            <a:pPr fontAlgn="base"/>
            <a:r>
              <a:rPr lang="en-US" sz="2400" b="1" dirty="0"/>
              <a:t>Languages used in Procedural Programming:</a:t>
            </a:r>
            <a:endParaRPr lang="en-US" sz="2400" dirty="0"/>
          </a:p>
          <a:p>
            <a:pPr lvl="1"/>
            <a:r>
              <a:rPr lang="en-US" sz="2000" dirty="0"/>
              <a:t>FORTRAN, ALGOL, COBOL, BASIC, Pascal and C. </a:t>
            </a:r>
          </a:p>
          <a:p>
            <a:pPr algn="just" fontAlgn="base"/>
            <a:r>
              <a:rPr lang="en-US" sz="2400" dirty="0"/>
              <a:t>Some Characteristics exhibited by procedure-oriented programming are: </a:t>
            </a:r>
          </a:p>
          <a:p>
            <a:pPr lvl="1" algn="just" fontAlgn="base"/>
            <a:r>
              <a:rPr lang="en-US" sz="2000" dirty="0"/>
              <a:t>Emphasis is on doing things (algorithms). </a:t>
            </a:r>
          </a:p>
          <a:p>
            <a:pPr lvl="1" algn="just" fontAlgn="base"/>
            <a:r>
              <a:rPr lang="en-US" sz="2000" dirty="0"/>
              <a:t>Large programs are divided into smaller programs known as functions. </a:t>
            </a:r>
          </a:p>
          <a:p>
            <a:pPr lvl="1" algn="just" fontAlgn="base"/>
            <a:r>
              <a:rPr lang="en-US" sz="2000" dirty="0"/>
              <a:t>Most of the functions share global data. </a:t>
            </a:r>
          </a:p>
          <a:p>
            <a:pPr lvl="1" algn="just" fontAlgn="base"/>
            <a:r>
              <a:rPr lang="en-US" sz="2000" dirty="0"/>
              <a:t>Data move openly around the system from function to function. </a:t>
            </a:r>
          </a:p>
          <a:p>
            <a:pPr lvl="1" algn="just" fontAlgn="base"/>
            <a:r>
              <a:rPr lang="en-US" sz="2000" dirty="0"/>
              <a:t>Functions transform data from one form to another. </a:t>
            </a:r>
          </a:p>
          <a:p>
            <a:pPr lvl="1" algn="just" fontAlgn="base"/>
            <a:r>
              <a:rPr lang="en-US" sz="2000" dirty="0"/>
              <a:t>Employs top-down approach in program design.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a:t>Object-Oriented Programming</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lgn="just" fontAlgn="base"/>
            <a:r>
              <a:rPr lang="en-US" sz="2400" dirty="0"/>
              <a:t>Object oriented programming can be defined as a programming model which is based upon the concept of objects. Objects contain data in the form of attributes and code in the form of methods. </a:t>
            </a:r>
          </a:p>
          <a:p>
            <a:pPr algn="just" fontAlgn="base"/>
            <a:r>
              <a:rPr lang="en-US" sz="2400" dirty="0"/>
              <a:t>In object oriented programming, computer programs are designed using the concept of objects that interact with real world. </a:t>
            </a:r>
          </a:p>
          <a:p>
            <a:pPr algn="just" fontAlgn="base"/>
            <a:r>
              <a:rPr lang="en-US" sz="2400" dirty="0"/>
              <a:t>Object oriented programming languages are various but the most popular ones are class-based, meaning that objects are instances of classes, which also determine their types.</a:t>
            </a:r>
            <a:endParaRPr lang="en-US" sz="2000" dirty="0"/>
          </a:p>
          <a:p>
            <a:pPr fontAlgn="base"/>
            <a:r>
              <a:rPr lang="en-US" sz="2400" b="1" dirty="0"/>
              <a:t>Languages used in Object Oriented Programming:</a:t>
            </a:r>
            <a:endParaRPr lang="en-US" sz="2400" dirty="0"/>
          </a:p>
          <a:p>
            <a:pPr lvl="1"/>
            <a:r>
              <a:rPr lang="en-US" sz="2000" dirty="0"/>
              <a:t>Java, C++, C#, Python, PHP, JavaScript, Ruby, Perl, Objective-C, Dart, Swift, </a:t>
            </a:r>
            <a:r>
              <a:rPr lang="en-US" sz="2000" dirty="0" err="1"/>
              <a:t>Scala</a:t>
            </a:r>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dirty="0"/>
              <a:t>Features of object oriented programming</a:t>
            </a:r>
          </a:p>
        </p:txBody>
      </p:sp>
      <p:sp>
        <p:nvSpPr>
          <p:cNvPr id="7" name="Text Placeholder 6"/>
          <p:cNvSpPr>
            <a:spLocks noGrp="1"/>
          </p:cNvSpPr>
          <p:nvPr>
            <p:ph type="body" idx="1"/>
          </p:nvPr>
        </p:nvSpPr>
        <p:spPr/>
        <p:txBody>
          <a:bodyPr/>
          <a:lstStyle/>
          <a:p>
            <a:pPr fontAlgn="base"/>
            <a:r>
              <a:rPr lang="en-US" dirty="0"/>
              <a:t>Some of the features of object oriented programming are:  </a:t>
            </a:r>
          </a:p>
          <a:p>
            <a:pPr lvl="1" fontAlgn="base"/>
            <a:r>
              <a:rPr lang="en-US" dirty="0"/>
              <a:t>Emphasis is on data rather than procedure. </a:t>
            </a:r>
          </a:p>
          <a:p>
            <a:pPr lvl="1" fontAlgn="base"/>
            <a:r>
              <a:rPr lang="en-US" dirty="0"/>
              <a:t>Programs are divided into what are known as objects.</a:t>
            </a:r>
          </a:p>
          <a:p>
            <a:pPr lvl="1" fontAlgn="base"/>
            <a:r>
              <a:rPr lang="en-US" dirty="0"/>
              <a:t>Data structures are designed such that they characterize the objects. </a:t>
            </a:r>
          </a:p>
          <a:p>
            <a:pPr lvl="1" fontAlgn="base"/>
            <a:r>
              <a:rPr lang="en-US" dirty="0"/>
              <a:t>Functions that operate on the data of an object are ties together in the data structure. </a:t>
            </a:r>
          </a:p>
          <a:p>
            <a:pPr lvl="1" fontAlgn="base"/>
            <a:r>
              <a:rPr lang="en-US" dirty="0"/>
              <a:t>Data is hidden and cannot be accessed by external function. </a:t>
            </a:r>
          </a:p>
          <a:p>
            <a:pPr lvl="1" fontAlgn="base"/>
            <a:r>
              <a:rPr lang="en-US" dirty="0"/>
              <a:t>Objects may communicate with each other through function. </a:t>
            </a:r>
          </a:p>
          <a:p>
            <a:pPr lvl="1" fontAlgn="base"/>
            <a:r>
              <a:rPr lang="en-US" dirty="0"/>
              <a:t>New data and functions can be easily added whenever necessary. </a:t>
            </a:r>
          </a:p>
          <a:p>
            <a:pPr lvl="1" fontAlgn="base"/>
            <a:r>
              <a:rPr lang="en-US" dirty="0"/>
              <a:t>Follows bottom up approach in program design.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dirty="0"/>
              <a:t>Why we use object oriented programming?</a:t>
            </a:r>
          </a:p>
        </p:txBody>
      </p:sp>
      <p:sp>
        <p:nvSpPr>
          <p:cNvPr id="7" name="Text Placeholder 6"/>
          <p:cNvSpPr>
            <a:spLocks noGrp="1"/>
          </p:cNvSpPr>
          <p:nvPr>
            <p:ph type="body" idx="1"/>
          </p:nvPr>
        </p:nvSpPr>
        <p:spPr/>
        <p:txBody>
          <a:bodyPr/>
          <a:lstStyle/>
          <a:p>
            <a:pPr fontAlgn="base"/>
            <a:r>
              <a:rPr lang="en-US" sz="2000" dirty="0"/>
              <a:t>OOP language allows to break the program into the bit-sized problems that can be solved easily (one object at a time).</a:t>
            </a:r>
          </a:p>
          <a:p>
            <a:pPr fontAlgn="base"/>
            <a:r>
              <a:rPr lang="en-US" sz="2000" dirty="0"/>
              <a:t>The new technology promises greater programmer productivity, better quality of software and lesser maintenance cost.</a:t>
            </a:r>
          </a:p>
          <a:p>
            <a:pPr fontAlgn="base"/>
            <a:r>
              <a:rPr lang="en-US" sz="2000" dirty="0"/>
              <a:t>It is possible that multiple instances of objects co-exist without any interference,</a:t>
            </a:r>
          </a:p>
          <a:p>
            <a:pPr fontAlgn="base"/>
            <a:r>
              <a:rPr lang="en-US" sz="2000" dirty="0"/>
              <a:t>The principle of data hiding helps the programmer to build secure programs which cannot be invaded by the code in other parts of the program.</a:t>
            </a:r>
          </a:p>
          <a:p>
            <a:pPr fontAlgn="base"/>
            <a:r>
              <a:rPr lang="en-US" sz="2000" dirty="0"/>
              <a:t>By using inheritance, we can eliminate redundant code and extend the use of existing classes.</a:t>
            </a:r>
          </a:p>
          <a:p>
            <a:pPr fontAlgn="base"/>
            <a:r>
              <a:rPr lang="en-US" sz="2000" dirty="0"/>
              <a:t>Message passing techniques is used for communication between objects which makes the interface descriptions with external systems much simpler.</a:t>
            </a:r>
          </a:p>
          <a:p>
            <a:pPr fontAlgn="base"/>
            <a:r>
              <a:rPr lang="en-US" sz="2000" dirty="0"/>
              <a:t>The data-centered design approach enables us to capture more details of model in an implementable form.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Summary</a:t>
            </a:r>
            <a:endParaRPr sz="440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a:t>Programming is giving a set of instructions to a computer to execute. If you’ve ever cooked using a recipe before, you can think of yourself as the computer and the recipe’s author as a programmer. The recipe author provides you with a set of instructions which you read and then follow.</a:t>
            </a:r>
          </a:p>
          <a:p>
            <a:r>
              <a:rPr lang="en-US" sz="2400" dirty="0"/>
              <a:t>Procedural Programming can be defined as a programming model which is derived from structured programming, based upon the concept of calling procedure.</a:t>
            </a:r>
          </a:p>
          <a:p>
            <a:r>
              <a:rPr lang="en-US" sz="2400" dirty="0"/>
              <a:t>Object-oriented Programming is a programming language that uses classes and objects to create models based on the real world environment. In OOPs it makes it easy to maintain and modify existing code as new objects are created inheriting characteristics from existing ones.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2534</TotalTime>
  <Words>905</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Verdana</vt:lpstr>
      <vt:lpstr>Noto Sans Symbols</vt:lpstr>
      <vt:lpstr>Calibri</vt:lpstr>
      <vt:lpstr>Tinos</vt:lpstr>
      <vt:lpstr>Arial</vt:lpstr>
      <vt:lpstr>Office Theme</vt:lpstr>
      <vt:lpstr>PowerPoint Presentation</vt:lpstr>
      <vt:lpstr>PowerPoint Presentation</vt:lpstr>
      <vt:lpstr>What is Programming?</vt:lpstr>
      <vt:lpstr>Types of Programming</vt:lpstr>
      <vt:lpstr>Procedure-Oriented Programming</vt:lpstr>
      <vt:lpstr>Object-Oriented Programming</vt:lpstr>
      <vt:lpstr>Features of object oriented programming</vt:lpstr>
      <vt:lpstr>Why we use object oriented programming?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Ms. Ragini Kumari GUSCSE202131609</cp:lastModifiedBy>
  <cp:revision>78</cp:revision>
  <dcterms:modified xsi:type="dcterms:W3CDTF">2022-03-25T04:39:57Z</dcterms:modified>
</cp:coreProperties>
</file>